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tags/tag19.xml" ContentType="application/vnd.openxmlformats-officedocument.presentationml.tags+xml"/>
  <Override PartName="/ppt/notesSlides/notesSlide23.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24.xml" ContentType="application/vnd.openxmlformats-officedocument.presentationml.notesSlide+xml"/>
  <Override PartName="/ppt/tags/tag23.xml" ContentType="application/vnd.openxmlformats-officedocument.presentationml.tags+xml"/>
  <Override PartName="/ppt/notesSlides/notesSlide25.xml" ContentType="application/vnd.openxmlformats-officedocument.presentationml.notesSlide+xml"/>
  <Override PartName="/ppt/tags/tag24.xml" ContentType="application/vnd.openxmlformats-officedocument.presentationml.tags+xml"/>
  <Override PartName="/ppt/notesSlides/notesSlide26.xml" ContentType="application/vnd.openxmlformats-officedocument.presentationml.notesSlide+xml"/>
  <Override PartName="/ppt/tags/tag25.xml" ContentType="application/vnd.openxmlformats-officedocument.presentationml.tags+xml"/>
  <Override PartName="/ppt/notesSlides/notesSlide27.xml" ContentType="application/vnd.openxmlformats-officedocument.presentationml.notesSlide+xml"/>
  <Override PartName="/ppt/tags/tag26.xml" ContentType="application/vnd.openxmlformats-officedocument.presentationml.tags+xml"/>
  <Override PartName="/ppt/notesSlides/notesSlide28.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29.xml" ContentType="application/vnd.openxmlformats-officedocument.presentationml.notesSlide+xml"/>
  <Override PartName="/ppt/tags/tag29.xml" ContentType="application/vnd.openxmlformats-officedocument.presentationml.tags+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31.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38.xml" ContentType="application/vnd.openxmlformats-officedocument.presentationml.notesSlide+xml"/>
  <Override PartName="/ppt/tags/tag41.xml" ContentType="application/vnd.openxmlformats-officedocument.presentationml.tags+xml"/>
  <Override PartName="/ppt/notesSlides/notesSlide39.xml" ContentType="application/vnd.openxmlformats-officedocument.presentationml.notesSlide+xml"/>
  <Override PartName="/ppt/tags/tag42.xml" ContentType="application/vnd.openxmlformats-officedocument.presentationml.tags+xml"/>
  <Override PartName="/ppt/notesSlides/notesSlide40.xml" ContentType="application/vnd.openxmlformats-officedocument.presentationml.notesSlide+xml"/>
  <Override PartName="/ppt/tags/tag43.xml" ContentType="application/vnd.openxmlformats-officedocument.presentationml.tags+xml"/>
  <Override PartName="/ppt/notesSlides/notesSlide41.xml" ContentType="application/vnd.openxmlformats-officedocument.presentationml.notesSlide+xml"/>
  <Override PartName="/ppt/tags/tag44.xml" ContentType="application/vnd.openxmlformats-officedocument.presentationml.tags+xml"/>
  <Override PartName="/ppt/notesSlides/notesSlide42.xml" ContentType="application/vnd.openxmlformats-officedocument.presentationml.notesSlide+xml"/>
  <Override PartName="/ppt/tags/tag45.xml" ContentType="application/vnd.openxmlformats-officedocument.presentationml.tags+xml"/>
  <Override PartName="/ppt/notesSlides/notesSlide43.xml" ContentType="application/vnd.openxmlformats-officedocument.presentationml.notesSlide+xml"/>
  <Override PartName="/ppt/tags/tag46.xml" ContentType="application/vnd.openxmlformats-officedocument.presentationml.tags+xml"/>
  <Override PartName="/ppt/notesSlides/notesSlide44.xml" ContentType="application/vnd.openxmlformats-officedocument.presentationml.notesSlide+xml"/>
  <Override PartName="/ppt/tags/tag47.xml" ContentType="application/vnd.openxmlformats-officedocument.presentationml.tags+xml"/>
  <Override PartName="/ppt/notesSlides/notesSlide45.xml" ContentType="application/vnd.openxmlformats-officedocument.presentationml.notesSlide+xml"/>
  <Override PartName="/ppt/tags/tag48.xml" ContentType="application/vnd.openxmlformats-officedocument.presentationml.tags+xml"/>
  <Override PartName="/ppt/notesSlides/notesSlide46.xml" ContentType="application/vnd.openxmlformats-officedocument.presentationml.notesSlide+xml"/>
  <Override PartName="/ppt/tags/tag49.xml" ContentType="application/vnd.openxmlformats-officedocument.presentationml.tags+xml"/>
  <Override PartName="/ppt/notesSlides/notesSlide47.xml" ContentType="application/vnd.openxmlformats-officedocument.presentationml.notesSlide+xml"/>
  <Override PartName="/ppt/tags/tag50.xml" ContentType="application/vnd.openxmlformats-officedocument.presentationml.tags+xml"/>
  <Override PartName="/ppt/notesSlides/notesSlide48.xml" ContentType="application/vnd.openxmlformats-officedocument.presentationml.notesSlide+xml"/>
  <Override PartName="/ppt/tags/tag51.xml" ContentType="application/vnd.openxmlformats-officedocument.presentationml.tags+xml"/>
  <Override PartName="/ppt/notesSlides/notesSlide49.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50.xml" ContentType="application/vnd.openxmlformats-officedocument.presentationml.notesSlide+xml"/>
  <Override PartName="/ppt/tags/tag54.xml" ContentType="application/vnd.openxmlformats-officedocument.presentationml.tags+xml"/>
  <Override PartName="/ppt/notesSlides/notesSlide51.xml" ContentType="application/vnd.openxmlformats-officedocument.presentationml.notesSlide+xml"/>
  <Override PartName="/ppt/tags/tag55.xml" ContentType="application/vnd.openxmlformats-officedocument.presentationml.tags+xml"/>
  <Override PartName="/ppt/notesSlides/notesSlide52.xml" ContentType="application/vnd.openxmlformats-officedocument.presentationml.notesSlide+xml"/>
  <Override PartName="/ppt/tags/tag56.xml" ContentType="application/vnd.openxmlformats-officedocument.presentationml.tags+xml"/>
  <Override PartName="/ppt/notesSlides/notesSlide53.xml" ContentType="application/vnd.openxmlformats-officedocument.presentationml.notesSlide+xml"/>
  <Override PartName="/ppt/tags/tag57.xml" ContentType="application/vnd.openxmlformats-officedocument.presentationml.tags+xml"/>
  <Override PartName="/ppt/notesSlides/notesSlide54.xml" ContentType="application/vnd.openxmlformats-officedocument.presentationml.notesSlide+xml"/>
  <Override PartName="/ppt/tags/tag58.xml" ContentType="application/vnd.openxmlformats-officedocument.presentationml.tags+xml"/>
  <Override PartName="/ppt/notesSlides/notesSlide55.xml" ContentType="application/vnd.openxmlformats-officedocument.presentationml.notesSlide+xml"/>
  <Override PartName="/ppt/tags/tag59.xml" ContentType="application/vnd.openxmlformats-officedocument.presentationml.tags+xml"/>
  <Override PartName="/ppt/notesSlides/notesSlide56.xml" ContentType="application/vnd.openxmlformats-officedocument.presentationml.notesSlide+xml"/>
  <Override PartName="/ppt/tags/tag60.xml" ContentType="application/vnd.openxmlformats-officedocument.presentationml.tags+xml"/>
  <Override PartName="/ppt/notesSlides/notesSlide57.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58.xml" ContentType="application/vnd.openxmlformats-officedocument.presentationml.notesSlide+xml"/>
  <Override PartName="/ppt/tags/tag63.xml" ContentType="application/vnd.openxmlformats-officedocument.presentationml.tags+xml"/>
  <Override PartName="/ppt/notesSlides/notesSlide59.xml" ContentType="application/vnd.openxmlformats-officedocument.presentationml.notesSlide+xml"/>
  <Override PartName="/ppt/tags/tag64.xml" ContentType="application/vnd.openxmlformats-officedocument.presentationml.tags+xml"/>
  <Override PartName="/ppt/notesSlides/notesSlide60.xml" ContentType="application/vnd.openxmlformats-officedocument.presentationml.notesSlide+xml"/>
  <Override PartName="/ppt/tags/tag65.xml" ContentType="application/vnd.openxmlformats-officedocument.presentationml.tags+xml"/>
  <Override PartName="/ppt/notesSlides/notesSlide61.xml" ContentType="application/vnd.openxmlformats-officedocument.presentationml.notesSlide+xml"/>
  <Override PartName="/ppt/tags/tag66.xml" ContentType="application/vnd.openxmlformats-officedocument.presentationml.tags+xml"/>
  <Override PartName="/ppt/notesSlides/notesSlide62.xml" ContentType="application/vnd.openxmlformats-officedocument.presentationml.notesSlide+xml"/>
  <Override PartName="/ppt/tags/tag67.xml" ContentType="application/vnd.openxmlformats-officedocument.presentationml.tags+xml"/>
  <Override PartName="/ppt/notesSlides/notesSlide63.xml" ContentType="application/vnd.openxmlformats-officedocument.presentationml.notesSlide+xml"/>
  <Override PartName="/ppt/tags/tag68.xml" ContentType="application/vnd.openxmlformats-officedocument.presentationml.tags+xml"/>
  <Override PartName="/ppt/notesSlides/notesSlide64.xml" ContentType="application/vnd.openxmlformats-officedocument.presentationml.notesSlide+xml"/>
  <Override PartName="/ppt/tags/tag69.xml" ContentType="application/vnd.openxmlformats-officedocument.presentationml.tags+xml"/>
  <Override PartName="/ppt/notesSlides/notesSlide65.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66.xml" ContentType="application/vnd.openxmlformats-officedocument.presentationml.notesSlide+xml"/>
  <Override PartName="/ppt/tags/tag72.xml" ContentType="application/vnd.openxmlformats-officedocument.presentationml.tags+xml"/>
  <Override PartName="/ppt/notesSlides/notesSlide67.xml" ContentType="application/vnd.openxmlformats-officedocument.presentationml.notesSlide+xml"/>
  <Override PartName="/ppt/tags/tag73.xml" ContentType="application/vnd.openxmlformats-officedocument.presentationml.tags+xml"/>
  <Override PartName="/ppt/notesSlides/notesSlide68.xml" ContentType="application/vnd.openxmlformats-officedocument.presentationml.notesSlide+xml"/>
  <Override PartName="/ppt/tags/tag74.xml" ContentType="application/vnd.openxmlformats-officedocument.presentationml.tags+xml"/>
  <Override PartName="/ppt/notesSlides/notesSlide69.xml" ContentType="application/vnd.openxmlformats-officedocument.presentationml.notesSlide+xml"/>
  <Override PartName="/ppt/tags/tag75.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76.xml" ContentType="application/vnd.openxmlformats-officedocument.presentationml.tags+xml"/>
  <Override PartName="/ppt/notesSlides/notesSlide7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87"/>
  </p:notesMasterIdLst>
  <p:sldIdLst>
    <p:sldId id="342" r:id="rId5"/>
    <p:sldId id="353" r:id="rId6"/>
    <p:sldId id="354" r:id="rId7"/>
    <p:sldId id="355" r:id="rId8"/>
    <p:sldId id="356" r:id="rId9"/>
    <p:sldId id="357" r:id="rId10"/>
    <p:sldId id="360" r:id="rId11"/>
    <p:sldId id="361" r:id="rId12"/>
    <p:sldId id="362" r:id="rId13"/>
    <p:sldId id="323" r:id="rId14"/>
    <p:sldId id="325" r:id="rId15"/>
    <p:sldId id="326" r:id="rId16"/>
    <p:sldId id="262" r:id="rId17"/>
    <p:sldId id="263" r:id="rId18"/>
    <p:sldId id="327" r:id="rId19"/>
    <p:sldId id="264" r:id="rId20"/>
    <p:sldId id="328" r:id="rId21"/>
    <p:sldId id="266" r:id="rId22"/>
    <p:sldId id="267" r:id="rId23"/>
    <p:sldId id="268" r:id="rId24"/>
    <p:sldId id="269" r:id="rId25"/>
    <p:sldId id="330" r:id="rId26"/>
    <p:sldId id="331" r:id="rId27"/>
    <p:sldId id="271" r:id="rId28"/>
    <p:sldId id="332" r:id="rId29"/>
    <p:sldId id="333" r:id="rId30"/>
    <p:sldId id="273" r:id="rId31"/>
    <p:sldId id="275" r:id="rId32"/>
    <p:sldId id="274" r:id="rId33"/>
    <p:sldId id="277" r:id="rId34"/>
    <p:sldId id="276" r:id="rId35"/>
    <p:sldId id="334" r:id="rId36"/>
    <p:sldId id="282" r:id="rId37"/>
    <p:sldId id="281" r:id="rId38"/>
    <p:sldId id="280" r:id="rId39"/>
    <p:sldId id="335" r:id="rId40"/>
    <p:sldId id="284" r:id="rId41"/>
    <p:sldId id="340" r:id="rId42"/>
    <p:sldId id="337" r:id="rId43"/>
    <p:sldId id="289" r:id="rId44"/>
    <p:sldId id="286" r:id="rId45"/>
    <p:sldId id="345" r:id="rId46"/>
    <p:sldId id="288" r:id="rId47"/>
    <p:sldId id="338" r:id="rId48"/>
    <p:sldId id="291" r:id="rId49"/>
    <p:sldId id="293" r:id="rId50"/>
    <p:sldId id="292" r:id="rId51"/>
    <p:sldId id="346" r:id="rId52"/>
    <p:sldId id="295" r:id="rId53"/>
    <p:sldId id="296" r:id="rId54"/>
    <p:sldId id="347" r:id="rId55"/>
    <p:sldId id="348" r:id="rId56"/>
    <p:sldId id="349" r:id="rId57"/>
    <p:sldId id="350" r:id="rId58"/>
    <p:sldId id="298" r:id="rId59"/>
    <p:sldId id="299" r:id="rId60"/>
    <p:sldId id="341" r:id="rId61"/>
    <p:sldId id="301" r:id="rId62"/>
    <p:sldId id="351" r:id="rId63"/>
    <p:sldId id="352" r:id="rId64"/>
    <p:sldId id="322" r:id="rId65"/>
    <p:sldId id="303" r:id="rId66"/>
    <p:sldId id="304" r:id="rId67"/>
    <p:sldId id="305" r:id="rId68"/>
    <p:sldId id="306" r:id="rId69"/>
    <p:sldId id="339" r:id="rId70"/>
    <p:sldId id="329" r:id="rId71"/>
    <p:sldId id="308" r:id="rId72"/>
    <p:sldId id="309" r:id="rId73"/>
    <p:sldId id="310" r:id="rId74"/>
    <p:sldId id="311" r:id="rId75"/>
    <p:sldId id="312" r:id="rId76"/>
    <p:sldId id="313" r:id="rId77"/>
    <p:sldId id="314" r:id="rId78"/>
    <p:sldId id="317" r:id="rId79"/>
    <p:sldId id="324" r:id="rId80"/>
    <p:sldId id="318" r:id="rId81"/>
    <p:sldId id="319" r:id="rId82"/>
    <p:sldId id="320" r:id="rId83"/>
    <p:sldId id="321" r:id="rId84"/>
    <p:sldId id="363" r:id="rId85"/>
    <p:sldId id="344" r:id="rId86"/>
  </p:sldIdLst>
  <p:sldSz cx="9144000" cy="6858000" type="screen4x3"/>
  <p:notesSz cx="6858000" cy="9144000"/>
  <p:custDataLst>
    <p:tags r:id="rId88"/>
  </p:custDataLst>
  <p:defaultTextStyle>
    <a:defPPr>
      <a:defRPr lang="en-GB"/>
    </a:defPPr>
    <a:lvl1pPr algn="l" defTabSz="457200"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EE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7DED87-F66A-46C4-997C-FEB1E3091E79}" v="25" dt="2022-05-30T12:55:58.4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88633" autoAdjust="0"/>
  </p:normalViewPr>
  <p:slideViewPr>
    <p:cSldViewPr>
      <p:cViewPr varScale="1">
        <p:scale>
          <a:sx n="101" d="100"/>
          <a:sy n="101" d="100"/>
        </p:scale>
        <p:origin x="660" y="102"/>
      </p:cViewPr>
      <p:guideLst>
        <p:guide orient="horz" pos="2160"/>
        <p:guide pos="2880"/>
      </p:guideLst>
    </p:cSldViewPr>
  </p:slideViewPr>
  <p:notesTextViewPr>
    <p:cViewPr>
      <p:scale>
        <a:sx n="1" d="1"/>
        <a:sy n="1" d="1"/>
      </p:scale>
      <p:origin x="0" y="0"/>
    </p:cViewPr>
  </p:notesTextViewPr>
  <p:sorterViewPr>
    <p:cViewPr>
      <p:scale>
        <a:sx n="100" d="100"/>
        <a:sy n="100" d="100"/>
      </p:scale>
      <p:origin x="0" y="-145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ags" Target="tags/tag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F87DED87-F66A-46C4-997C-FEB1E3091E79}"/>
    <pc:docChg chg="undo custSel addSld modSld sldOrd">
      <pc:chgData name="McHarg, Catherine" userId="88b8f76c-9ae3-4745-88eb-fe0667a22af5" providerId="ADAL" clId="{F87DED87-F66A-46C4-997C-FEB1E3091E79}" dt="2022-05-30T13:13:38.387" v="574" actId="2711"/>
      <pc:docMkLst>
        <pc:docMk/>
      </pc:docMkLst>
      <pc:sldChg chg="modSp">
        <pc:chgData name="McHarg, Catherine" userId="88b8f76c-9ae3-4745-88eb-fe0667a22af5" providerId="ADAL" clId="{F87DED87-F66A-46C4-997C-FEB1E3091E79}" dt="2022-05-30T13:13:38.387" v="574" actId="2711"/>
        <pc:sldMkLst>
          <pc:docMk/>
          <pc:sldMk cId="3179409186" sldId="344"/>
        </pc:sldMkLst>
        <pc:spChg chg="mod">
          <ac:chgData name="McHarg, Catherine" userId="88b8f76c-9ae3-4745-88eb-fe0667a22af5" providerId="ADAL" clId="{F87DED87-F66A-46C4-997C-FEB1E3091E79}" dt="2022-05-30T13:13:38.387" v="574" actId="2711"/>
          <ac:spMkLst>
            <pc:docMk/>
            <pc:sldMk cId="3179409186" sldId="344"/>
            <ac:spMk id="2" creationId="{00000000-0000-0000-0000-000000000000}"/>
          </ac:spMkLst>
        </pc:spChg>
      </pc:sldChg>
      <pc:sldChg chg="modSp">
        <pc:chgData name="McHarg, Catherine" userId="88b8f76c-9ae3-4745-88eb-fe0667a22af5" providerId="ADAL" clId="{F87DED87-F66A-46C4-997C-FEB1E3091E79}" dt="2022-05-20T10:13:18.585" v="9" actId="732"/>
        <pc:sldMkLst>
          <pc:docMk/>
          <pc:sldMk cId="446017917" sldId="355"/>
        </pc:sldMkLst>
        <pc:grpChg chg="mod">
          <ac:chgData name="McHarg, Catherine" userId="88b8f76c-9ae3-4745-88eb-fe0667a22af5" providerId="ADAL" clId="{F87DED87-F66A-46C4-997C-FEB1E3091E79}" dt="2022-05-20T10:11:51.751" v="2" actId="12788"/>
          <ac:grpSpMkLst>
            <pc:docMk/>
            <pc:sldMk cId="446017917" sldId="355"/>
            <ac:grpSpMk id="4" creationId="{F8ABAC67-01D5-4E85-8DD7-C399A6299020}"/>
          </ac:grpSpMkLst>
        </pc:grpChg>
        <pc:picChg chg="mod modCrop">
          <ac:chgData name="McHarg, Catherine" userId="88b8f76c-9ae3-4745-88eb-fe0667a22af5" providerId="ADAL" clId="{F87DED87-F66A-46C4-997C-FEB1E3091E79}" dt="2022-05-20T10:12:26.434" v="4" actId="732"/>
          <ac:picMkLst>
            <pc:docMk/>
            <pc:sldMk cId="446017917" sldId="355"/>
            <ac:picMk id="2" creationId="{DD12B837-5A09-4800-8332-474418B29C64}"/>
          </ac:picMkLst>
        </pc:picChg>
        <pc:picChg chg="mod ord modCrop">
          <ac:chgData name="McHarg, Catherine" userId="88b8f76c-9ae3-4745-88eb-fe0667a22af5" providerId="ADAL" clId="{F87DED87-F66A-46C4-997C-FEB1E3091E79}" dt="2022-05-20T10:13:18.585" v="9" actId="732"/>
          <ac:picMkLst>
            <pc:docMk/>
            <pc:sldMk cId="446017917" sldId="355"/>
            <ac:picMk id="3" creationId="{C1AB8D4E-478F-4620-9268-B323582EE0E9}"/>
          </ac:picMkLst>
        </pc:picChg>
      </pc:sldChg>
      <pc:sldChg chg="addSp delSp modSp">
        <pc:chgData name="McHarg, Catherine" userId="88b8f76c-9ae3-4745-88eb-fe0667a22af5" providerId="ADAL" clId="{F87DED87-F66A-46C4-997C-FEB1E3091E79}" dt="2022-05-30T12:49:41.492" v="456" actId="1076"/>
        <pc:sldMkLst>
          <pc:docMk/>
          <pc:sldMk cId="1260825788" sldId="356"/>
        </pc:sldMkLst>
        <pc:spChg chg="add del mod">
          <ac:chgData name="McHarg, Catherine" userId="88b8f76c-9ae3-4745-88eb-fe0667a22af5" providerId="ADAL" clId="{F87DED87-F66A-46C4-997C-FEB1E3091E79}" dt="2022-05-30T12:49:34.594" v="454" actId="478"/>
          <ac:spMkLst>
            <pc:docMk/>
            <pc:sldMk cId="1260825788" sldId="356"/>
            <ac:spMk id="7" creationId="{B6D6E978-2AE4-493B-AFF4-1FACEBFD642D}"/>
          </ac:spMkLst>
        </pc:spChg>
        <pc:spChg chg="add mod">
          <ac:chgData name="McHarg, Catherine" userId="88b8f76c-9ae3-4745-88eb-fe0667a22af5" providerId="ADAL" clId="{F87DED87-F66A-46C4-997C-FEB1E3091E79}" dt="2022-05-30T12:49:41.492" v="456" actId="1076"/>
          <ac:spMkLst>
            <pc:docMk/>
            <pc:sldMk cId="1260825788" sldId="356"/>
            <ac:spMk id="8" creationId="{BCB839D3-32D6-480B-8A36-E7BD61C16419}"/>
          </ac:spMkLst>
        </pc:spChg>
      </pc:sldChg>
      <pc:sldChg chg="addSp delSp modSp">
        <pc:chgData name="McHarg, Catherine" userId="88b8f76c-9ae3-4745-88eb-fe0667a22af5" providerId="ADAL" clId="{F87DED87-F66A-46C4-997C-FEB1E3091E79}" dt="2022-05-30T12:50:33.285" v="507" actId="20577"/>
        <pc:sldMkLst>
          <pc:docMk/>
          <pc:sldMk cId="1034232058" sldId="357"/>
        </pc:sldMkLst>
        <pc:spChg chg="add del mod">
          <ac:chgData name="McHarg, Catherine" userId="88b8f76c-9ae3-4745-88eb-fe0667a22af5" providerId="ADAL" clId="{F87DED87-F66A-46C4-997C-FEB1E3091E79}" dt="2022-05-30T12:49:46.444" v="457" actId="478"/>
          <ac:spMkLst>
            <pc:docMk/>
            <pc:sldMk cId="1034232058" sldId="357"/>
            <ac:spMk id="4" creationId="{D117AB03-8C8F-49FB-981E-CAFCF12C352B}"/>
          </ac:spMkLst>
        </pc:spChg>
        <pc:spChg chg="add mod">
          <ac:chgData name="McHarg, Catherine" userId="88b8f76c-9ae3-4745-88eb-fe0667a22af5" providerId="ADAL" clId="{F87DED87-F66A-46C4-997C-FEB1E3091E79}" dt="2022-05-30T12:50:33.285" v="507" actId="20577"/>
          <ac:spMkLst>
            <pc:docMk/>
            <pc:sldMk cId="1034232058" sldId="357"/>
            <ac:spMk id="6" creationId="{2419352A-E91A-4553-8723-C02B948AF11E}"/>
          </ac:spMkLst>
        </pc:spChg>
      </pc:sldChg>
      <pc:sldChg chg="addSp delSp modSp">
        <pc:chgData name="McHarg, Catherine" userId="88b8f76c-9ae3-4745-88eb-fe0667a22af5" providerId="ADAL" clId="{F87DED87-F66A-46C4-997C-FEB1E3091E79}" dt="2022-05-30T12:56:01.758" v="573" actId="20577"/>
        <pc:sldMkLst>
          <pc:docMk/>
          <pc:sldMk cId="1221931220" sldId="360"/>
        </pc:sldMkLst>
        <pc:spChg chg="add del mod">
          <ac:chgData name="McHarg, Catherine" userId="88b8f76c-9ae3-4745-88eb-fe0667a22af5" providerId="ADAL" clId="{F87DED87-F66A-46C4-997C-FEB1E3091E79}" dt="2022-05-30T12:55:37.157" v="567" actId="478"/>
          <ac:spMkLst>
            <pc:docMk/>
            <pc:sldMk cId="1221931220" sldId="360"/>
            <ac:spMk id="4" creationId="{5BA443B0-9B5E-491A-B3A6-816F6D9DA79B}"/>
          </ac:spMkLst>
        </pc:spChg>
        <pc:spChg chg="add mod">
          <ac:chgData name="McHarg, Catherine" userId="88b8f76c-9ae3-4745-88eb-fe0667a22af5" providerId="ADAL" clId="{F87DED87-F66A-46C4-997C-FEB1E3091E79}" dt="2022-05-30T12:56:01.758" v="573" actId="20577"/>
          <ac:spMkLst>
            <pc:docMk/>
            <pc:sldMk cId="1221931220" sldId="360"/>
            <ac:spMk id="5" creationId="{523488EE-C38A-445D-BAA8-535E722B1D42}"/>
          </ac:spMkLst>
        </pc:spChg>
      </pc:sldChg>
      <pc:sldChg chg="addSp delSp modSp add ord">
        <pc:chgData name="McHarg, Catherine" userId="88b8f76c-9ae3-4745-88eb-fe0667a22af5" providerId="ADAL" clId="{F87DED87-F66A-46C4-997C-FEB1E3091E79}" dt="2022-05-20T12:57:19.802" v="392" actId="1076"/>
        <pc:sldMkLst>
          <pc:docMk/>
          <pc:sldMk cId="765688237" sldId="363"/>
        </pc:sldMkLst>
        <pc:spChg chg="mod">
          <ac:chgData name="McHarg, Catherine" userId="88b8f76c-9ae3-4745-88eb-fe0667a22af5" providerId="ADAL" clId="{F87DED87-F66A-46C4-997C-FEB1E3091E79}" dt="2022-05-20T12:56:37.176" v="385" actId="20577"/>
          <ac:spMkLst>
            <pc:docMk/>
            <pc:sldMk cId="765688237" sldId="363"/>
            <ac:spMk id="6" creationId="{37E5AA80-7BB7-4C67-98A9-7E3B0E6D23C5}"/>
          </ac:spMkLst>
        </pc:spChg>
        <pc:spChg chg="add mod">
          <ac:chgData name="McHarg, Catherine" userId="88b8f76c-9ae3-4745-88eb-fe0667a22af5" providerId="ADAL" clId="{F87DED87-F66A-46C4-997C-FEB1E3091E79}" dt="2022-05-20T12:57:11.367" v="391" actId="692"/>
          <ac:spMkLst>
            <pc:docMk/>
            <pc:sldMk cId="765688237" sldId="363"/>
            <ac:spMk id="7" creationId="{1EC44704-F902-42C2-9664-480C1251CFE2}"/>
          </ac:spMkLst>
        </pc:spChg>
        <pc:spChg chg="add mod">
          <ac:chgData name="McHarg, Catherine" userId="88b8f76c-9ae3-4745-88eb-fe0667a22af5" providerId="ADAL" clId="{F87DED87-F66A-46C4-997C-FEB1E3091E79}" dt="2022-05-20T12:57:04.996" v="390" actId="1076"/>
          <ac:spMkLst>
            <pc:docMk/>
            <pc:sldMk cId="765688237" sldId="363"/>
            <ac:spMk id="8" creationId="{844BE23D-EC5F-4E5B-8ECC-7D593FD0F802}"/>
          </ac:spMkLst>
        </pc:spChg>
        <pc:picChg chg="add del mod modCrop">
          <ac:chgData name="McHarg, Catherine" userId="88b8f76c-9ae3-4745-88eb-fe0667a22af5" providerId="ADAL" clId="{F87DED87-F66A-46C4-997C-FEB1E3091E79}" dt="2022-05-20T12:53:39.666" v="365" actId="478"/>
          <ac:picMkLst>
            <pc:docMk/>
            <pc:sldMk cId="765688237" sldId="363"/>
            <ac:picMk id="2" creationId="{4C2856C0-1308-4160-AB61-C5BEA2B6073C}"/>
          </ac:picMkLst>
        </pc:picChg>
        <pc:picChg chg="del">
          <ac:chgData name="McHarg, Catherine" userId="88b8f76c-9ae3-4745-88eb-fe0667a22af5" providerId="ADAL" clId="{F87DED87-F66A-46C4-997C-FEB1E3091E79}" dt="2022-05-20T12:43:28.654" v="11" actId="478"/>
          <ac:picMkLst>
            <pc:docMk/>
            <pc:sldMk cId="765688237" sldId="363"/>
            <ac:picMk id="3" creationId="{D57D116E-22A2-49AC-8D17-079F843441E5}"/>
          </ac:picMkLst>
        </pc:picChg>
        <pc:picChg chg="add mod modCrop">
          <ac:chgData name="McHarg, Catherine" userId="88b8f76c-9ae3-4745-88eb-fe0667a22af5" providerId="ADAL" clId="{F87DED87-F66A-46C4-997C-FEB1E3091E79}" dt="2022-05-20T12:57:19.802" v="392" actId="1076"/>
          <ac:picMkLst>
            <pc:docMk/>
            <pc:sldMk cId="765688237" sldId="363"/>
            <ac:picMk id="4" creationId="{848C70AD-F07C-4597-B984-029798D2EAB5}"/>
          </ac:picMkLst>
        </pc:picChg>
      </pc:sldChg>
    </pc:docChg>
  </pc:docChgLst>
  <pc:docChgLst>
    <pc:chgData name="McHarg, Catherine" userId="88b8f76c-9ae3-4745-88eb-fe0667a22af5" providerId="ADAL" clId="{F2C47F97-BC50-4AFF-8572-92B962C69C4E}"/>
    <pc:docChg chg="undo redo custSel addSld delSld modSld">
      <pc:chgData name="McHarg, Catherine" userId="88b8f76c-9ae3-4745-88eb-fe0667a22af5" providerId="ADAL" clId="{F2C47F97-BC50-4AFF-8572-92B962C69C4E}" dt="2022-04-25T14:48:48.651" v="2021" actId="20577"/>
      <pc:docMkLst>
        <pc:docMk/>
      </pc:docMkLst>
      <pc:sldChg chg="modSp">
        <pc:chgData name="McHarg, Catherine" userId="88b8f76c-9ae3-4745-88eb-fe0667a22af5" providerId="ADAL" clId="{F2C47F97-BC50-4AFF-8572-92B962C69C4E}" dt="2022-04-25T13:01:39.333" v="116" actId="255"/>
        <pc:sldMkLst>
          <pc:docMk/>
          <pc:sldMk cId="878567678" sldId="304"/>
        </pc:sldMkLst>
        <pc:spChg chg="mod">
          <ac:chgData name="McHarg, Catherine" userId="88b8f76c-9ae3-4745-88eb-fe0667a22af5" providerId="ADAL" clId="{F2C47F97-BC50-4AFF-8572-92B962C69C4E}" dt="2022-04-25T13:01:39.333" v="116" actId="255"/>
          <ac:spMkLst>
            <pc:docMk/>
            <pc:sldMk cId="878567678" sldId="304"/>
            <ac:spMk id="4" creationId="{00000000-0000-0000-0000-000000000000}"/>
          </ac:spMkLst>
        </pc:spChg>
      </pc:sldChg>
      <pc:sldChg chg="modSp">
        <pc:chgData name="McHarg, Catherine" userId="88b8f76c-9ae3-4745-88eb-fe0667a22af5" providerId="ADAL" clId="{F2C47F97-BC50-4AFF-8572-92B962C69C4E}" dt="2022-04-25T13:02:57.768" v="168" actId="313"/>
        <pc:sldMkLst>
          <pc:docMk/>
          <pc:sldMk cId="3484768542" sldId="312"/>
        </pc:sldMkLst>
        <pc:spChg chg="mod">
          <ac:chgData name="McHarg, Catherine" userId="88b8f76c-9ae3-4745-88eb-fe0667a22af5" providerId="ADAL" clId="{F2C47F97-BC50-4AFF-8572-92B962C69C4E}" dt="2022-04-25T13:02:26.778" v="121" actId="20577"/>
          <ac:spMkLst>
            <pc:docMk/>
            <pc:sldMk cId="3484768542" sldId="312"/>
            <ac:spMk id="3" creationId="{00000000-0000-0000-0000-000000000000}"/>
          </ac:spMkLst>
        </pc:spChg>
        <pc:spChg chg="mod">
          <ac:chgData name="McHarg, Catherine" userId="88b8f76c-9ae3-4745-88eb-fe0667a22af5" providerId="ADAL" clId="{F2C47F97-BC50-4AFF-8572-92B962C69C4E}" dt="2022-04-25T13:02:57.768" v="168" actId="313"/>
          <ac:spMkLst>
            <pc:docMk/>
            <pc:sldMk cId="3484768542" sldId="312"/>
            <ac:spMk id="4" creationId="{00000000-0000-0000-0000-000000000000}"/>
          </ac:spMkLst>
        </pc:spChg>
      </pc:sldChg>
      <pc:sldChg chg="modSp">
        <pc:chgData name="McHarg, Catherine" userId="88b8f76c-9ae3-4745-88eb-fe0667a22af5" providerId="ADAL" clId="{F2C47F97-BC50-4AFF-8572-92B962C69C4E}" dt="2022-04-25T13:03:12.868" v="169" actId="255"/>
        <pc:sldMkLst>
          <pc:docMk/>
          <pc:sldMk cId="899570787" sldId="317"/>
        </pc:sldMkLst>
        <pc:spChg chg="mod">
          <ac:chgData name="McHarg, Catherine" userId="88b8f76c-9ae3-4745-88eb-fe0667a22af5" providerId="ADAL" clId="{F2C47F97-BC50-4AFF-8572-92B962C69C4E}" dt="2022-04-25T13:03:12.868" v="169" actId="255"/>
          <ac:spMkLst>
            <pc:docMk/>
            <pc:sldMk cId="899570787" sldId="317"/>
            <ac:spMk id="4" creationId="{00000000-0000-0000-0000-000000000000}"/>
          </ac:spMkLst>
        </pc:spChg>
      </pc:sldChg>
      <pc:sldChg chg="modSp">
        <pc:chgData name="McHarg, Catherine" userId="88b8f76c-9ae3-4745-88eb-fe0667a22af5" providerId="ADAL" clId="{F2C47F97-BC50-4AFF-8572-92B962C69C4E}" dt="2022-04-25T13:03:29.498" v="170" actId="255"/>
        <pc:sldMkLst>
          <pc:docMk/>
          <pc:sldMk cId="322366152" sldId="319"/>
        </pc:sldMkLst>
        <pc:spChg chg="mod">
          <ac:chgData name="McHarg, Catherine" userId="88b8f76c-9ae3-4745-88eb-fe0667a22af5" providerId="ADAL" clId="{F2C47F97-BC50-4AFF-8572-92B962C69C4E}" dt="2022-04-25T13:03:29.498" v="170" actId="255"/>
          <ac:spMkLst>
            <pc:docMk/>
            <pc:sldMk cId="322366152" sldId="319"/>
            <ac:spMk id="4" creationId="{00000000-0000-0000-0000-000000000000}"/>
          </ac:spMkLst>
        </pc:spChg>
      </pc:sldChg>
      <pc:sldChg chg="modSp">
        <pc:chgData name="McHarg, Catherine" userId="88b8f76c-9ae3-4745-88eb-fe0667a22af5" providerId="ADAL" clId="{F2C47F97-BC50-4AFF-8572-92B962C69C4E}" dt="2022-04-25T12:37:47.577" v="83" actId="255"/>
        <pc:sldMkLst>
          <pc:docMk/>
          <pc:sldMk cId="2657151392" sldId="323"/>
        </pc:sldMkLst>
        <pc:spChg chg="mod">
          <ac:chgData name="McHarg, Catherine" userId="88b8f76c-9ae3-4745-88eb-fe0667a22af5" providerId="ADAL" clId="{F2C47F97-BC50-4AFF-8572-92B962C69C4E}" dt="2022-04-25T12:37:47.577" v="83" actId="255"/>
          <ac:spMkLst>
            <pc:docMk/>
            <pc:sldMk cId="2657151392" sldId="323"/>
            <ac:spMk id="2" creationId="{00000000-0000-0000-0000-000000000000}"/>
          </ac:spMkLst>
        </pc:spChg>
      </pc:sldChg>
      <pc:sldChg chg="modSp">
        <pc:chgData name="McHarg, Catherine" userId="88b8f76c-9ae3-4745-88eb-fe0667a22af5" providerId="ADAL" clId="{F2C47F97-BC50-4AFF-8572-92B962C69C4E}" dt="2022-04-25T12:37:56.011" v="84" actId="255"/>
        <pc:sldMkLst>
          <pc:docMk/>
          <pc:sldMk cId="651734545" sldId="325"/>
        </pc:sldMkLst>
        <pc:spChg chg="mod">
          <ac:chgData name="McHarg, Catherine" userId="88b8f76c-9ae3-4745-88eb-fe0667a22af5" providerId="ADAL" clId="{F2C47F97-BC50-4AFF-8572-92B962C69C4E}" dt="2022-04-25T12:37:56.011" v="84" actId="255"/>
          <ac:spMkLst>
            <pc:docMk/>
            <pc:sldMk cId="651734545" sldId="325"/>
            <ac:spMk id="2" creationId="{00000000-0000-0000-0000-000000000000}"/>
          </ac:spMkLst>
        </pc:spChg>
      </pc:sldChg>
      <pc:sldChg chg="modSp">
        <pc:chgData name="McHarg, Catherine" userId="88b8f76c-9ae3-4745-88eb-fe0667a22af5" providerId="ADAL" clId="{F2C47F97-BC50-4AFF-8572-92B962C69C4E}" dt="2022-04-25T12:38:18.045" v="85" actId="255"/>
        <pc:sldMkLst>
          <pc:docMk/>
          <pc:sldMk cId="2743259154" sldId="328"/>
        </pc:sldMkLst>
        <pc:spChg chg="mod">
          <ac:chgData name="McHarg, Catherine" userId="88b8f76c-9ae3-4745-88eb-fe0667a22af5" providerId="ADAL" clId="{F2C47F97-BC50-4AFF-8572-92B962C69C4E}" dt="2022-04-25T12:38:18.045" v="85" actId="255"/>
          <ac:spMkLst>
            <pc:docMk/>
            <pc:sldMk cId="2743259154" sldId="328"/>
            <ac:spMk id="3" creationId="{00000000-0000-0000-0000-000000000000}"/>
          </ac:spMkLst>
        </pc:spChg>
      </pc:sldChg>
      <pc:sldChg chg="modSp">
        <pc:chgData name="McHarg, Catherine" userId="88b8f76c-9ae3-4745-88eb-fe0667a22af5" providerId="ADAL" clId="{F2C47F97-BC50-4AFF-8572-92B962C69C4E}" dt="2022-04-25T12:38:30.070" v="86" actId="255"/>
        <pc:sldMkLst>
          <pc:docMk/>
          <pc:sldMk cId="472835294" sldId="331"/>
        </pc:sldMkLst>
        <pc:spChg chg="mod">
          <ac:chgData name="McHarg, Catherine" userId="88b8f76c-9ae3-4745-88eb-fe0667a22af5" providerId="ADAL" clId="{F2C47F97-BC50-4AFF-8572-92B962C69C4E}" dt="2022-04-25T12:38:30.070" v="86" actId="255"/>
          <ac:spMkLst>
            <pc:docMk/>
            <pc:sldMk cId="472835294" sldId="331"/>
            <ac:spMk id="3" creationId="{00000000-0000-0000-0000-000000000000}"/>
          </ac:spMkLst>
        </pc:spChg>
      </pc:sldChg>
      <pc:sldChg chg="modSp">
        <pc:chgData name="McHarg, Catherine" userId="88b8f76c-9ae3-4745-88eb-fe0667a22af5" providerId="ADAL" clId="{F2C47F97-BC50-4AFF-8572-92B962C69C4E}" dt="2022-04-25T12:36:56.787" v="78" actId="255"/>
        <pc:sldMkLst>
          <pc:docMk/>
          <pc:sldMk cId="893614789" sldId="332"/>
        </pc:sldMkLst>
        <pc:spChg chg="mod">
          <ac:chgData name="McHarg, Catherine" userId="88b8f76c-9ae3-4745-88eb-fe0667a22af5" providerId="ADAL" clId="{F2C47F97-BC50-4AFF-8572-92B962C69C4E}" dt="2022-04-25T12:36:56.787" v="78" actId="255"/>
          <ac:spMkLst>
            <pc:docMk/>
            <pc:sldMk cId="893614789" sldId="332"/>
            <ac:spMk id="3" creationId="{00000000-0000-0000-0000-000000000000}"/>
          </ac:spMkLst>
        </pc:spChg>
      </pc:sldChg>
      <pc:sldChg chg="modSp">
        <pc:chgData name="McHarg, Catherine" userId="88b8f76c-9ae3-4745-88eb-fe0667a22af5" providerId="ADAL" clId="{F2C47F97-BC50-4AFF-8572-92B962C69C4E}" dt="2022-04-25T12:36:46.689" v="77" actId="20577"/>
        <pc:sldMkLst>
          <pc:docMk/>
          <pc:sldMk cId="3891661161" sldId="333"/>
        </pc:sldMkLst>
        <pc:spChg chg="mod">
          <ac:chgData name="McHarg, Catherine" userId="88b8f76c-9ae3-4745-88eb-fe0667a22af5" providerId="ADAL" clId="{F2C47F97-BC50-4AFF-8572-92B962C69C4E}" dt="2022-04-25T12:36:46.689" v="77" actId="20577"/>
          <ac:spMkLst>
            <pc:docMk/>
            <pc:sldMk cId="3891661161" sldId="333"/>
            <ac:spMk id="3" creationId="{00000000-0000-0000-0000-000000000000}"/>
          </ac:spMkLst>
        </pc:spChg>
      </pc:sldChg>
      <pc:sldChg chg="modSp">
        <pc:chgData name="McHarg, Catherine" userId="88b8f76c-9ae3-4745-88eb-fe0667a22af5" providerId="ADAL" clId="{F2C47F97-BC50-4AFF-8572-92B962C69C4E}" dt="2022-04-25T12:40:13.049" v="90" actId="20577"/>
        <pc:sldMkLst>
          <pc:docMk/>
          <pc:sldMk cId="2310337102" sldId="334"/>
        </pc:sldMkLst>
        <pc:spChg chg="mod">
          <ac:chgData name="McHarg, Catherine" userId="88b8f76c-9ae3-4745-88eb-fe0667a22af5" providerId="ADAL" clId="{F2C47F97-BC50-4AFF-8572-92B962C69C4E}" dt="2022-04-25T12:40:13.049" v="90" actId="20577"/>
          <ac:spMkLst>
            <pc:docMk/>
            <pc:sldMk cId="2310337102" sldId="334"/>
            <ac:spMk id="3" creationId="{00000000-0000-0000-0000-000000000000}"/>
          </ac:spMkLst>
        </pc:spChg>
      </pc:sldChg>
      <pc:sldChg chg="modSp">
        <pc:chgData name="McHarg, Catherine" userId="88b8f76c-9ae3-4745-88eb-fe0667a22af5" providerId="ADAL" clId="{F2C47F97-BC50-4AFF-8572-92B962C69C4E}" dt="2022-04-25T12:59:34.888" v="93" actId="1076"/>
        <pc:sldMkLst>
          <pc:docMk/>
          <pc:sldMk cId="3223655314" sldId="335"/>
        </pc:sldMkLst>
        <pc:spChg chg="mod">
          <ac:chgData name="McHarg, Catherine" userId="88b8f76c-9ae3-4745-88eb-fe0667a22af5" providerId="ADAL" clId="{F2C47F97-BC50-4AFF-8572-92B962C69C4E}" dt="2022-04-25T12:59:29.158" v="92" actId="20577"/>
          <ac:spMkLst>
            <pc:docMk/>
            <pc:sldMk cId="3223655314" sldId="335"/>
            <ac:spMk id="3" creationId="{00000000-0000-0000-0000-000000000000}"/>
          </ac:spMkLst>
        </pc:spChg>
        <pc:spChg chg="mod">
          <ac:chgData name="McHarg, Catherine" userId="88b8f76c-9ae3-4745-88eb-fe0667a22af5" providerId="ADAL" clId="{F2C47F97-BC50-4AFF-8572-92B962C69C4E}" dt="2022-04-25T12:59:34.888" v="93" actId="1076"/>
          <ac:spMkLst>
            <pc:docMk/>
            <pc:sldMk cId="3223655314" sldId="335"/>
            <ac:spMk id="4" creationId="{00000000-0000-0000-0000-000000000000}"/>
          </ac:spMkLst>
        </pc:spChg>
      </pc:sldChg>
      <pc:sldChg chg="modSp">
        <pc:chgData name="McHarg, Catherine" userId="88b8f76c-9ae3-4745-88eb-fe0667a22af5" providerId="ADAL" clId="{F2C47F97-BC50-4AFF-8572-92B962C69C4E}" dt="2022-04-25T12:59:55.122" v="94" actId="255"/>
        <pc:sldMkLst>
          <pc:docMk/>
          <pc:sldMk cId="1959223446" sldId="337"/>
        </pc:sldMkLst>
        <pc:spChg chg="mod">
          <ac:chgData name="McHarg, Catherine" userId="88b8f76c-9ae3-4745-88eb-fe0667a22af5" providerId="ADAL" clId="{F2C47F97-BC50-4AFF-8572-92B962C69C4E}" dt="2022-04-25T12:59:55.122" v="94" actId="255"/>
          <ac:spMkLst>
            <pc:docMk/>
            <pc:sldMk cId="1959223446" sldId="337"/>
            <ac:spMk id="3" creationId="{00000000-0000-0000-0000-000000000000}"/>
          </ac:spMkLst>
        </pc:spChg>
      </pc:sldChg>
      <pc:sldChg chg="modSp">
        <pc:chgData name="McHarg, Catherine" userId="88b8f76c-9ae3-4745-88eb-fe0667a22af5" providerId="ADAL" clId="{F2C47F97-BC50-4AFF-8572-92B962C69C4E}" dt="2022-04-25T13:00:15.581" v="96" actId="255"/>
        <pc:sldMkLst>
          <pc:docMk/>
          <pc:sldMk cId="286528481" sldId="338"/>
        </pc:sldMkLst>
        <pc:spChg chg="mod">
          <ac:chgData name="McHarg, Catherine" userId="88b8f76c-9ae3-4745-88eb-fe0667a22af5" providerId="ADAL" clId="{F2C47F97-BC50-4AFF-8572-92B962C69C4E}" dt="2022-04-25T13:00:15.581" v="96" actId="255"/>
          <ac:spMkLst>
            <pc:docMk/>
            <pc:sldMk cId="286528481" sldId="338"/>
            <ac:spMk id="3" creationId="{00000000-0000-0000-0000-000000000000}"/>
          </ac:spMkLst>
        </pc:spChg>
      </pc:sldChg>
      <pc:sldChg chg="modSp">
        <pc:chgData name="McHarg, Catherine" userId="88b8f76c-9ae3-4745-88eb-fe0667a22af5" providerId="ADAL" clId="{F2C47F97-BC50-4AFF-8572-92B962C69C4E}" dt="2022-04-25T13:01:53.898" v="119" actId="20577"/>
        <pc:sldMkLst>
          <pc:docMk/>
          <pc:sldMk cId="1379112983" sldId="339"/>
        </pc:sldMkLst>
        <pc:spChg chg="mod">
          <ac:chgData name="McHarg, Catherine" userId="88b8f76c-9ae3-4745-88eb-fe0667a22af5" providerId="ADAL" clId="{F2C47F97-BC50-4AFF-8572-92B962C69C4E}" dt="2022-04-25T13:01:53.898" v="119" actId="20577"/>
          <ac:spMkLst>
            <pc:docMk/>
            <pc:sldMk cId="1379112983" sldId="339"/>
            <ac:spMk id="3" creationId="{00000000-0000-0000-0000-000000000000}"/>
          </ac:spMkLst>
        </pc:spChg>
      </pc:sldChg>
      <pc:sldChg chg="modSp">
        <pc:chgData name="McHarg, Catherine" userId="88b8f76c-9ae3-4745-88eb-fe0667a22af5" providerId="ADAL" clId="{F2C47F97-BC50-4AFF-8572-92B962C69C4E}" dt="2022-04-25T13:01:08.454" v="111" actId="20577"/>
        <pc:sldMkLst>
          <pc:docMk/>
          <pc:sldMk cId="1032368600" sldId="341"/>
        </pc:sldMkLst>
        <pc:spChg chg="mod">
          <ac:chgData name="McHarg, Catherine" userId="88b8f76c-9ae3-4745-88eb-fe0667a22af5" providerId="ADAL" clId="{F2C47F97-BC50-4AFF-8572-92B962C69C4E}" dt="2022-04-25T13:01:01.378" v="105" actId="20577"/>
          <ac:spMkLst>
            <pc:docMk/>
            <pc:sldMk cId="1032368600" sldId="341"/>
            <ac:spMk id="3" creationId="{00000000-0000-0000-0000-000000000000}"/>
          </ac:spMkLst>
        </pc:spChg>
        <pc:spChg chg="mod">
          <ac:chgData name="McHarg, Catherine" userId="88b8f76c-9ae3-4745-88eb-fe0667a22af5" providerId="ADAL" clId="{F2C47F97-BC50-4AFF-8572-92B962C69C4E}" dt="2022-04-25T13:01:08.454" v="111" actId="20577"/>
          <ac:spMkLst>
            <pc:docMk/>
            <pc:sldMk cId="1032368600" sldId="341"/>
            <ac:spMk id="4" creationId="{00000000-0000-0000-0000-000000000000}"/>
          </ac:spMkLst>
        </pc:spChg>
      </pc:sldChg>
      <pc:sldChg chg="delSp modSp">
        <pc:chgData name="McHarg, Catherine" userId="88b8f76c-9ae3-4745-88eb-fe0667a22af5" providerId="ADAL" clId="{F2C47F97-BC50-4AFF-8572-92B962C69C4E}" dt="2022-04-25T12:35:25.929" v="71" actId="478"/>
        <pc:sldMkLst>
          <pc:docMk/>
          <pc:sldMk cId="282829891" sldId="342"/>
        </pc:sldMkLst>
        <pc:spChg chg="mod">
          <ac:chgData name="McHarg, Catherine" userId="88b8f76c-9ae3-4745-88eb-fe0667a22af5" providerId="ADAL" clId="{F2C47F97-BC50-4AFF-8572-92B962C69C4E}" dt="2022-04-25T12:32:08.270" v="24" actId="20577"/>
          <ac:spMkLst>
            <pc:docMk/>
            <pc:sldMk cId="282829891" sldId="342"/>
            <ac:spMk id="4" creationId="{00000000-0000-0000-0000-000000000000}"/>
          </ac:spMkLst>
        </pc:spChg>
        <pc:picChg chg="del">
          <ac:chgData name="McHarg, Catherine" userId="88b8f76c-9ae3-4745-88eb-fe0667a22af5" providerId="ADAL" clId="{F2C47F97-BC50-4AFF-8572-92B962C69C4E}" dt="2022-04-25T12:35:25.929" v="71" actId="478"/>
          <ac:picMkLst>
            <pc:docMk/>
            <pc:sldMk cId="282829891" sldId="342"/>
            <ac:picMk id="3076" creationId="{00000000-0000-0000-0000-000000000000}"/>
          </ac:picMkLst>
        </pc:picChg>
      </pc:sldChg>
      <pc:sldChg chg="delSp">
        <pc:chgData name="McHarg, Catherine" userId="88b8f76c-9ae3-4745-88eb-fe0667a22af5" providerId="ADAL" clId="{F2C47F97-BC50-4AFF-8572-92B962C69C4E}" dt="2022-04-25T13:03:36.438" v="171" actId="478"/>
        <pc:sldMkLst>
          <pc:docMk/>
          <pc:sldMk cId="3179409186" sldId="344"/>
        </pc:sldMkLst>
        <pc:picChg chg="del">
          <ac:chgData name="McHarg, Catherine" userId="88b8f76c-9ae3-4745-88eb-fe0667a22af5" providerId="ADAL" clId="{F2C47F97-BC50-4AFF-8572-92B962C69C4E}" dt="2022-04-25T13:03:36.438" v="171" actId="478"/>
          <ac:picMkLst>
            <pc:docMk/>
            <pc:sldMk cId="3179409186" sldId="344"/>
            <ac:picMk id="3076" creationId="{00000000-0000-0000-0000-000000000000}"/>
          </ac:picMkLst>
        </pc:picChg>
      </pc:sldChg>
      <pc:sldChg chg="modSp">
        <pc:chgData name="McHarg, Catherine" userId="88b8f76c-9ae3-4745-88eb-fe0667a22af5" providerId="ADAL" clId="{F2C47F97-BC50-4AFF-8572-92B962C69C4E}" dt="2022-04-25T13:00:08.267" v="95" actId="255"/>
        <pc:sldMkLst>
          <pc:docMk/>
          <pc:sldMk cId="2989516289" sldId="345"/>
        </pc:sldMkLst>
        <pc:spChg chg="mod">
          <ac:chgData name="McHarg, Catherine" userId="88b8f76c-9ae3-4745-88eb-fe0667a22af5" providerId="ADAL" clId="{F2C47F97-BC50-4AFF-8572-92B962C69C4E}" dt="2022-04-25T13:00:08.267" v="95" actId="255"/>
          <ac:spMkLst>
            <pc:docMk/>
            <pc:sldMk cId="2989516289" sldId="345"/>
            <ac:spMk id="3" creationId="{00000000-0000-0000-0000-000000000000}"/>
          </ac:spMkLst>
        </pc:spChg>
      </pc:sldChg>
      <pc:sldChg chg="modSp">
        <pc:chgData name="McHarg, Catherine" userId="88b8f76c-9ae3-4745-88eb-fe0667a22af5" providerId="ADAL" clId="{F2C47F97-BC50-4AFF-8572-92B962C69C4E}" dt="2022-04-25T13:00:23.018" v="97" actId="255"/>
        <pc:sldMkLst>
          <pc:docMk/>
          <pc:sldMk cId="2757182180" sldId="346"/>
        </pc:sldMkLst>
        <pc:spChg chg="mod">
          <ac:chgData name="McHarg, Catherine" userId="88b8f76c-9ae3-4745-88eb-fe0667a22af5" providerId="ADAL" clId="{F2C47F97-BC50-4AFF-8572-92B962C69C4E}" dt="2022-04-25T13:00:23.018" v="97" actId="255"/>
          <ac:spMkLst>
            <pc:docMk/>
            <pc:sldMk cId="2757182180" sldId="346"/>
            <ac:spMk id="3" creationId="{00000000-0000-0000-0000-000000000000}"/>
          </ac:spMkLst>
        </pc:spChg>
      </pc:sldChg>
      <pc:sldChg chg="modSp">
        <pc:chgData name="McHarg, Catherine" userId="88b8f76c-9ae3-4745-88eb-fe0667a22af5" providerId="ADAL" clId="{F2C47F97-BC50-4AFF-8572-92B962C69C4E}" dt="2022-04-25T13:00:39.328" v="98" actId="255"/>
        <pc:sldMkLst>
          <pc:docMk/>
          <pc:sldMk cId="3679067821" sldId="349"/>
        </pc:sldMkLst>
        <pc:spChg chg="mod">
          <ac:chgData name="McHarg, Catherine" userId="88b8f76c-9ae3-4745-88eb-fe0667a22af5" providerId="ADAL" clId="{F2C47F97-BC50-4AFF-8572-92B962C69C4E}" dt="2022-04-25T13:00:39.328" v="98" actId="255"/>
          <ac:spMkLst>
            <pc:docMk/>
            <pc:sldMk cId="3679067821" sldId="349"/>
            <ac:spMk id="3" creationId="{00000000-0000-0000-0000-000000000000}"/>
          </ac:spMkLst>
        </pc:spChg>
      </pc:sldChg>
      <pc:sldChg chg="modSp">
        <pc:chgData name="McHarg, Catherine" userId="88b8f76c-9ae3-4745-88eb-fe0667a22af5" providerId="ADAL" clId="{F2C47F97-BC50-4AFF-8572-92B962C69C4E}" dt="2022-04-25T13:01:25.998" v="114" actId="255"/>
        <pc:sldMkLst>
          <pc:docMk/>
          <pc:sldMk cId="2283043377" sldId="351"/>
        </pc:sldMkLst>
        <pc:spChg chg="mod">
          <ac:chgData name="McHarg, Catherine" userId="88b8f76c-9ae3-4745-88eb-fe0667a22af5" providerId="ADAL" clId="{F2C47F97-BC50-4AFF-8572-92B962C69C4E}" dt="2022-04-25T13:01:25.998" v="114" actId="255"/>
          <ac:spMkLst>
            <pc:docMk/>
            <pc:sldMk cId="2283043377" sldId="351"/>
            <ac:spMk id="3" creationId="{00000000-0000-0000-0000-000000000000}"/>
          </ac:spMkLst>
        </pc:spChg>
      </pc:sldChg>
      <pc:sldChg chg="modSp">
        <pc:chgData name="McHarg, Catherine" userId="88b8f76c-9ae3-4745-88eb-fe0667a22af5" providerId="ADAL" clId="{F2C47F97-BC50-4AFF-8572-92B962C69C4E}" dt="2022-04-25T13:01:30.397" v="115" actId="255"/>
        <pc:sldMkLst>
          <pc:docMk/>
          <pc:sldMk cId="2350005908" sldId="352"/>
        </pc:sldMkLst>
        <pc:spChg chg="mod">
          <ac:chgData name="McHarg, Catherine" userId="88b8f76c-9ae3-4745-88eb-fe0667a22af5" providerId="ADAL" clId="{F2C47F97-BC50-4AFF-8572-92B962C69C4E}" dt="2022-04-25T13:01:30.397" v="115" actId="255"/>
          <ac:spMkLst>
            <pc:docMk/>
            <pc:sldMk cId="2350005908" sldId="352"/>
            <ac:spMk id="3" creationId="{00000000-0000-0000-0000-000000000000}"/>
          </ac:spMkLst>
        </pc:spChg>
      </pc:sldChg>
      <pc:sldChg chg="delSp modSp">
        <pc:chgData name="McHarg, Catherine" userId="88b8f76c-9ae3-4745-88eb-fe0667a22af5" providerId="ADAL" clId="{F2C47F97-BC50-4AFF-8572-92B962C69C4E}" dt="2022-04-25T12:37:24.212" v="80" actId="12789"/>
        <pc:sldMkLst>
          <pc:docMk/>
          <pc:sldMk cId="1077354048" sldId="353"/>
        </pc:sldMkLst>
        <pc:spChg chg="mod">
          <ac:chgData name="McHarg, Catherine" userId="88b8f76c-9ae3-4745-88eb-fe0667a22af5" providerId="ADAL" clId="{F2C47F97-BC50-4AFF-8572-92B962C69C4E}" dt="2022-04-25T12:37:24.212" v="80" actId="12789"/>
          <ac:spMkLst>
            <pc:docMk/>
            <pc:sldMk cId="1077354048" sldId="353"/>
            <ac:spMk id="5" creationId="{00000000-0000-0000-0000-000000000000}"/>
          </ac:spMkLst>
        </pc:spChg>
        <pc:picChg chg="del">
          <ac:chgData name="McHarg, Catherine" userId="88b8f76c-9ae3-4745-88eb-fe0667a22af5" providerId="ADAL" clId="{F2C47F97-BC50-4AFF-8572-92B962C69C4E}" dt="2022-04-25T12:35:27.778" v="72" actId="478"/>
          <ac:picMkLst>
            <pc:docMk/>
            <pc:sldMk cId="1077354048" sldId="353"/>
            <ac:picMk id="3076" creationId="{00000000-0000-0000-0000-000000000000}"/>
          </ac:picMkLst>
        </pc:picChg>
      </pc:sldChg>
      <pc:sldChg chg="delSp modSp">
        <pc:chgData name="McHarg, Catherine" userId="88b8f76c-9ae3-4745-88eb-fe0667a22af5" providerId="ADAL" clId="{F2C47F97-BC50-4AFF-8572-92B962C69C4E}" dt="2022-04-25T12:37:35.374" v="82" actId="12789"/>
        <pc:sldMkLst>
          <pc:docMk/>
          <pc:sldMk cId="152101252" sldId="354"/>
        </pc:sldMkLst>
        <pc:spChg chg="mod">
          <ac:chgData name="McHarg, Catherine" userId="88b8f76c-9ae3-4745-88eb-fe0667a22af5" providerId="ADAL" clId="{F2C47F97-BC50-4AFF-8572-92B962C69C4E}" dt="2022-04-25T12:37:35.374" v="82" actId="12789"/>
          <ac:spMkLst>
            <pc:docMk/>
            <pc:sldMk cId="152101252" sldId="354"/>
            <ac:spMk id="5" creationId="{00000000-0000-0000-0000-000000000000}"/>
          </ac:spMkLst>
        </pc:spChg>
        <pc:picChg chg="del">
          <ac:chgData name="McHarg, Catherine" userId="88b8f76c-9ae3-4745-88eb-fe0667a22af5" providerId="ADAL" clId="{F2C47F97-BC50-4AFF-8572-92B962C69C4E}" dt="2022-04-25T12:35:29.556" v="73" actId="478"/>
          <ac:picMkLst>
            <pc:docMk/>
            <pc:sldMk cId="152101252" sldId="354"/>
            <ac:picMk id="3076" creationId="{00000000-0000-0000-0000-000000000000}"/>
          </ac:picMkLst>
        </pc:picChg>
      </pc:sldChg>
      <pc:sldChg chg="addSp modSp add modNotesTx">
        <pc:chgData name="McHarg, Catherine" userId="88b8f76c-9ae3-4745-88eb-fe0667a22af5" providerId="ADAL" clId="{F2C47F97-BC50-4AFF-8572-92B962C69C4E}" dt="2022-04-25T14:18:25.395" v="354" actId="20577"/>
        <pc:sldMkLst>
          <pc:docMk/>
          <pc:sldMk cId="446017917" sldId="355"/>
        </pc:sldMkLst>
        <pc:grpChg chg="add mod">
          <ac:chgData name="McHarg, Catherine" userId="88b8f76c-9ae3-4745-88eb-fe0667a22af5" providerId="ADAL" clId="{F2C47F97-BC50-4AFF-8572-92B962C69C4E}" dt="2022-04-25T13:07:12.688" v="190"/>
          <ac:grpSpMkLst>
            <pc:docMk/>
            <pc:sldMk cId="446017917" sldId="355"/>
            <ac:grpSpMk id="4" creationId="{F8ABAC67-01D5-4E85-8DD7-C399A6299020}"/>
          </ac:grpSpMkLst>
        </pc:grpChg>
        <pc:picChg chg="add mod modCrop">
          <ac:chgData name="McHarg, Catherine" userId="88b8f76c-9ae3-4745-88eb-fe0667a22af5" providerId="ADAL" clId="{F2C47F97-BC50-4AFF-8572-92B962C69C4E}" dt="2022-04-25T14:17:50.390" v="320"/>
          <ac:picMkLst>
            <pc:docMk/>
            <pc:sldMk cId="446017917" sldId="355"/>
            <ac:picMk id="2" creationId="{DD12B837-5A09-4800-8332-474418B29C64}"/>
          </ac:picMkLst>
        </pc:picChg>
        <pc:picChg chg="add mod modCrop">
          <ac:chgData name="McHarg, Catherine" userId="88b8f76c-9ae3-4745-88eb-fe0667a22af5" providerId="ADAL" clId="{F2C47F97-BC50-4AFF-8572-92B962C69C4E}" dt="2022-04-25T14:17:54.503" v="321"/>
          <ac:picMkLst>
            <pc:docMk/>
            <pc:sldMk cId="446017917" sldId="355"/>
            <ac:picMk id="3" creationId="{C1AB8D4E-478F-4620-9268-B323582EE0E9}"/>
          </ac:picMkLst>
        </pc:picChg>
      </pc:sldChg>
      <pc:sldChg chg="addSp modSp add modNotesTx">
        <pc:chgData name="McHarg, Catherine" userId="88b8f76c-9ae3-4745-88eb-fe0667a22af5" providerId="ADAL" clId="{F2C47F97-BC50-4AFF-8572-92B962C69C4E}" dt="2022-04-25T14:24:59.296" v="886" actId="20577"/>
        <pc:sldMkLst>
          <pc:docMk/>
          <pc:sldMk cId="1260825788" sldId="356"/>
        </pc:sldMkLst>
        <pc:spChg chg="add mod">
          <ac:chgData name="McHarg, Catherine" userId="88b8f76c-9ae3-4745-88eb-fe0667a22af5" providerId="ADAL" clId="{F2C47F97-BC50-4AFF-8572-92B962C69C4E}" dt="2022-04-25T14:11:36.844" v="258" actId="164"/>
          <ac:spMkLst>
            <pc:docMk/>
            <pc:sldMk cId="1260825788" sldId="356"/>
            <ac:spMk id="3" creationId="{82898788-0205-4E1E-B597-4060A48F1EAA}"/>
          </ac:spMkLst>
        </pc:spChg>
        <pc:spChg chg="add mod">
          <ac:chgData name="McHarg, Catherine" userId="88b8f76c-9ae3-4745-88eb-fe0667a22af5" providerId="ADAL" clId="{F2C47F97-BC50-4AFF-8572-92B962C69C4E}" dt="2022-04-25T14:11:36.844" v="258" actId="164"/>
          <ac:spMkLst>
            <pc:docMk/>
            <pc:sldMk cId="1260825788" sldId="356"/>
            <ac:spMk id="4" creationId="{3D1808EB-898F-465B-A70A-5B075EE7D455}"/>
          </ac:spMkLst>
        </pc:spChg>
        <pc:spChg chg="add mod">
          <ac:chgData name="McHarg, Catherine" userId="88b8f76c-9ae3-4745-88eb-fe0667a22af5" providerId="ADAL" clId="{F2C47F97-BC50-4AFF-8572-92B962C69C4E}" dt="2022-04-25T14:15:08.619" v="306" actId="14100"/>
          <ac:spMkLst>
            <pc:docMk/>
            <pc:sldMk cId="1260825788" sldId="356"/>
            <ac:spMk id="6" creationId="{9363C1CE-99D5-4905-BB39-3A85AFD47540}"/>
          </ac:spMkLst>
        </pc:spChg>
        <pc:grpChg chg="add mod">
          <ac:chgData name="McHarg, Catherine" userId="88b8f76c-9ae3-4745-88eb-fe0667a22af5" providerId="ADAL" clId="{F2C47F97-BC50-4AFF-8572-92B962C69C4E}" dt="2022-04-25T14:11:45.405" v="259" actId="14100"/>
          <ac:grpSpMkLst>
            <pc:docMk/>
            <pc:sldMk cId="1260825788" sldId="356"/>
            <ac:grpSpMk id="5" creationId="{5F5E1F72-99E4-4BCD-84F8-F6AD01E15F0C}"/>
          </ac:grpSpMkLst>
        </pc:grpChg>
        <pc:picChg chg="add mod modCrop">
          <ac:chgData name="McHarg, Catherine" userId="88b8f76c-9ae3-4745-88eb-fe0667a22af5" providerId="ADAL" clId="{F2C47F97-BC50-4AFF-8572-92B962C69C4E}" dt="2022-04-25T14:11:36.844" v="258" actId="164"/>
          <ac:picMkLst>
            <pc:docMk/>
            <pc:sldMk cId="1260825788" sldId="356"/>
            <ac:picMk id="2" creationId="{BD43C7EA-1B25-421E-89EF-99DE20821E8B}"/>
          </ac:picMkLst>
        </pc:picChg>
      </pc:sldChg>
      <pc:sldChg chg="addSp delSp modSp add modNotesTx">
        <pc:chgData name="McHarg, Catherine" userId="88b8f76c-9ae3-4745-88eb-fe0667a22af5" providerId="ADAL" clId="{F2C47F97-BC50-4AFF-8572-92B962C69C4E}" dt="2022-04-25T14:26:30.529" v="966" actId="20577"/>
        <pc:sldMkLst>
          <pc:docMk/>
          <pc:sldMk cId="1034232058" sldId="357"/>
        </pc:sldMkLst>
        <pc:spChg chg="add del">
          <ac:chgData name="McHarg, Catherine" userId="88b8f76c-9ae3-4745-88eb-fe0667a22af5" providerId="ADAL" clId="{F2C47F97-BC50-4AFF-8572-92B962C69C4E}" dt="2022-04-25T14:15:28.003" v="307" actId="478"/>
          <ac:spMkLst>
            <pc:docMk/>
            <pc:sldMk cId="1034232058" sldId="357"/>
            <ac:spMk id="4" creationId="{8BE1A86D-A327-4FFE-B520-EE05B009817A}"/>
          </ac:spMkLst>
        </pc:spChg>
        <pc:spChg chg="add">
          <ac:chgData name="McHarg, Catherine" userId="88b8f76c-9ae3-4745-88eb-fe0667a22af5" providerId="ADAL" clId="{F2C47F97-BC50-4AFF-8572-92B962C69C4E}" dt="2022-04-25T14:15:28.543" v="308"/>
          <ac:spMkLst>
            <pc:docMk/>
            <pc:sldMk cId="1034232058" sldId="357"/>
            <ac:spMk id="5" creationId="{763D0325-F5D8-41AD-B434-87F822570E42}"/>
          </ac:spMkLst>
        </pc:spChg>
        <pc:picChg chg="add del">
          <ac:chgData name="McHarg, Catherine" userId="88b8f76c-9ae3-4745-88eb-fe0667a22af5" providerId="ADAL" clId="{F2C47F97-BC50-4AFF-8572-92B962C69C4E}" dt="2022-04-25T13:19:26.961" v="230" actId="478"/>
          <ac:picMkLst>
            <pc:docMk/>
            <pc:sldMk cId="1034232058" sldId="357"/>
            <ac:picMk id="2" creationId="{C49B754F-B51A-4EFC-BB6F-CB50F1F3E82A}"/>
          </ac:picMkLst>
        </pc:picChg>
        <pc:picChg chg="add mod modCrop">
          <ac:chgData name="McHarg, Catherine" userId="88b8f76c-9ae3-4745-88eb-fe0667a22af5" providerId="ADAL" clId="{F2C47F97-BC50-4AFF-8572-92B962C69C4E}" dt="2022-04-25T14:11:25.516" v="257" actId="14100"/>
          <ac:picMkLst>
            <pc:docMk/>
            <pc:sldMk cId="1034232058" sldId="357"/>
            <ac:picMk id="3" creationId="{FC6667A8-18FF-4F31-81AE-626D75082652}"/>
          </ac:picMkLst>
        </pc:picChg>
      </pc:sldChg>
      <pc:sldChg chg="addSp add del">
        <pc:chgData name="McHarg, Catherine" userId="88b8f76c-9ae3-4745-88eb-fe0667a22af5" providerId="ADAL" clId="{F2C47F97-BC50-4AFF-8572-92B962C69C4E}" dt="2022-04-25T13:25:55.674" v="241" actId="2696"/>
        <pc:sldMkLst>
          <pc:docMk/>
          <pc:sldMk cId="1270876490" sldId="358"/>
        </pc:sldMkLst>
        <pc:picChg chg="add">
          <ac:chgData name="McHarg, Catherine" userId="88b8f76c-9ae3-4745-88eb-fe0667a22af5" providerId="ADAL" clId="{F2C47F97-BC50-4AFF-8572-92B962C69C4E}" dt="2022-04-25T13:19:49.961" v="232"/>
          <ac:picMkLst>
            <pc:docMk/>
            <pc:sldMk cId="1270876490" sldId="358"/>
            <ac:picMk id="2" creationId="{C4130D51-ADFF-4BF0-BE46-B5225C390A23}"/>
          </ac:picMkLst>
        </pc:picChg>
      </pc:sldChg>
      <pc:sldChg chg="addSp add del">
        <pc:chgData name="McHarg, Catherine" userId="88b8f76c-9ae3-4745-88eb-fe0667a22af5" providerId="ADAL" clId="{F2C47F97-BC50-4AFF-8572-92B962C69C4E}" dt="2022-04-25T13:25:53.471" v="240" actId="2696"/>
        <pc:sldMkLst>
          <pc:docMk/>
          <pc:sldMk cId="2090070515" sldId="359"/>
        </pc:sldMkLst>
        <pc:picChg chg="add">
          <ac:chgData name="McHarg, Catherine" userId="88b8f76c-9ae3-4745-88eb-fe0667a22af5" providerId="ADAL" clId="{F2C47F97-BC50-4AFF-8572-92B962C69C4E}" dt="2022-04-25T13:20:29.361" v="233"/>
          <ac:picMkLst>
            <pc:docMk/>
            <pc:sldMk cId="2090070515" sldId="359"/>
            <ac:picMk id="2" creationId="{C61015D3-E54B-43EE-8B96-431BA358A2A2}"/>
          </ac:picMkLst>
        </pc:picChg>
      </pc:sldChg>
      <pc:sldChg chg="addSp delSp modSp add modNotesTx">
        <pc:chgData name="McHarg, Catherine" userId="88b8f76c-9ae3-4745-88eb-fe0667a22af5" providerId="ADAL" clId="{F2C47F97-BC50-4AFF-8572-92B962C69C4E}" dt="2022-04-25T14:33:00.490" v="1529" actId="20577"/>
        <pc:sldMkLst>
          <pc:docMk/>
          <pc:sldMk cId="1221931220" sldId="360"/>
        </pc:sldMkLst>
        <pc:spChg chg="add del">
          <ac:chgData name="McHarg, Catherine" userId="88b8f76c-9ae3-4745-88eb-fe0667a22af5" providerId="ADAL" clId="{F2C47F97-BC50-4AFF-8572-92B962C69C4E}" dt="2022-04-25T14:15:33.413" v="309" actId="478"/>
          <ac:spMkLst>
            <pc:docMk/>
            <pc:sldMk cId="1221931220" sldId="360"/>
            <ac:spMk id="4" creationId="{0913E0B8-FE20-410A-B6F8-4765C52C4563}"/>
          </ac:spMkLst>
        </pc:spChg>
        <pc:spChg chg="add del">
          <ac:chgData name="McHarg, Catherine" userId="88b8f76c-9ae3-4745-88eb-fe0667a22af5" providerId="ADAL" clId="{F2C47F97-BC50-4AFF-8572-92B962C69C4E}" dt="2022-04-25T14:15:42.816" v="314" actId="478"/>
          <ac:spMkLst>
            <pc:docMk/>
            <pc:sldMk cId="1221931220" sldId="360"/>
            <ac:spMk id="5" creationId="{CBB8D106-29EC-467D-9306-99B1249A379E}"/>
          </ac:spMkLst>
        </pc:spChg>
        <pc:spChg chg="add">
          <ac:chgData name="McHarg, Catherine" userId="88b8f76c-9ae3-4745-88eb-fe0667a22af5" providerId="ADAL" clId="{F2C47F97-BC50-4AFF-8572-92B962C69C4E}" dt="2022-04-25T14:15:43.303" v="315"/>
          <ac:spMkLst>
            <pc:docMk/>
            <pc:sldMk cId="1221931220" sldId="360"/>
            <ac:spMk id="8" creationId="{7AD88344-5AFF-4B06-8F9A-EE88B7CE52BA}"/>
          </ac:spMkLst>
        </pc:spChg>
        <pc:graphicFrameChg chg="add del modGraphic">
          <ac:chgData name="McHarg, Catherine" userId="88b8f76c-9ae3-4745-88eb-fe0667a22af5" providerId="ADAL" clId="{F2C47F97-BC50-4AFF-8572-92B962C69C4E}" dt="2022-04-25T14:15:39.225" v="313" actId="27309"/>
          <ac:graphicFrameMkLst>
            <pc:docMk/>
            <pc:sldMk cId="1221931220" sldId="360"/>
            <ac:graphicFrameMk id="7" creationId="{F12F839D-8E1C-416C-B781-6A1719D273B9}"/>
          </ac:graphicFrameMkLst>
        </pc:graphicFrameChg>
        <pc:picChg chg="add del">
          <ac:chgData name="McHarg, Catherine" userId="88b8f76c-9ae3-4745-88eb-fe0667a22af5" providerId="ADAL" clId="{F2C47F97-BC50-4AFF-8572-92B962C69C4E}" dt="2022-04-25T13:21:27.682" v="235" actId="478"/>
          <ac:picMkLst>
            <pc:docMk/>
            <pc:sldMk cId="1221931220" sldId="360"/>
            <ac:picMk id="2" creationId="{96A9352D-F14F-4694-8321-2D05E124BA5C}"/>
          </ac:picMkLst>
        </pc:picChg>
        <pc:picChg chg="add mod modCrop">
          <ac:chgData name="McHarg, Catherine" userId="88b8f76c-9ae3-4745-88eb-fe0667a22af5" providerId="ADAL" clId="{F2C47F97-BC50-4AFF-8572-92B962C69C4E}" dt="2022-04-25T14:29:19.182" v="1199" actId="12788"/>
          <ac:picMkLst>
            <pc:docMk/>
            <pc:sldMk cId="1221931220" sldId="360"/>
            <ac:picMk id="3" creationId="{A960A1E5-03E6-4517-9D87-AD7C62839E51}"/>
          </ac:picMkLst>
        </pc:picChg>
      </pc:sldChg>
      <pc:sldChg chg="addSp delSp modSp add modNotesTx">
        <pc:chgData name="McHarg, Catherine" userId="88b8f76c-9ae3-4745-88eb-fe0667a22af5" providerId="ADAL" clId="{F2C47F97-BC50-4AFF-8572-92B962C69C4E}" dt="2022-04-25T14:47:24.662" v="1910" actId="1076"/>
        <pc:sldMkLst>
          <pc:docMk/>
          <pc:sldMk cId="2383108394" sldId="361"/>
        </pc:sldMkLst>
        <pc:spChg chg="add del">
          <ac:chgData name="McHarg, Catherine" userId="88b8f76c-9ae3-4745-88eb-fe0667a22af5" providerId="ADAL" clId="{F2C47F97-BC50-4AFF-8572-92B962C69C4E}" dt="2022-04-25T14:15:52.258" v="316" actId="478"/>
          <ac:spMkLst>
            <pc:docMk/>
            <pc:sldMk cId="2383108394" sldId="361"/>
            <ac:spMk id="3" creationId="{3D5AD57A-7FBB-4283-ACCB-8C454D2175AF}"/>
          </ac:spMkLst>
        </pc:spChg>
        <pc:spChg chg="add">
          <ac:chgData name="McHarg, Catherine" userId="88b8f76c-9ae3-4745-88eb-fe0667a22af5" providerId="ADAL" clId="{F2C47F97-BC50-4AFF-8572-92B962C69C4E}" dt="2022-04-25T14:15:52.813" v="317"/>
          <ac:spMkLst>
            <pc:docMk/>
            <pc:sldMk cId="2383108394" sldId="361"/>
            <ac:spMk id="4" creationId="{3A3DB710-006B-4FC0-A41F-FDB95DCCE16F}"/>
          </ac:spMkLst>
        </pc:spChg>
        <pc:spChg chg="add mod">
          <ac:chgData name="McHarg, Catherine" userId="88b8f76c-9ae3-4745-88eb-fe0667a22af5" providerId="ADAL" clId="{F2C47F97-BC50-4AFF-8572-92B962C69C4E}" dt="2022-04-25T14:47:24.662" v="1910" actId="1076"/>
          <ac:spMkLst>
            <pc:docMk/>
            <pc:sldMk cId="2383108394" sldId="361"/>
            <ac:spMk id="5" creationId="{B800A152-D3B5-416D-9E7A-6F5DF5E42A34}"/>
          </ac:spMkLst>
        </pc:spChg>
        <pc:picChg chg="add mod modCrop">
          <ac:chgData name="McHarg, Catherine" userId="88b8f76c-9ae3-4745-88eb-fe0667a22af5" providerId="ADAL" clId="{F2C47F97-BC50-4AFF-8572-92B962C69C4E}" dt="2022-04-25T14:47:13.724" v="1908" actId="1076"/>
          <ac:picMkLst>
            <pc:docMk/>
            <pc:sldMk cId="2383108394" sldId="361"/>
            <ac:picMk id="2" creationId="{FA81D434-7657-40A0-A268-838B261725B9}"/>
          </ac:picMkLst>
        </pc:picChg>
      </pc:sldChg>
      <pc:sldChg chg="addSp delSp modSp add modNotesTx">
        <pc:chgData name="McHarg, Catherine" userId="88b8f76c-9ae3-4745-88eb-fe0667a22af5" providerId="ADAL" clId="{F2C47F97-BC50-4AFF-8572-92B962C69C4E}" dt="2022-04-25T14:48:48.651" v="2021" actId="20577"/>
        <pc:sldMkLst>
          <pc:docMk/>
          <pc:sldMk cId="1338597132" sldId="362"/>
        </pc:sldMkLst>
        <pc:spChg chg="add del">
          <ac:chgData name="McHarg, Catherine" userId="88b8f76c-9ae3-4745-88eb-fe0667a22af5" providerId="ADAL" clId="{F2C47F97-BC50-4AFF-8572-92B962C69C4E}" dt="2022-04-25T14:15:58.073" v="318" actId="478"/>
          <ac:spMkLst>
            <pc:docMk/>
            <pc:sldMk cId="1338597132" sldId="362"/>
            <ac:spMk id="4" creationId="{5C68399E-4B40-4805-87CD-FEE5793AFE30}"/>
          </ac:spMkLst>
        </pc:spChg>
        <pc:spChg chg="add">
          <ac:chgData name="McHarg, Catherine" userId="88b8f76c-9ae3-4745-88eb-fe0667a22af5" providerId="ADAL" clId="{F2C47F97-BC50-4AFF-8572-92B962C69C4E}" dt="2022-04-25T14:15:58.655" v="319"/>
          <ac:spMkLst>
            <pc:docMk/>
            <pc:sldMk cId="1338597132" sldId="362"/>
            <ac:spMk id="5" creationId="{356807A0-E91C-45A8-AE63-873B6132660D}"/>
          </ac:spMkLst>
        </pc:spChg>
        <pc:spChg chg="add mod">
          <ac:chgData name="McHarg, Catherine" userId="88b8f76c-9ae3-4745-88eb-fe0667a22af5" providerId="ADAL" clId="{F2C47F97-BC50-4AFF-8572-92B962C69C4E}" dt="2022-04-25T14:48:48.651" v="2021" actId="20577"/>
          <ac:spMkLst>
            <pc:docMk/>
            <pc:sldMk cId="1338597132" sldId="362"/>
            <ac:spMk id="6" creationId="{37E5AA80-7BB7-4C67-98A9-7E3B0E6D23C5}"/>
          </ac:spMkLst>
        </pc:spChg>
        <pc:picChg chg="del">
          <ac:chgData name="McHarg, Catherine" userId="88b8f76c-9ae3-4745-88eb-fe0667a22af5" providerId="ADAL" clId="{F2C47F97-BC50-4AFF-8572-92B962C69C4E}" dt="2022-04-25T13:25:48.723" v="239" actId="478"/>
          <ac:picMkLst>
            <pc:docMk/>
            <pc:sldMk cId="1338597132" sldId="362"/>
            <ac:picMk id="2" creationId="{FA81D434-7657-40A0-A268-838B261725B9}"/>
          </ac:picMkLst>
        </pc:picChg>
        <pc:picChg chg="add mod modCrop">
          <ac:chgData name="McHarg, Catherine" userId="88b8f76c-9ae3-4745-88eb-fe0667a22af5" providerId="ADAL" clId="{F2C47F97-BC50-4AFF-8572-92B962C69C4E}" dt="2022-04-25T14:47:43.721" v="1911" actId="1076"/>
          <ac:picMkLst>
            <pc:docMk/>
            <pc:sldMk cId="1338597132" sldId="362"/>
            <ac:picMk id="3" creationId="{D57D116E-22A2-49AC-8D17-079F843441E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0A6A79-AEA0-4BD1-8C47-4BCDB323D706}" type="datetimeFigureOut">
              <a:rPr lang="en-GB" smtClean="0"/>
              <a:t>30/05/2022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AD11CA-DA91-40C4-BE83-E30F18A48480}" type="slidenum">
              <a:rPr lang="en-GB" smtClean="0"/>
              <a:t>‹#›</a:t>
            </a:fld>
            <a:endParaRPr lang="en-GB"/>
          </a:p>
        </p:txBody>
      </p:sp>
    </p:spTree>
    <p:extLst>
      <p:ext uri="{BB962C8B-B14F-4D97-AF65-F5344CB8AC3E}">
        <p14:creationId xmlns:p14="http://schemas.microsoft.com/office/powerpoint/2010/main" val="758749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historicengland.org.uk/images-books/publications/iha-civil-defenc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historicengland.org.uk/images-books/publications/historic-military-aviation-sites/"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research.historicengland.org.uk/Report.aspx?i=15802"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heritagecalling.com/2017/04/13/allotmentitis-how-britain-dug-for-victory/"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historicengland.org.uk/images-books/publications/dlsg-military/heag123-military-structures-lsg/"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historicengland.org.uk/whats-new/features/second-world-war-and-blitz/"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heritagecalling.com/2019/07/04/englands-historic-cities-under-attack-the-baedker-raids-1942/"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heritagecalling.com/2019/10/07/the-story-of-camouflage-during-the-second-world-war/"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bgs.org.uk/resources/as-we-once-were-the-wartime-emergency-medical-service-and-the-future-nhs-2"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bgs.org.uk/resources/as-we-once-were-the-wartime-emergency-medical-service-and-the-future-nhs-2"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express.co.uk/news/uk/421425/Meet-the-bomb-girls-A-new-book-tells-how-a-secret-army-helped-win-the-Second-World-War"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heritagecalling.com/2018/07/24/5-things-you-didnt-know-about-prefabs/"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www.skylighters.org/howalightworks/"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historicengland.org.uk/services-skills/education/archive-education-resource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Find more information in- Civil Defence: From the First World War to the Cold War - Introductions to Heritage Assets: </a:t>
            </a:r>
            <a:r>
              <a:rPr lang="en-GB" sz="1200" u="sng" kern="1200" dirty="0">
                <a:solidFill>
                  <a:schemeClr val="tx1"/>
                </a:solidFill>
                <a:effectLst/>
                <a:latin typeface="+mn-lt"/>
                <a:ea typeface="+mn-ea"/>
                <a:cs typeface="+mn-cs"/>
                <a:hlinkClick r:id="rId3"/>
              </a:rPr>
              <a:t>https://historicengland.org.uk/images-books/publications/iha-civil-defence/</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D7AD11CA-DA91-40C4-BE83-E30F18A48480}" type="slidenum">
              <a:rPr lang="en-GB" smtClean="0"/>
              <a:t>10</a:t>
            </a:fld>
            <a:endParaRPr lang="en-GB" dirty="0"/>
          </a:p>
        </p:txBody>
      </p:sp>
    </p:spTree>
    <p:extLst>
      <p:ext uri="{BB962C8B-B14F-4D97-AF65-F5344CB8AC3E}">
        <p14:creationId xmlns:p14="http://schemas.microsoft.com/office/powerpoint/2010/main" val="4002916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raf_106g_uk_626_rs_4165 – 10</a:t>
            </a:r>
            <a:r>
              <a:rPr lang="en-GB" baseline="30000" dirty="0"/>
              <a:t>th</a:t>
            </a:r>
            <a:r>
              <a:rPr lang="en-GB" dirty="0"/>
              <a:t> August 1945 - Historic England Archive (RAF photography)</a:t>
            </a:r>
          </a:p>
        </p:txBody>
      </p:sp>
      <p:sp>
        <p:nvSpPr>
          <p:cNvPr id="4" name="Slide Number Placeholder 3"/>
          <p:cNvSpPr>
            <a:spLocks noGrp="1"/>
          </p:cNvSpPr>
          <p:nvPr>
            <p:ph type="sldNum" sz="quarter" idx="10"/>
          </p:nvPr>
        </p:nvSpPr>
        <p:spPr/>
        <p:txBody>
          <a:bodyPr/>
          <a:lstStyle/>
          <a:p>
            <a:fld id="{D7AD11CA-DA91-40C4-BE83-E30F18A48480}" type="slidenum">
              <a:rPr lang="en-GB" smtClean="0"/>
              <a:t>12</a:t>
            </a:fld>
            <a:endParaRPr lang="en-GB" dirty="0"/>
          </a:p>
        </p:txBody>
      </p:sp>
    </p:spTree>
    <p:extLst>
      <p:ext uri="{BB962C8B-B14F-4D97-AF65-F5344CB8AC3E}">
        <p14:creationId xmlns:p14="http://schemas.microsoft.com/office/powerpoint/2010/main" val="2388480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raf_106g_uk_626_rs_4165 – 10</a:t>
            </a:r>
            <a:r>
              <a:rPr lang="en-GB" baseline="30000" dirty="0"/>
              <a:t>th</a:t>
            </a:r>
            <a:r>
              <a:rPr lang="en-GB" dirty="0"/>
              <a:t> August 1945 - Historic England Archive (RAF photography).  Close-up</a:t>
            </a:r>
            <a:r>
              <a:rPr lang="en-GB" baseline="0" dirty="0"/>
              <a:t> of slide 4 with features highlighted. </a:t>
            </a:r>
            <a:r>
              <a:rPr lang="en-GB" dirty="0"/>
              <a:t>See Slides</a:t>
            </a:r>
            <a:r>
              <a:rPr lang="en-GB" baseline="0" dirty="0"/>
              <a:t> 36-39 for more information about Barrage Balloons</a:t>
            </a:r>
            <a:endParaRPr lang="en-GB" dirty="0"/>
          </a:p>
        </p:txBody>
      </p:sp>
      <p:sp>
        <p:nvSpPr>
          <p:cNvPr id="4" name="Slide Number Placeholder 3"/>
          <p:cNvSpPr>
            <a:spLocks noGrp="1"/>
          </p:cNvSpPr>
          <p:nvPr>
            <p:ph type="sldNum" sz="quarter" idx="10"/>
          </p:nvPr>
        </p:nvSpPr>
        <p:spPr/>
        <p:txBody>
          <a:bodyPr/>
          <a:lstStyle/>
          <a:p>
            <a:fld id="{D7AD11CA-DA91-40C4-BE83-E30F18A48480}" type="slidenum">
              <a:rPr lang="en-GB" smtClean="0"/>
              <a:t>13</a:t>
            </a:fld>
            <a:endParaRPr lang="en-GB" dirty="0"/>
          </a:p>
        </p:txBody>
      </p:sp>
    </p:spTree>
    <p:extLst>
      <p:ext uri="{BB962C8B-B14F-4D97-AF65-F5344CB8AC3E}">
        <p14:creationId xmlns:p14="http://schemas.microsoft.com/office/powerpoint/2010/main" val="2388480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raf_3g_tud_uk_107_vp2_5184 – 1</a:t>
            </a:r>
            <a:r>
              <a:rPr lang="en-GB" baseline="30000" dirty="0"/>
              <a:t>st</a:t>
            </a:r>
            <a:r>
              <a:rPr lang="en-GB" dirty="0"/>
              <a:t> April 1946 - Historic England Archive (RAF photography)</a:t>
            </a:r>
          </a:p>
        </p:txBody>
      </p:sp>
      <p:sp>
        <p:nvSpPr>
          <p:cNvPr id="4" name="Slide Number Placeholder 3"/>
          <p:cNvSpPr>
            <a:spLocks noGrp="1"/>
          </p:cNvSpPr>
          <p:nvPr>
            <p:ph type="sldNum" sz="quarter" idx="10"/>
          </p:nvPr>
        </p:nvSpPr>
        <p:spPr/>
        <p:txBody>
          <a:bodyPr/>
          <a:lstStyle/>
          <a:p>
            <a:fld id="{D7AD11CA-DA91-40C4-BE83-E30F18A48480}" type="slidenum">
              <a:rPr lang="en-GB" smtClean="0"/>
              <a:t>14</a:t>
            </a:fld>
            <a:endParaRPr lang="en-GB" dirty="0"/>
          </a:p>
        </p:txBody>
      </p:sp>
    </p:spTree>
    <p:extLst>
      <p:ext uri="{BB962C8B-B14F-4D97-AF65-F5344CB8AC3E}">
        <p14:creationId xmlns:p14="http://schemas.microsoft.com/office/powerpoint/2010/main" val="3629912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raf_3g_tud_uk_107_vp2_5184 – 1</a:t>
            </a:r>
            <a:r>
              <a:rPr lang="en-GB" baseline="30000" dirty="0"/>
              <a:t>st</a:t>
            </a:r>
            <a:r>
              <a:rPr lang="en-GB" dirty="0"/>
              <a:t> April 1946 - Historic England Archive (RAF photography). Close-up</a:t>
            </a:r>
            <a:r>
              <a:rPr lang="en-GB" baseline="0" dirty="0"/>
              <a:t> of slide 6 with features highlighted</a:t>
            </a:r>
            <a:endParaRPr lang="en-GB" dirty="0"/>
          </a:p>
        </p:txBody>
      </p:sp>
      <p:sp>
        <p:nvSpPr>
          <p:cNvPr id="4" name="Slide Number Placeholder 3"/>
          <p:cNvSpPr>
            <a:spLocks noGrp="1"/>
          </p:cNvSpPr>
          <p:nvPr>
            <p:ph type="sldNum" sz="quarter" idx="10"/>
          </p:nvPr>
        </p:nvSpPr>
        <p:spPr/>
        <p:txBody>
          <a:bodyPr/>
          <a:lstStyle/>
          <a:p>
            <a:fld id="{D7AD11CA-DA91-40C4-BE83-E30F18A48480}" type="slidenum">
              <a:rPr lang="en-GB" smtClean="0"/>
              <a:t>15</a:t>
            </a:fld>
            <a:endParaRPr lang="en-GB" dirty="0"/>
          </a:p>
        </p:txBody>
      </p:sp>
    </p:spTree>
    <p:extLst>
      <p:ext uri="{BB962C8B-B14F-4D97-AF65-F5344CB8AC3E}">
        <p14:creationId xmlns:p14="http://schemas.microsoft.com/office/powerpoint/2010/main" val="3629912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r>
              <a:rPr lang="en-GB" sz="1200" b="0" i="0" kern="1200" dirty="0">
                <a:solidFill>
                  <a:schemeClr val="tx1"/>
                </a:solidFill>
                <a:effectLst/>
                <a:latin typeface="+mn-lt"/>
                <a:ea typeface="+mn-ea"/>
                <a:cs typeface="+mn-cs"/>
              </a:rPr>
              <a:t>BB88_07273  </a:t>
            </a:r>
            <a:r>
              <a:rPr lang="en-GB" sz="1200" kern="1200" dirty="0">
                <a:solidFill>
                  <a:schemeClr val="tx1"/>
                </a:solidFill>
                <a:effectLst/>
                <a:latin typeface="+mn-lt"/>
                <a:ea typeface="+mn-ea"/>
                <a:cs typeface="+mn-cs"/>
              </a:rPr>
              <a:t>©</a:t>
            </a:r>
            <a:r>
              <a:rPr lang="en-GB" dirty="0"/>
              <a:t>Historic England Archive c1945</a:t>
            </a:r>
          </a:p>
          <a:p>
            <a:r>
              <a:rPr lang="en-GB" sz="1200" b="0" i="0" kern="1200" dirty="0">
                <a:solidFill>
                  <a:schemeClr val="tx1"/>
                </a:solidFill>
                <a:effectLst/>
                <a:latin typeface="+mn-lt"/>
                <a:ea typeface="+mn-ea"/>
                <a:cs typeface="+mn-cs"/>
              </a:rPr>
              <a:t>These street shelters were built during World War Two to provide protection for the people of Liverpool during the Blitz. Here they have had welcome home messages painted on them for returning soldiers.</a:t>
            </a:r>
          </a:p>
          <a:p>
            <a:endParaRPr lang="en-GB" dirty="0"/>
          </a:p>
        </p:txBody>
      </p:sp>
      <p:sp>
        <p:nvSpPr>
          <p:cNvPr id="4" name="Slide Number Placeholder 3"/>
          <p:cNvSpPr>
            <a:spLocks noGrp="1"/>
          </p:cNvSpPr>
          <p:nvPr>
            <p:ph type="sldNum" sz="quarter" idx="10"/>
          </p:nvPr>
        </p:nvSpPr>
        <p:spPr/>
        <p:txBody>
          <a:bodyPr/>
          <a:lstStyle/>
          <a:p>
            <a:fld id="{D7AD11CA-DA91-40C4-BE83-E30F18A48480}" type="slidenum">
              <a:rPr lang="en-GB" smtClean="0"/>
              <a:t>16</a:t>
            </a:fld>
            <a:endParaRPr lang="en-GB" dirty="0"/>
          </a:p>
        </p:txBody>
      </p:sp>
    </p:spTree>
    <p:extLst>
      <p:ext uri="{BB962C8B-B14F-4D97-AF65-F5344CB8AC3E}">
        <p14:creationId xmlns:p14="http://schemas.microsoft.com/office/powerpoint/2010/main" val="1261310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Find more information in</a:t>
            </a:r>
            <a:r>
              <a:rPr lang="en-GB" baseline="0" dirty="0"/>
              <a:t> - </a:t>
            </a:r>
            <a:r>
              <a:rPr lang="en-GB" dirty="0"/>
              <a:t>Historic Military Aviation Sites: Conservation Guidance </a:t>
            </a:r>
            <a:r>
              <a:rPr lang="en-GB" sz="1200" u="sng" kern="1200" dirty="0">
                <a:solidFill>
                  <a:schemeClr val="tx1"/>
                </a:solidFill>
                <a:effectLst/>
                <a:latin typeface="+mn-lt"/>
                <a:ea typeface="+mn-ea"/>
                <a:cs typeface="+mn-cs"/>
                <a:hlinkClick r:id="rId3"/>
              </a:rPr>
              <a:t>https://historicengland.org.uk/images-books/publications/historic-military-aviation-sites/</a:t>
            </a: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t>and - Nine Thousand Miles of Concrete: A Review of Second World War Temporary Airfields in England </a:t>
            </a:r>
            <a:r>
              <a:rPr lang="en-GB" sz="1200" u="sng" kern="1200" dirty="0">
                <a:solidFill>
                  <a:schemeClr val="tx1"/>
                </a:solidFill>
                <a:effectLst/>
                <a:latin typeface="+mn-lt"/>
                <a:ea typeface="+mn-ea"/>
                <a:cs typeface="+mn-cs"/>
                <a:hlinkClick r:id="rId4"/>
              </a:rPr>
              <a:t>https://research.historicengland.org.uk/Report.aspx?i=15802</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AD11CA-DA91-40C4-BE83-E30F18A48480}" type="slidenum">
              <a:rPr lang="en-GB" smtClean="0"/>
              <a:t>17</a:t>
            </a:fld>
            <a:endParaRPr lang="en-GB"/>
          </a:p>
        </p:txBody>
      </p:sp>
    </p:spTree>
    <p:extLst>
      <p:ext uri="{BB962C8B-B14F-4D97-AF65-F5344CB8AC3E}">
        <p14:creationId xmlns:p14="http://schemas.microsoft.com/office/powerpoint/2010/main" val="468962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raf_106g_uk_625_rs_4061 – 10</a:t>
            </a:r>
            <a:r>
              <a:rPr lang="en-GB" baseline="30000" dirty="0"/>
              <a:t>th</a:t>
            </a:r>
            <a:r>
              <a:rPr lang="en-GB" dirty="0"/>
              <a:t> August 1945 - Historic England Archive (RAF photography)</a:t>
            </a:r>
          </a:p>
        </p:txBody>
      </p:sp>
      <p:sp>
        <p:nvSpPr>
          <p:cNvPr id="4" name="Slide Number Placeholder 3"/>
          <p:cNvSpPr>
            <a:spLocks noGrp="1"/>
          </p:cNvSpPr>
          <p:nvPr>
            <p:ph type="sldNum" sz="quarter" idx="10"/>
          </p:nvPr>
        </p:nvSpPr>
        <p:spPr/>
        <p:txBody>
          <a:bodyPr/>
          <a:lstStyle/>
          <a:p>
            <a:fld id="{D7AD11CA-DA91-40C4-BE83-E30F18A48480}" type="slidenum">
              <a:rPr lang="en-GB" smtClean="0"/>
              <a:t>18</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raf_106g_uk_923_rp_3135 – 15</a:t>
            </a:r>
            <a:r>
              <a:rPr lang="en-GB" baseline="30000" dirty="0"/>
              <a:t>th</a:t>
            </a:r>
            <a:r>
              <a:rPr lang="en-GB" dirty="0"/>
              <a:t> October 1945 - Historic England Archive (RAF photography)</a:t>
            </a:r>
          </a:p>
          <a:p>
            <a:endParaRPr lang="en-GB" dirty="0"/>
          </a:p>
        </p:txBody>
      </p:sp>
      <p:sp>
        <p:nvSpPr>
          <p:cNvPr id="4" name="Slide Number Placeholder 3"/>
          <p:cNvSpPr>
            <a:spLocks noGrp="1"/>
          </p:cNvSpPr>
          <p:nvPr>
            <p:ph type="sldNum" sz="quarter" idx="10"/>
          </p:nvPr>
        </p:nvSpPr>
        <p:spPr/>
        <p:txBody>
          <a:bodyPr/>
          <a:lstStyle/>
          <a:p>
            <a:fld id="{D7AD11CA-DA91-40C4-BE83-E30F18A48480}" type="slidenum">
              <a:rPr lang="en-GB" smtClean="0"/>
              <a:t>19</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raf_106g_la_68_po_0018  - 4</a:t>
            </a:r>
            <a:r>
              <a:rPr lang="en-GB" baseline="30000" dirty="0"/>
              <a:t>th</a:t>
            </a:r>
            <a:r>
              <a:rPr lang="en-GB" dirty="0"/>
              <a:t> December 1944 - Historic England Archive (RAF photography)</a:t>
            </a:r>
          </a:p>
          <a:p>
            <a:endParaRPr lang="en-GB" dirty="0"/>
          </a:p>
        </p:txBody>
      </p:sp>
      <p:sp>
        <p:nvSpPr>
          <p:cNvPr id="4" name="Slide Number Placeholder 3"/>
          <p:cNvSpPr>
            <a:spLocks noGrp="1"/>
          </p:cNvSpPr>
          <p:nvPr>
            <p:ph type="sldNum" sz="quarter" idx="10"/>
          </p:nvPr>
        </p:nvSpPr>
        <p:spPr/>
        <p:txBody>
          <a:bodyPr/>
          <a:lstStyle/>
          <a:p>
            <a:fld id="{D7AD11CA-DA91-40C4-BE83-E30F18A48480}" type="slidenum">
              <a:rPr lang="en-GB" smtClean="0"/>
              <a:t>20</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2</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raf_106g_uk_639_rp_3278 – 11</a:t>
            </a:r>
            <a:r>
              <a:rPr lang="en-GB" baseline="30000" dirty="0"/>
              <a:t>th</a:t>
            </a:r>
            <a:r>
              <a:rPr lang="en-GB" dirty="0"/>
              <a:t> August 1945 - Historic England Archive (RAF photography)</a:t>
            </a:r>
          </a:p>
        </p:txBody>
      </p:sp>
      <p:sp>
        <p:nvSpPr>
          <p:cNvPr id="4" name="Slide Number Placeholder 3"/>
          <p:cNvSpPr>
            <a:spLocks noGrp="1"/>
          </p:cNvSpPr>
          <p:nvPr>
            <p:ph type="sldNum" sz="quarter" idx="10"/>
          </p:nvPr>
        </p:nvSpPr>
        <p:spPr/>
        <p:txBody>
          <a:bodyPr/>
          <a:lstStyle/>
          <a:p>
            <a:fld id="{D7AD11CA-DA91-40C4-BE83-E30F18A48480}" type="slidenum">
              <a:rPr lang="en-GB" smtClean="0"/>
              <a:t>21</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raf_241_ac9_v_0072 &amp; raf_241_ac9_v_0073 – 27</a:t>
            </a:r>
            <a:r>
              <a:rPr lang="en-GB" baseline="30000" dirty="0"/>
              <a:t>th</a:t>
            </a:r>
            <a:r>
              <a:rPr lang="en-GB" dirty="0"/>
              <a:t> June 1941 - Historic England Archive (RAF photography)</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Note the camouflage paint on the runways to try and disguise them.</a:t>
            </a:r>
          </a:p>
        </p:txBody>
      </p:sp>
      <p:sp>
        <p:nvSpPr>
          <p:cNvPr id="4" name="Slide Number Placeholder 3"/>
          <p:cNvSpPr>
            <a:spLocks noGrp="1"/>
          </p:cNvSpPr>
          <p:nvPr>
            <p:ph type="sldNum" sz="quarter" idx="10"/>
          </p:nvPr>
        </p:nvSpPr>
        <p:spPr/>
        <p:txBody>
          <a:bodyPr/>
          <a:lstStyle/>
          <a:p>
            <a:fld id="{D7AD11CA-DA91-40C4-BE83-E30F18A48480}" type="slidenum">
              <a:rPr lang="en-GB" smtClean="0"/>
              <a:t>22</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Find </a:t>
            </a:r>
            <a:r>
              <a:rPr lang="en-GB"/>
              <a:t>more information at - </a:t>
            </a:r>
            <a:r>
              <a:rPr lang="en-GB" sz="1200" u="sng" kern="1200">
                <a:solidFill>
                  <a:schemeClr val="tx1"/>
                </a:solidFill>
                <a:effectLst/>
                <a:latin typeface="+mn-lt"/>
                <a:ea typeface="+mn-ea"/>
                <a:cs typeface="+mn-cs"/>
                <a:hlinkClick r:id="rId3"/>
              </a:rPr>
              <a:t>https://heritagecalling.com/2017/04/13/allotmentitis-how-britain-dug-for-victory/</a:t>
            </a:r>
            <a:endParaRPr lang="en-GB" sz="1200" kern="120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D7AD11CA-DA91-40C4-BE83-E30F18A48480}" type="slidenum">
              <a:rPr lang="en-GB" smtClean="0"/>
              <a:t>23</a:t>
            </a:fld>
            <a:endParaRPr lang="en-GB"/>
          </a:p>
        </p:txBody>
      </p:sp>
    </p:spTree>
    <p:extLst>
      <p:ext uri="{BB962C8B-B14F-4D97-AF65-F5344CB8AC3E}">
        <p14:creationId xmlns:p14="http://schemas.microsoft.com/office/powerpoint/2010/main" val="18536723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raf_cpe_uk_1988_v_5172 – 12</a:t>
            </a:r>
            <a:r>
              <a:rPr lang="en-GB" baseline="30000" dirty="0"/>
              <a:t>th</a:t>
            </a:r>
            <a:r>
              <a:rPr lang="en-GB" dirty="0"/>
              <a:t> April 1947 - Historic England Archive (RAF photography)</a:t>
            </a:r>
          </a:p>
        </p:txBody>
      </p:sp>
      <p:sp>
        <p:nvSpPr>
          <p:cNvPr id="4" name="Slide Number Placeholder 3"/>
          <p:cNvSpPr>
            <a:spLocks noGrp="1"/>
          </p:cNvSpPr>
          <p:nvPr>
            <p:ph type="sldNum" sz="quarter" idx="10"/>
          </p:nvPr>
        </p:nvSpPr>
        <p:spPr/>
        <p:txBody>
          <a:bodyPr/>
          <a:lstStyle/>
          <a:p>
            <a:fld id="{D7AD11CA-DA91-40C4-BE83-E30F18A48480}" type="slidenum">
              <a:rPr lang="en-GB" smtClean="0"/>
              <a:t>24</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raf_82_784_vp1_0129 – 13</a:t>
            </a:r>
            <a:r>
              <a:rPr lang="en-GB" baseline="30000" dirty="0"/>
              <a:t>th</a:t>
            </a:r>
            <a:r>
              <a:rPr lang="en-GB" dirty="0"/>
              <a:t> May 1953 - Historic England Archive (RAF photography)</a:t>
            </a:r>
          </a:p>
        </p:txBody>
      </p:sp>
      <p:sp>
        <p:nvSpPr>
          <p:cNvPr id="4" name="Slide Number Placeholder 3"/>
          <p:cNvSpPr>
            <a:spLocks noGrp="1"/>
          </p:cNvSpPr>
          <p:nvPr>
            <p:ph type="sldNum" sz="quarter" idx="10"/>
          </p:nvPr>
        </p:nvSpPr>
        <p:spPr/>
        <p:txBody>
          <a:bodyPr/>
          <a:lstStyle/>
          <a:p>
            <a:fld id="{D7AD11CA-DA91-40C4-BE83-E30F18A48480}" type="slidenum">
              <a:rPr lang="en-GB" smtClean="0"/>
              <a:t>27</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os_52r49_v_040 – 23</a:t>
            </a:r>
            <a:r>
              <a:rPr lang="en-GB" baseline="30000" dirty="0"/>
              <a:t>rd</a:t>
            </a:r>
            <a:r>
              <a:rPr lang="en-GB" dirty="0"/>
              <a:t> August 1952 - </a:t>
            </a:r>
            <a:r>
              <a:rPr lang="en-GB" sz="1200" kern="1200" dirty="0">
                <a:solidFill>
                  <a:schemeClr val="tx1"/>
                </a:solidFill>
                <a:effectLst/>
                <a:latin typeface="+mn-lt"/>
                <a:ea typeface="+mn-ea"/>
                <a:cs typeface="+mn-cs"/>
              </a:rPr>
              <a:t>Historic England Archive (Ordnance Survey photography)</a:t>
            </a:r>
          </a:p>
        </p:txBody>
      </p:sp>
      <p:sp>
        <p:nvSpPr>
          <p:cNvPr id="4" name="Slide Number Placeholder 3"/>
          <p:cNvSpPr>
            <a:spLocks noGrp="1"/>
          </p:cNvSpPr>
          <p:nvPr>
            <p:ph type="sldNum" sz="quarter" idx="10"/>
          </p:nvPr>
        </p:nvSpPr>
        <p:spPr/>
        <p:txBody>
          <a:bodyPr/>
          <a:lstStyle/>
          <a:p>
            <a:fld id="{D7AD11CA-DA91-40C4-BE83-E30F18A48480}" type="slidenum">
              <a:rPr lang="en-GB" smtClean="0"/>
              <a:t>28</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raf_hla_313_rv_0606 – 29</a:t>
            </a:r>
            <a:r>
              <a:rPr lang="en-GB" baseline="30000" dirty="0"/>
              <a:t>th</a:t>
            </a:r>
            <a:r>
              <a:rPr lang="en-GB" dirty="0"/>
              <a:t> September 1941 - Historic England Archive (RAF photography)</a:t>
            </a:r>
          </a:p>
        </p:txBody>
      </p:sp>
      <p:sp>
        <p:nvSpPr>
          <p:cNvPr id="4" name="Slide Number Placeholder 3"/>
          <p:cNvSpPr>
            <a:spLocks noGrp="1"/>
          </p:cNvSpPr>
          <p:nvPr>
            <p:ph type="sldNum" sz="quarter" idx="10"/>
          </p:nvPr>
        </p:nvSpPr>
        <p:spPr/>
        <p:txBody>
          <a:bodyPr/>
          <a:lstStyle/>
          <a:p>
            <a:fld id="{D7AD11CA-DA91-40C4-BE83-E30F18A48480}" type="slidenum">
              <a:rPr lang="en-GB" smtClean="0"/>
              <a:t>29</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33483_024 – 19</a:t>
            </a:r>
            <a:r>
              <a:rPr lang="en-GB" baseline="30000" dirty="0"/>
              <a:t>th</a:t>
            </a:r>
            <a:r>
              <a:rPr lang="en-GB" dirty="0"/>
              <a:t> April 2018 - </a:t>
            </a:r>
            <a:r>
              <a:rPr lang="en-GB" sz="1200" kern="1200" dirty="0">
                <a:solidFill>
                  <a:schemeClr val="tx1"/>
                </a:solidFill>
                <a:effectLst/>
                <a:latin typeface="+mn-lt"/>
                <a:ea typeface="+mn-ea"/>
                <a:cs typeface="+mn-cs"/>
              </a:rPr>
              <a:t>©</a:t>
            </a:r>
            <a:r>
              <a:rPr lang="en-GB" dirty="0"/>
              <a:t>Historic England Archive</a:t>
            </a:r>
          </a:p>
        </p:txBody>
      </p:sp>
      <p:sp>
        <p:nvSpPr>
          <p:cNvPr id="4" name="Slide Number Placeholder 3"/>
          <p:cNvSpPr>
            <a:spLocks noGrp="1"/>
          </p:cNvSpPr>
          <p:nvPr>
            <p:ph type="sldNum" sz="quarter" idx="10"/>
          </p:nvPr>
        </p:nvSpPr>
        <p:spPr/>
        <p:txBody>
          <a:bodyPr/>
          <a:lstStyle/>
          <a:p>
            <a:fld id="{D7AD11CA-DA91-40C4-BE83-E30F18A48480}" type="slidenum">
              <a:rPr lang="en-GB" smtClean="0"/>
              <a:t>30</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raf_106g_uk_623_rs_4196 – 10</a:t>
            </a:r>
            <a:r>
              <a:rPr lang="en-GB" baseline="30000" dirty="0"/>
              <a:t>th</a:t>
            </a:r>
            <a:r>
              <a:rPr lang="en-GB" dirty="0"/>
              <a:t> August 1945 - Historic England Archive (RAF photography)</a:t>
            </a:r>
          </a:p>
        </p:txBody>
      </p:sp>
      <p:sp>
        <p:nvSpPr>
          <p:cNvPr id="4" name="Slide Number Placeholder 3"/>
          <p:cNvSpPr>
            <a:spLocks noGrp="1"/>
          </p:cNvSpPr>
          <p:nvPr>
            <p:ph type="sldNum" sz="quarter" idx="10"/>
          </p:nvPr>
        </p:nvSpPr>
        <p:spPr/>
        <p:txBody>
          <a:bodyPr/>
          <a:lstStyle/>
          <a:p>
            <a:fld id="{D7AD11CA-DA91-40C4-BE83-E30F18A48480}" type="slidenum">
              <a:rPr lang="en-GB" smtClean="0"/>
              <a:t>31</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raf_106g_uk_622_rp_3332  - 10</a:t>
            </a:r>
            <a:r>
              <a:rPr lang="en-GB" baseline="30000" dirty="0"/>
              <a:t>th</a:t>
            </a:r>
            <a:r>
              <a:rPr lang="en-GB" dirty="0"/>
              <a:t> August 1945 -  Historic England Archive (RAF photography)</a:t>
            </a:r>
          </a:p>
        </p:txBody>
      </p:sp>
      <p:sp>
        <p:nvSpPr>
          <p:cNvPr id="4" name="Slide Number Placeholder 3"/>
          <p:cNvSpPr>
            <a:spLocks noGrp="1"/>
          </p:cNvSpPr>
          <p:nvPr>
            <p:ph type="sldNum" sz="quarter" idx="10"/>
          </p:nvPr>
        </p:nvSpPr>
        <p:spPr/>
        <p:txBody>
          <a:bodyPr/>
          <a:lstStyle/>
          <a:p>
            <a:fld id="{D7AD11CA-DA91-40C4-BE83-E30F18A48480}" type="slidenum">
              <a:rPr lang="en-GB" smtClean="0"/>
              <a:t>33</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3</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us_7gr_loc348_fs_2055 – 27</a:t>
            </a:r>
            <a:r>
              <a:rPr lang="en-GB" baseline="30000" dirty="0"/>
              <a:t>th</a:t>
            </a:r>
            <a:r>
              <a:rPr lang="en-GB" dirty="0"/>
              <a:t> May 1944 - Historic England Archive (USAAF photography)</a:t>
            </a:r>
          </a:p>
        </p:txBody>
      </p:sp>
      <p:sp>
        <p:nvSpPr>
          <p:cNvPr id="4" name="Slide Number Placeholder 3"/>
          <p:cNvSpPr>
            <a:spLocks noGrp="1"/>
          </p:cNvSpPr>
          <p:nvPr>
            <p:ph type="sldNum" sz="quarter" idx="10"/>
          </p:nvPr>
        </p:nvSpPr>
        <p:spPr/>
        <p:txBody>
          <a:bodyPr/>
          <a:lstStyle/>
          <a:p>
            <a:fld id="{D7AD11CA-DA91-40C4-BE83-E30F18A48480}" type="slidenum">
              <a:rPr lang="en-GB" smtClean="0"/>
              <a:t>34</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raf_26_uk_920_po_0006 – 23</a:t>
            </a:r>
            <a:r>
              <a:rPr lang="en-GB" baseline="30000" dirty="0"/>
              <a:t>rd</a:t>
            </a:r>
            <a:r>
              <a:rPr lang="en-GB" dirty="0"/>
              <a:t> March 1942 - Historic England Archive (RAF photography)</a:t>
            </a:r>
          </a:p>
        </p:txBody>
      </p:sp>
      <p:sp>
        <p:nvSpPr>
          <p:cNvPr id="4" name="Slide Number Placeholder 3"/>
          <p:cNvSpPr>
            <a:spLocks noGrp="1"/>
          </p:cNvSpPr>
          <p:nvPr>
            <p:ph type="sldNum" sz="quarter" idx="10"/>
          </p:nvPr>
        </p:nvSpPr>
        <p:spPr/>
        <p:txBody>
          <a:bodyPr/>
          <a:lstStyle/>
          <a:p>
            <a:fld id="{D7AD11CA-DA91-40C4-BE83-E30F18A48480}" type="slidenum">
              <a:rPr lang="en-GB" smtClean="0"/>
              <a:t>35</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mso_1416_s372h54_po_02 – 6</a:t>
            </a:r>
            <a:r>
              <a:rPr lang="en-GB" baseline="30000" dirty="0"/>
              <a:t>th</a:t>
            </a:r>
            <a:r>
              <a:rPr lang="en-GB" dirty="0"/>
              <a:t> August 1941 - Historic England Archive (RAF photography)</a:t>
            </a:r>
          </a:p>
        </p:txBody>
      </p:sp>
      <p:sp>
        <p:nvSpPr>
          <p:cNvPr id="4" name="Slide Number Placeholder 3"/>
          <p:cNvSpPr>
            <a:spLocks noGrp="1"/>
          </p:cNvSpPr>
          <p:nvPr>
            <p:ph type="sldNum" sz="quarter" idx="10"/>
          </p:nvPr>
        </p:nvSpPr>
        <p:spPr/>
        <p:txBody>
          <a:bodyPr/>
          <a:lstStyle/>
          <a:p>
            <a:fld id="{D7AD11CA-DA91-40C4-BE83-E30F18A48480}" type="slidenum">
              <a:rPr lang="en-GB" smtClean="0"/>
              <a:t>37</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mso_1416_s372h54_po_02 – 6</a:t>
            </a:r>
            <a:r>
              <a:rPr lang="en-GB" baseline="30000" dirty="0"/>
              <a:t>th</a:t>
            </a:r>
            <a:r>
              <a:rPr lang="en-GB" dirty="0"/>
              <a:t> August 1941 - Historic England Archive (RAF photography)</a:t>
            </a:r>
          </a:p>
        </p:txBody>
      </p:sp>
      <p:sp>
        <p:nvSpPr>
          <p:cNvPr id="4" name="Slide Number Placeholder 3"/>
          <p:cNvSpPr>
            <a:spLocks noGrp="1"/>
          </p:cNvSpPr>
          <p:nvPr>
            <p:ph type="sldNum" sz="quarter" idx="10"/>
          </p:nvPr>
        </p:nvSpPr>
        <p:spPr/>
        <p:txBody>
          <a:bodyPr/>
          <a:lstStyle/>
          <a:p>
            <a:fld id="{D7AD11CA-DA91-40C4-BE83-E30F18A48480}" type="slidenum">
              <a:rPr lang="en-GB" smtClean="0"/>
              <a:t>38</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raf_241_ac10_v_0041 – 29</a:t>
            </a:r>
            <a:r>
              <a:rPr lang="en-GB" baseline="30000" dirty="0"/>
              <a:t>th</a:t>
            </a:r>
            <a:r>
              <a:rPr lang="en-GB" dirty="0"/>
              <a:t> June 1941 - Historic England Archive (RAF photography)</a:t>
            </a:r>
          </a:p>
        </p:txBody>
      </p:sp>
      <p:sp>
        <p:nvSpPr>
          <p:cNvPr id="4" name="Slide Number Placeholder 3"/>
          <p:cNvSpPr>
            <a:spLocks noGrp="1"/>
          </p:cNvSpPr>
          <p:nvPr>
            <p:ph type="sldNum" sz="quarter" idx="10"/>
          </p:nvPr>
        </p:nvSpPr>
        <p:spPr/>
        <p:txBody>
          <a:bodyPr/>
          <a:lstStyle/>
          <a:p>
            <a:fld id="{D7AD11CA-DA91-40C4-BE83-E30F18A48480}" type="slidenum">
              <a:rPr lang="en-GB" smtClean="0"/>
              <a:t>40</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raf_13h_uk789_v_0002 – 11</a:t>
            </a:r>
            <a:r>
              <a:rPr lang="en-GB" baseline="30000" dirty="0"/>
              <a:t>th</a:t>
            </a:r>
            <a:r>
              <a:rPr lang="en-GB" dirty="0"/>
              <a:t> June 1941 - Historic England Archive (RAF photography)</a:t>
            </a:r>
          </a:p>
        </p:txBody>
      </p:sp>
      <p:sp>
        <p:nvSpPr>
          <p:cNvPr id="4" name="Slide Number Placeholder 3"/>
          <p:cNvSpPr>
            <a:spLocks noGrp="1"/>
          </p:cNvSpPr>
          <p:nvPr>
            <p:ph type="sldNum" sz="quarter" idx="10"/>
          </p:nvPr>
        </p:nvSpPr>
        <p:spPr/>
        <p:txBody>
          <a:bodyPr/>
          <a:lstStyle/>
          <a:p>
            <a:fld id="{D7AD11CA-DA91-40C4-BE83-E30F18A48480}" type="slidenum">
              <a:rPr lang="en-GB" smtClean="0"/>
              <a:t>41</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Find out more about military buildings at:</a:t>
            </a:r>
            <a:r>
              <a:rPr lang="en-GB" baseline="0" dirty="0"/>
              <a:t> </a:t>
            </a:r>
            <a:r>
              <a:rPr lang="en-GB" sz="1200" u="sng" kern="1200" dirty="0">
                <a:solidFill>
                  <a:schemeClr val="tx1"/>
                </a:solidFill>
                <a:effectLst/>
                <a:latin typeface="+mn-lt"/>
                <a:ea typeface="+mn-ea"/>
                <a:cs typeface="+mn-cs"/>
                <a:hlinkClick r:id="rId3"/>
              </a:rPr>
              <a:t>https://historicengland.org.uk/images-books/publications/dlsg-military/heag123-military-structures-lsg/</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D7AD11CA-DA91-40C4-BE83-E30F18A48480}" type="slidenum">
              <a:rPr lang="en-GB" smtClean="0"/>
              <a:t>42</a:t>
            </a:fld>
            <a:endParaRPr lang="en-GB"/>
          </a:p>
        </p:txBody>
      </p:sp>
    </p:spTree>
    <p:extLst>
      <p:ext uri="{BB962C8B-B14F-4D97-AF65-F5344CB8AC3E}">
        <p14:creationId xmlns:p14="http://schemas.microsoft.com/office/powerpoint/2010/main" val="34483700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os_53t77_v_032 – 10</a:t>
            </a:r>
            <a:r>
              <a:rPr lang="en-GB" baseline="30000" dirty="0"/>
              <a:t>th</a:t>
            </a:r>
            <a:r>
              <a:rPr lang="en-GB" dirty="0"/>
              <a:t> June 1953 - </a:t>
            </a:r>
            <a:r>
              <a:rPr lang="en-GB" sz="1200" kern="1200" dirty="0">
                <a:solidFill>
                  <a:schemeClr val="tx1"/>
                </a:solidFill>
                <a:effectLst/>
                <a:latin typeface="+mn-lt"/>
                <a:ea typeface="+mn-ea"/>
                <a:cs typeface="+mn-cs"/>
              </a:rPr>
              <a:t>Historic England Archive (Ordnance Survey photography)</a:t>
            </a:r>
          </a:p>
        </p:txBody>
      </p:sp>
      <p:sp>
        <p:nvSpPr>
          <p:cNvPr id="4" name="Slide Number Placeholder 3"/>
          <p:cNvSpPr>
            <a:spLocks noGrp="1"/>
          </p:cNvSpPr>
          <p:nvPr>
            <p:ph type="sldNum" sz="quarter" idx="10"/>
          </p:nvPr>
        </p:nvSpPr>
        <p:spPr/>
        <p:txBody>
          <a:bodyPr/>
          <a:lstStyle/>
          <a:p>
            <a:fld id="{D7AD11CA-DA91-40C4-BE83-E30F18A48480}" type="slidenum">
              <a:rPr lang="en-GB" smtClean="0"/>
              <a:t>43</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mso_1cu_16000_o_16756 – 23</a:t>
            </a:r>
            <a:r>
              <a:rPr lang="en-GB" baseline="30000" dirty="0"/>
              <a:t>rd</a:t>
            </a:r>
            <a:r>
              <a:rPr lang="en-GB" dirty="0"/>
              <a:t> August 1943 - Historic England Archive (RAF photography)</a:t>
            </a:r>
          </a:p>
        </p:txBody>
      </p:sp>
      <p:sp>
        <p:nvSpPr>
          <p:cNvPr id="4" name="Slide Number Placeholder 3"/>
          <p:cNvSpPr>
            <a:spLocks noGrp="1"/>
          </p:cNvSpPr>
          <p:nvPr>
            <p:ph type="sldNum" sz="quarter" idx="10"/>
          </p:nvPr>
        </p:nvSpPr>
        <p:spPr/>
        <p:txBody>
          <a:bodyPr/>
          <a:lstStyle/>
          <a:p>
            <a:fld id="{D7AD11CA-DA91-40C4-BE83-E30F18A48480}" type="slidenum">
              <a:rPr lang="en-GB" smtClean="0"/>
              <a:t>45</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raf_fno_129_fp_1067 – 1</a:t>
            </a:r>
            <a:r>
              <a:rPr lang="en-GB" baseline="30000" dirty="0"/>
              <a:t>st</a:t>
            </a:r>
            <a:r>
              <a:rPr lang="en-GB" dirty="0"/>
              <a:t> September 1942 - Historic England Archive (RAF photography)</a:t>
            </a:r>
          </a:p>
        </p:txBody>
      </p:sp>
      <p:sp>
        <p:nvSpPr>
          <p:cNvPr id="4" name="Slide Number Placeholder 3"/>
          <p:cNvSpPr>
            <a:spLocks noGrp="1"/>
          </p:cNvSpPr>
          <p:nvPr>
            <p:ph type="sldNum" sz="quarter" idx="10"/>
          </p:nvPr>
        </p:nvSpPr>
        <p:spPr/>
        <p:txBody>
          <a:bodyPr/>
          <a:lstStyle/>
          <a:p>
            <a:fld id="{D7AD11CA-DA91-40C4-BE83-E30F18A48480}" type="slidenum">
              <a:rPr lang="en-GB" smtClean="0"/>
              <a:t>46</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Visit the Aerial Photo Explorer: </a:t>
            </a:r>
            <a:r>
              <a:rPr lang="en-GB" sz="1200" u="sng" kern="1200" dirty="0">
                <a:solidFill>
                  <a:schemeClr val="tx1"/>
                </a:solidFill>
                <a:effectLst/>
                <a:latin typeface="+mn-lt"/>
                <a:ea typeface="+mn-ea"/>
                <a:cs typeface="+mn-cs"/>
                <a:hlinkClick r:id="rId3"/>
              </a:rPr>
              <a:t>https://historicengland.org.uk/images-books/archive/collections/aerial-photos/</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D7AD11CA-DA91-40C4-BE83-E30F18A48480}" type="slidenum">
              <a:rPr lang="en-GB" smtClean="0"/>
              <a:t>4</a:t>
            </a:fld>
            <a:endParaRPr lang="en-GB"/>
          </a:p>
        </p:txBody>
      </p:sp>
    </p:spTree>
    <p:extLst>
      <p:ext uri="{BB962C8B-B14F-4D97-AF65-F5344CB8AC3E}">
        <p14:creationId xmlns:p14="http://schemas.microsoft.com/office/powerpoint/2010/main" val="36800981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raf_13h_uk789_v_031 – 11</a:t>
            </a:r>
            <a:r>
              <a:rPr lang="en-GB" baseline="30000" dirty="0"/>
              <a:t>th</a:t>
            </a:r>
            <a:r>
              <a:rPr lang="en-GB" dirty="0"/>
              <a:t> June 1941 - Historic England Archive (RAF photography)</a:t>
            </a:r>
          </a:p>
        </p:txBody>
      </p:sp>
      <p:sp>
        <p:nvSpPr>
          <p:cNvPr id="4" name="Slide Number Placeholder 3"/>
          <p:cNvSpPr>
            <a:spLocks noGrp="1"/>
          </p:cNvSpPr>
          <p:nvPr>
            <p:ph type="sldNum" sz="quarter" idx="10"/>
          </p:nvPr>
        </p:nvSpPr>
        <p:spPr/>
        <p:txBody>
          <a:bodyPr/>
          <a:lstStyle/>
          <a:p>
            <a:fld id="{D7AD11CA-DA91-40C4-BE83-E30F18A48480}" type="slidenum">
              <a:rPr lang="en-GB" smtClean="0"/>
              <a:t>47</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Find out more at</a:t>
            </a:r>
            <a:r>
              <a:rPr lang="en-GB" baseline="0" dirty="0"/>
              <a:t> </a:t>
            </a:r>
            <a:r>
              <a:rPr lang="en-GB" sz="1200" u="sng" kern="1200" dirty="0">
                <a:solidFill>
                  <a:schemeClr val="tx1"/>
                </a:solidFill>
                <a:effectLst/>
                <a:latin typeface="+mn-lt"/>
                <a:ea typeface="+mn-ea"/>
                <a:cs typeface="+mn-cs"/>
                <a:hlinkClick r:id="rId3"/>
              </a:rPr>
              <a:t>https://historicengland.org.uk/whats-new/features/second-world-war-and-blitz/</a:t>
            </a:r>
            <a:r>
              <a:rPr lang="en-GB" sz="1200" u="none" kern="1200" baseline="0" dirty="0">
                <a:solidFill>
                  <a:schemeClr val="tx1"/>
                </a:solidFill>
                <a:effectLst/>
                <a:latin typeface="+mn-lt"/>
                <a:ea typeface="+mn-ea"/>
                <a:cs typeface="+mn-cs"/>
              </a:rPr>
              <a:t> and </a:t>
            </a:r>
            <a:r>
              <a:rPr lang="en-GB" sz="1200" u="sng" kern="1200" dirty="0">
                <a:solidFill>
                  <a:schemeClr val="tx1"/>
                </a:solidFill>
                <a:effectLst/>
                <a:latin typeface="+mn-lt"/>
                <a:ea typeface="+mn-ea"/>
                <a:cs typeface="+mn-cs"/>
                <a:hlinkClick r:id="rId4"/>
              </a:rPr>
              <a:t>https://heritagecalling.com/2019/07/04/englands-historic-cities-under-attack-the-baedker-raids-1942/</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AD11CA-DA91-40C4-BE83-E30F18A48480}" type="slidenum">
              <a:rPr lang="en-GB" smtClean="0"/>
              <a:t>48</a:t>
            </a:fld>
            <a:endParaRPr lang="en-GB"/>
          </a:p>
        </p:txBody>
      </p:sp>
    </p:spTree>
    <p:extLst>
      <p:ext uri="{BB962C8B-B14F-4D97-AF65-F5344CB8AC3E}">
        <p14:creationId xmlns:p14="http://schemas.microsoft.com/office/powerpoint/2010/main" val="37631453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raf_106g_uk_622_rs_4375 – 10</a:t>
            </a:r>
            <a:r>
              <a:rPr lang="en-GB" baseline="30000" dirty="0"/>
              <a:t>th</a:t>
            </a:r>
            <a:r>
              <a:rPr lang="en-GB" dirty="0"/>
              <a:t> August 1945 - Historic England Archive (RAF photography)</a:t>
            </a:r>
          </a:p>
          <a:p>
            <a:endParaRPr lang="en-GB" dirty="0"/>
          </a:p>
        </p:txBody>
      </p:sp>
      <p:sp>
        <p:nvSpPr>
          <p:cNvPr id="4" name="Slide Number Placeholder 3"/>
          <p:cNvSpPr>
            <a:spLocks noGrp="1"/>
          </p:cNvSpPr>
          <p:nvPr>
            <p:ph type="sldNum" sz="quarter" idx="10"/>
          </p:nvPr>
        </p:nvSpPr>
        <p:spPr/>
        <p:txBody>
          <a:bodyPr/>
          <a:lstStyle/>
          <a:p>
            <a:fld id="{D7AD11CA-DA91-40C4-BE83-E30F18A48480}" type="slidenum">
              <a:rPr lang="en-GB" smtClean="0"/>
              <a:t>49</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raf_hla_565_v_6099 – 2</a:t>
            </a:r>
            <a:r>
              <a:rPr lang="en-GB" baseline="30000" dirty="0"/>
              <a:t>nd</a:t>
            </a:r>
            <a:r>
              <a:rPr lang="en-GB" dirty="0"/>
              <a:t> June 1942 - Historic England Archive (RAF photography)</a:t>
            </a:r>
          </a:p>
          <a:p>
            <a:endParaRPr lang="en-GB" dirty="0"/>
          </a:p>
        </p:txBody>
      </p:sp>
      <p:sp>
        <p:nvSpPr>
          <p:cNvPr id="4" name="Slide Number Placeholder 3"/>
          <p:cNvSpPr>
            <a:spLocks noGrp="1"/>
          </p:cNvSpPr>
          <p:nvPr>
            <p:ph type="sldNum" sz="quarter" idx="10"/>
          </p:nvPr>
        </p:nvSpPr>
        <p:spPr/>
        <p:txBody>
          <a:bodyPr/>
          <a:lstStyle/>
          <a:p>
            <a:fld id="{D7AD11CA-DA91-40C4-BE83-E30F18A48480}" type="slidenum">
              <a:rPr lang="en-GB" smtClean="0"/>
              <a:t>50</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raf_</a:t>
            </a:r>
            <a:r>
              <a:rPr lang="en-GB" sz="1200" b="0" i="0" kern="1200" dirty="0">
                <a:solidFill>
                  <a:schemeClr val="tx1"/>
                </a:solidFill>
                <a:effectLst/>
                <a:latin typeface="+mn-lt"/>
                <a:ea typeface="+mn-ea"/>
                <a:cs typeface="+mn-cs"/>
              </a:rPr>
              <a:t>106g_uk_1273_v_5037</a:t>
            </a:r>
            <a:r>
              <a:rPr lang="en-GB" dirty="0"/>
              <a:t> – 23</a:t>
            </a:r>
            <a:r>
              <a:rPr lang="en-GB" baseline="30000" dirty="0"/>
              <a:t>rd</a:t>
            </a:r>
            <a:r>
              <a:rPr lang="en-GB" dirty="0"/>
              <a:t> March 1946 - Historic England Archive (RAF photography)</a:t>
            </a:r>
          </a:p>
          <a:p>
            <a:endParaRPr lang="en-GB" dirty="0"/>
          </a:p>
        </p:txBody>
      </p:sp>
      <p:sp>
        <p:nvSpPr>
          <p:cNvPr id="4" name="Slide Number Placeholder 3"/>
          <p:cNvSpPr>
            <a:spLocks noGrp="1"/>
          </p:cNvSpPr>
          <p:nvPr>
            <p:ph type="sldNum" sz="quarter" idx="10"/>
          </p:nvPr>
        </p:nvSpPr>
        <p:spPr/>
        <p:txBody>
          <a:bodyPr/>
          <a:lstStyle/>
          <a:p>
            <a:fld id="{D7AD11CA-DA91-40C4-BE83-E30F18A48480}" type="slidenum">
              <a:rPr lang="en-GB" smtClean="0"/>
              <a:t>51</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sz="1200" b="0" i="0" kern="1200" dirty="0">
                <a:solidFill>
                  <a:schemeClr val="tx1"/>
                </a:solidFill>
                <a:effectLst/>
                <a:latin typeface="+mn-lt"/>
                <a:ea typeface="+mn-ea"/>
                <a:cs typeface="+mn-cs"/>
              </a:rPr>
              <a:t>op07079</a:t>
            </a:r>
            <a:r>
              <a:rPr lang="en-GB" dirty="0"/>
              <a:t> – 1942 - </a:t>
            </a:r>
            <a:r>
              <a:rPr lang="en-GB" sz="1200" b="0" i="0" kern="1200" dirty="0">
                <a:solidFill>
                  <a:schemeClr val="tx1"/>
                </a:solidFill>
                <a:effectLst/>
                <a:latin typeface="+mn-lt"/>
                <a:ea typeface="+mn-ea"/>
                <a:cs typeface="+mn-cs"/>
              </a:rPr>
              <a:t>© Reproduced by permission of Historic England Archive</a:t>
            </a:r>
            <a:endParaRPr lang="en-GB" dirty="0"/>
          </a:p>
        </p:txBody>
      </p:sp>
      <p:sp>
        <p:nvSpPr>
          <p:cNvPr id="4" name="Slide Number Placeholder 3"/>
          <p:cNvSpPr>
            <a:spLocks noGrp="1"/>
          </p:cNvSpPr>
          <p:nvPr>
            <p:ph type="sldNum" sz="quarter" idx="10"/>
          </p:nvPr>
        </p:nvSpPr>
        <p:spPr/>
        <p:txBody>
          <a:bodyPr/>
          <a:lstStyle/>
          <a:p>
            <a:fld id="{D7AD11CA-DA91-40C4-BE83-E30F18A48480}" type="slidenum">
              <a:rPr lang="en-GB" smtClean="0"/>
              <a:t>52</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Find out more at</a:t>
            </a:r>
            <a:r>
              <a:rPr lang="en-GB" baseline="0" dirty="0"/>
              <a:t> </a:t>
            </a:r>
            <a:r>
              <a:rPr lang="en-GB" sz="1200" u="sng" kern="1200" dirty="0">
                <a:solidFill>
                  <a:schemeClr val="tx1"/>
                </a:solidFill>
                <a:effectLst/>
                <a:latin typeface="+mn-lt"/>
                <a:ea typeface="+mn-ea"/>
                <a:cs typeface="+mn-cs"/>
                <a:hlinkClick r:id="rId3"/>
              </a:rPr>
              <a:t>https://heritagecalling.com/2019/10/07/the-story-of-camouflage-during-the-second-world-war/</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AD11CA-DA91-40C4-BE83-E30F18A48480}" type="slidenum">
              <a:rPr lang="en-GB" smtClean="0"/>
              <a:t>53</a:t>
            </a:fld>
            <a:endParaRPr lang="en-GB"/>
          </a:p>
        </p:txBody>
      </p:sp>
    </p:spTree>
    <p:extLst>
      <p:ext uri="{BB962C8B-B14F-4D97-AF65-F5344CB8AC3E}">
        <p14:creationId xmlns:p14="http://schemas.microsoft.com/office/powerpoint/2010/main" val="37631453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sz="1200" kern="1200" dirty="0">
                <a:solidFill>
                  <a:schemeClr val="tx1"/>
                </a:solidFill>
                <a:effectLst/>
                <a:latin typeface="+mn-lt"/>
                <a:ea typeface="+mn-ea"/>
                <a:cs typeface="+mn-cs"/>
              </a:rPr>
              <a:t>raf_58a_45_v_0318</a:t>
            </a:r>
            <a:r>
              <a:rPr lang="en-GB" dirty="0"/>
              <a:t> – 27</a:t>
            </a:r>
            <a:r>
              <a:rPr lang="en-GB" baseline="30000" dirty="0"/>
              <a:t>th</a:t>
            </a:r>
            <a:r>
              <a:rPr lang="en-GB" dirty="0"/>
              <a:t> July 1940 - Historic England Archive (RAF photography)</a:t>
            </a:r>
          </a:p>
          <a:p>
            <a:endParaRPr lang="en-GB" dirty="0"/>
          </a:p>
        </p:txBody>
      </p:sp>
      <p:sp>
        <p:nvSpPr>
          <p:cNvPr id="4" name="Slide Number Placeholder 3"/>
          <p:cNvSpPr>
            <a:spLocks noGrp="1"/>
          </p:cNvSpPr>
          <p:nvPr>
            <p:ph type="sldNum" sz="quarter" idx="10"/>
          </p:nvPr>
        </p:nvSpPr>
        <p:spPr/>
        <p:txBody>
          <a:bodyPr/>
          <a:lstStyle/>
          <a:p>
            <a:fld id="{D7AD11CA-DA91-40C4-BE83-E30F18A48480}" type="slidenum">
              <a:rPr lang="en-GB" smtClean="0"/>
              <a:t>54</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raf_cpe_uk_1779_rs_4386 – 10</a:t>
            </a:r>
            <a:r>
              <a:rPr lang="en-GB" baseline="30000" dirty="0"/>
              <a:t>th</a:t>
            </a:r>
            <a:r>
              <a:rPr lang="en-GB" dirty="0"/>
              <a:t> October 1946 - Historic England Archive (RAF photography)</a:t>
            </a:r>
          </a:p>
          <a:p>
            <a:endParaRPr lang="en-GB" dirty="0"/>
          </a:p>
          <a:p>
            <a:endParaRPr lang="en-GB" dirty="0"/>
          </a:p>
        </p:txBody>
      </p:sp>
      <p:sp>
        <p:nvSpPr>
          <p:cNvPr id="4" name="Slide Number Placeholder 3"/>
          <p:cNvSpPr>
            <a:spLocks noGrp="1"/>
          </p:cNvSpPr>
          <p:nvPr>
            <p:ph type="sldNum" sz="quarter" idx="10"/>
          </p:nvPr>
        </p:nvSpPr>
        <p:spPr/>
        <p:txBody>
          <a:bodyPr/>
          <a:lstStyle/>
          <a:p>
            <a:fld id="{D7AD11CA-DA91-40C4-BE83-E30F18A48480}" type="slidenum">
              <a:rPr lang="en-GB" smtClean="0"/>
              <a:t>55</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raf_106g_uk_625_rp_3022  – 10</a:t>
            </a:r>
            <a:r>
              <a:rPr lang="en-GB" baseline="30000" dirty="0"/>
              <a:t>th</a:t>
            </a:r>
            <a:r>
              <a:rPr lang="en-GB" dirty="0"/>
              <a:t> August 1945 - Historic England Archive (RAF photography)</a:t>
            </a:r>
          </a:p>
          <a:p>
            <a:endParaRPr lang="en-GB" dirty="0"/>
          </a:p>
          <a:p>
            <a:endParaRPr lang="en-GB" dirty="0"/>
          </a:p>
        </p:txBody>
      </p:sp>
      <p:sp>
        <p:nvSpPr>
          <p:cNvPr id="4" name="Slide Number Placeholder 3"/>
          <p:cNvSpPr>
            <a:spLocks noGrp="1"/>
          </p:cNvSpPr>
          <p:nvPr>
            <p:ph type="sldNum" sz="quarter" idx="10"/>
          </p:nvPr>
        </p:nvSpPr>
        <p:spPr/>
        <p:txBody>
          <a:bodyPr/>
          <a:lstStyle/>
          <a:p>
            <a:fld id="{D7AD11CA-DA91-40C4-BE83-E30F18A48480}" type="slidenum">
              <a:rPr lang="en-GB" smtClean="0"/>
              <a:t>56</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Select the ‘layers’ icon and un-tick the ‘Oblique photographs’ box. This means you will only see vertical aerial photos – like most of those shown in this PPT. This is because most of the oblique photos on the Aerial Photo Explorer are NOT from during the Second World War, where as most of the RAF Verticals on the site are from the 1940s or the war. You can go back later a re-tick the ‘Oblique photographs’ box to see all the photos for you area.</a:t>
            </a:r>
          </a:p>
        </p:txBody>
      </p:sp>
      <p:sp>
        <p:nvSpPr>
          <p:cNvPr id="4" name="Slide Number Placeholder 3"/>
          <p:cNvSpPr>
            <a:spLocks noGrp="1"/>
          </p:cNvSpPr>
          <p:nvPr>
            <p:ph type="sldNum" sz="quarter" idx="5"/>
          </p:nvPr>
        </p:nvSpPr>
        <p:spPr/>
        <p:txBody>
          <a:bodyPr/>
          <a:lstStyle/>
          <a:p>
            <a:fld id="{D7AD11CA-DA91-40C4-BE83-E30F18A48480}" type="slidenum">
              <a:rPr lang="en-GB" smtClean="0"/>
              <a:t>5</a:t>
            </a:fld>
            <a:endParaRPr lang="en-GB"/>
          </a:p>
        </p:txBody>
      </p:sp>
    </p:spTree>
    <p:extLst>
      <p:ext uri="{BB962C8B-B14F-4D97-AF65-F5344CB8AC3E}">
        <p14:creationId xmlns:p14="http://schemas.microsoft.com/office/powerpoint/2010/main" val="23830883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raf_106g_uk_646_rs_4163 – 11</a:t>
            </a:r>
            <a:r>
              <a:rPr lang="en-GB" baseline="30000" dirty="0"/>
              <a:t>th</a:t>
            </a:r>
            <a:r>
              <a:rPr lang="en-GB" dirty="0"/>
              <a:t> August 1945 - Historic England Archive (RAF photography) </a:t>
            </a:r>
          </a:p>
        </p:txBody>
      </p:sp>
      <p:sp>
        <p:nvSpPr>
          <p:cNvPr id="4" name="Slide Number Placeholder 3"/>
          <p:cNvSpPr>
            <a:spLocks noGrp="1"/>
          </p:cNvSpPr>
          <p:nvPr>
            <p:ph type="sldNum" sz="quarter" idx="10"/>
          </p:nvPr>
        </p:nvSpPr>
        <p:spPr/>
        <p:txBody>
          <a:bodyPr/>
          <a:lstStyle/>
          <a:p>
            <a:fld id="{D7AD11CA-DA91-40C4-BE83-E30F18A48480}" type="slidenum">
              <a:rPr lang="en-GB" smtClean="0"/>
              <a:t>58</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Information from and find out</a:t>
            </a:r>
            <a:r>
              <a:rPr lang="en-GB" sz="1200" kern="1200" baseline="0" dirty="0">
                <a:solidFill>
                  <a:schemeClr val="tx1"/>
                </a:solidFill>
                <a:effectLst/>
                <a:latin typeface="+mn-lt"/>
                <a:ea typeface="+mn-ea"/>
                <a:cs typeface="+mn-cs"/>
              </a:rPr>
              <a:t> more at: </a:t>
            </a:r>
            <a:r>
              <a:rPr lang="en-GB" dirty="0">
                <a:hlinkClick r:id="rId3"/>
              </a:rPr>
              <a:t>https://www.bgs.org.uk/resources/as-we-once-were-the-wartime-emergency-medical-service-and-the-future-nhs-2</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AD11CA-DA91-40C4-BE83-E30F18A48480}" type="slidenum">
              <a:rPr lang="en-GB" smtClean="0"/>
              <a:t>59</a:t>
            </a:fld>
            <a:endParaRPr lang="en-GB"/>
          </a:p>
        </p:txBody>
      </p:sp>
    </p:spTree>
    <p:extLst>
      <p:ext uri="{BB962C8B-B14F-4D97-AF65-F5344CB8AC3E}">
        <p14:creationId xmlns:p14="http://schemas.microsoft.com/office/powerpoint/2010/main" val="37631453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Information from and find </a:t>
            </a:r>
            <a:r>
              <a:rPr lang="en-GB" sz="1200" kern="1200">
                <a:solidFill>
                  <a:schemeClr val="tx1"/>
                </a:solidFill>
                <a:effectLst/>
                <a:latin typeface="+mn-lt"/>
                <a:ea typeface="+mn-ea"/>
                <a:cs typeface="+mn-cs"/>
              </a:rPr>
              <a:t>out</a:t>
            </a:r>
            <a:r>
              <a:rPr lang="en-GB" sz="1200" kern="1200" baseline="0">
                <a:solidFill>
                  <a:schemeClr val="tx1"/>
                </a:solidFill>
                <a:effectLst/>
                <a:latin typeface="+mn-lt"/>
                <a:ea typeface="+mn-ea"/>
                <a:cs typeface="+mn-cs"/>
              </a:rPr>
              <a:t> more at: </a:t>
            </a:r>
            <a:r>
              <a:rPr lang="en-GB">
                <a:hlinkClick r:id="rId3"/>
              </a:rPr>
              <a:t>https://www.bgs.org.uk/resources/as-we-once-were-the-wartime-emergency-medical-service-and-the-future-nhs-2</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AD11CA-DA91-40C4-BE83-E30F18A48480}" type="slidenum">
              <a:rPr lang="en-GB" smtClean="0"/>
              <a:t>60</a:t>
            </a:fld>
            <a:endParaRPr lang="en-GB"/>
          </a:p>
        </p:txBody>
      </p:sp>
    </p:spTree>
    <p:extLst>
      <p:ext uri="{BB962C8B-B14F-4D97-AF65-F5344CB8AC3E}">
        <p14:creationId xmlns:p14="http://schemas.microsoft.com/office/powerpoint/2010/main" val="37631453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raf_106g_uk_626_rs_4195 – 10</a:t>
            </a:r>
            <a:r>
              <a:rPr lang="en-GB" baseline="30000" dirty="0"/>
              <a:t>th</a:t>
            </a:r>
            <a:r>
              <a:rPr lang="en-GB" dirty="0"/>
              <a:t> August 1945 - Historic England Archive (RAF photography) </a:t>
            </a:r>
          </a:p>
        </p:txBody>
      </p:sp>
      <p:sp>
        <p:nvSpPr>
          <p:cNvPr id="4" name="Slide Number Placeholder 3"/>
          <p:cNvSpPr>
            <a:spLocks noGrp="1"/>
          </p:cNvSpPr>
          <p:nvPr>
            <p:ph type="sldNum" sz="quarter" idx="10"/>
          </p:nvPr>
        </p:nvSpPr>
        <p:spPr/>
        <p:txBody>
          <a:bodyPr/>
          <a:lstStyle/>
          <a:p>
            <a:fld id="{D7AD11CA-DA91-40C4-BE83-E30F18A48480}" type="slidenum">
              <a:rPr lang="en-GB" smtClean="0"/>
              <a:t>61</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raf_106g_uk_1721_rp_3128 – 6</a:t>
            </a:r>
            <a:r>
              <a:rPr lang="en-GB" baseline="30000" dirty="0"/>
              <a:t>th</a:t>
            </a:r>
            <a:r>
              <a:rPr lang="en-GB" dirty="0"/>
              <a:t> September 1946 - Historic England Archive (RAF photography) </a:t>
            </a:r>
          </a:p>
        </p:txBody>
      </p:sp>
      <p:sp>
        <p:nvSpPr>
          <p:cNvPr id="4" name="Slide Number Placeholder 3"/>
          <p:cNvSpPr>
            <a:spLocks noGrp="1"/>
          </p:cNvSpPr>
          <p:nvPr>
            <p:ph type="sldNum" sz="quarter" idx="10"/>
          </p:nvPr>
        </p:nvSpPr>
        <p:spPr/>
        <p:txBody>
          <a:bodyPr/>
          <a:lstStyle/>
          <a:p>
            <a:fld id="{D7AD11CA-DA91-40C4-BE83-E30F18A48480}" type="slidenum">
              <a:rPr lang="en-GB" smtClean="0"/>
              <a:t>62</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Information</a:t>
            </a:r>
            <a:r>
              <a:rPr lang="en-GB" baseline="0" dirty="0"/>
              <a:t> taken from and find </a:t>
            </a:r>
            <a:r>
              <a:rPr lang="en-GB" dirty="0"/>
              <a:t>out more about women workers in WW2 munitions factories at: </a:t>
            </a:r>
            <a:r>
              <a:rPr lang="en-GB" sz="1200" u="sng" kern="1200" dirty="0">
                <a:solidFill>
                  <a:schemeClr val="tx1"/>
                </a:solidFill>
                <a:effectLst/>
                <a:latin typeface="+mn-lt"/>
                <a:ea typeface="+mn-ea"/>
                <a:cs typeface="+mn-cs"/>
                <a:hlinkClick r:id="rId3"/>
              </a:rPr>
              <a:t>https://www.express.co.uk/news/uk/421425/Meet-the-bomb-girls-A-new-book-tells-how-a-secret-army-helped-win-the-Second-World-War</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AD11CA-DA91-40C4-BE83-E30F18A48480}" type="slidenum">
              <a:rPr lang="en-GB" smtClean="0"/>
              <a:t>63</a:t>
            </a:fld>
            <a:endParaRPr lang="en-GB"/>
          </a:p>
        </p:txBody>
      </p:sp>
    </p:spTree>
    <p:extLst>
      <p:ext uri="{BB962C8B-B14F-4D97-AF65-F5344CB8AC3E}">
        <p14:creationId xmlns:p14="http://schemas.microsoft.com/office/powerpoint/2010/main" val="1435329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EAW005653 – 15</a:t>
            </a:r>
            <a:r>
              <a:rPr lang="en-GB" baseline="30000" dirty="0"/>
              <a:t>th</a:t>
            </a:r>
            <a:r>
              <a:rPr lang="en-GB" dirty="0"/>
              <a:t> May 1947 - </a:t>
            </a:r>
            <a:r>
              <a:rPr lang="en-GB" sz="1200" kern="1200" dirty="0">
                <a:solidFill>
                  <a:schemeClr val="tx1"/>
                </a:solidFill>
                <a:effectLst/>
                <a:latin typeface="+mn-lt"/>
                <a:ea typeface="+mn-ea"/>
                <a:cs typeface="+mn-cs"/>
              </a:rPr>
              <a:t>© </a:t>
            </a:r>
            <a:r>
              <a:rPr lang="en-GB" dirty="0"/>
              <a:t>Historic England Archive (</a:t>
            </a:r>
            <a:r>
              <a:rPr lang="en-GB" dirty="0" err="1"/>
              <a:t>Aerofilms</a:t>
            </a:r>
            <a:r>
              <a:rPr lang="en-GB" dirty="0"/>
              <a:t> Collection)</a:t>
            </a:r>
          </a:p>
          <a:p>
            <a:endParaRPr lang="en-GB" dirty="0"/>
          </a:p>
        </p:txBody>
      </p:sp>
      <p:sp>
        <p:nvSpPr>
          <p:cNvPr id="4" name="Slide Number Placeholder 3"/>
          <p:cNvSpPr>
            <a:spLocks noGrp="1"/>
          </p:cNvSpPr>
          <p:nvPr>
            <p:ph type="sldNum" sz="quarter" idx="10"/>
          </p:nvPr>
        </p:nvSpPr>
        <p:spPr/>
        <p:txBody>
          <a:bodyPr/>
          <a:lstStyle/>
          <a:p>
            <a:fld id="{D7AD11CA-DA91-40C4-BE83-E30F18A48480}" type="slidenum">
              <a:rPr lang="en-GB" smtClean="0"/>
              <a:t>64</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raf_106g_uk_1397_v_5117 – 11</a:t>
            </a:r>
            <a:r>
              <a:rPr lang="en-GB" baseline="30000" dirty="0"/>
              <a:t>th</a:t>
            </a:r>
            <a:r>
              <a:rPr lang="en-GB" dirty="0"/>
              <a:t> April 1946 - Historic England Archive (RAF photography) </a:t>
            </a:r>
          </a:p>
        </p:txBody>
      </p:sp>
      <p:sp>
        <p:nvSpPr>
          <p:cNvPr id="4" name="Slide Number Placeholder 3"/>
          <p:cNvSpPr>
            <a:spLocks noGrp="1"/>
          </p:cNvSpPr>
          <p:nvPr>
            <p:ph type="sldNum" sz="quarter" idx="10"/>
          </p:nvPr>
        </p:nvSpPr>
        <p:spPr/>
        <p:txBody>
          <a:bodyPr/>
          <a:lstStyle/>
          <a:p>
            <a:fld id="{D7AD11CA-DA91-40C4-BE83-E30F18A48480}" type="slidenum">
              <a:rPr lang="en-GB" smtClean="0"/>
              <a:t>65</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raf_106g_uk_1517_rs_4392 – 17</a:t>
            </a:r>
            <a:r>
              <a:rPr lang="en-GB" baseline="30000" dirty="0"/>
              <a:t>th</a:t>
            </a:r>
            <a:r>
              <a:rPr lang="en-GB" dirty="0"/>
              <a:t> May 1946 - Historic England Archive (RAF photography) </a:t>
            </a:r>
          </a:p>
          <a:p>
            <a:r>
              <a:rPr lang="en-GB" dirty="0"/>
              <a:t>‘Standard’ type, German Working Camp</a:t>
            </a:r>
          </a:p>
        </p:txBody>
      </p:sp>
      <p:sp>
        <p:nvSpPr>
          <p:cNvPr id="4" name="Slide Number Placeholder 3"/>
          <p:cNvSpPr>
            <a:spLocks noGrp="1"/>
          </p:cNvSpPr>
          <p:nvPr>
            <p:ph type="sldNum" sz="quarter" idx="10"/>
          </p:nvPr>
        </p:nvSpPr>
        <p:spPr/>
        <p:txBody>
          <a:bodyPr/>
          <a:lstStyle/>
          <a:p>
            <a:fld id="{D7AD11CA-DA91-40C4-BE83-E30F18A48480}" type="slidenum">
              <a:rPr lang="en-GB" smtClean="0"/>
              <a:t>67</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raf_541_602_rs_4220 Historic England Archive (RAF photography)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‘Standard’ type, German Working Camp</a:t>
            </a:r>
          </a:p>
          <a:p>
            <a:endParaRPr lang="en-GB" dirty="0"/>
          </a:p>
        </p:txBody>
      </p:sp>
      <p:sp>
        <p:nvSpPr>
          <p:cNvPr id="4" name="Slide Number Placeholder 3"/>
          <p:cNvSpPr>
            <a:spLocks noGrp="1"/>
          </p:cNvSpPr>
          <p:nvPr>
            <p:ph type="sldNum" sz="quarter" idx="10"/>
          </p:nvPr>
        </p:nvSpPr>
        <p:spPr/>
        <p:txBody>
          <a:bodyPr/>
          <a:lstStyle/>
          <a:p>
            <a:fld id="{D7AD11CA-DA91-40C4-BE83-E30F18A48480}" type="slidenum">
              <a:rPr lang="en-GB" smtClean="0"/>
              <a:t>68</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Put in your school’s postcode to see what RAF </a:t>
            </a:r>
            <a:r>
              <a:rPr lang="en-GB" dirty="0" err="1"/>
              <a:t>Veritcal</a:t>
            </a:r>
            <a:r>
              <a:rPr lang="en-GB" dirty="0"/>
              <a:t> aerial photos there are.</a:t>
            </a:r>
          </a:p>
        </p:txBody>
      </p:sp>
      <p:sp>
        <p:nvSpPr>
          <p:cNvPr id="4" name="Slide Number Placeholder 3"/>
          <p:cNvSpPr>
            <a:spLocks noGrp="1"/>
          </p:cNvSpPr>
          <p:nvPr>
            <p:ph type="sldNum" sz="quarter" idx="5"/>
          </p:nvPr>
        </p:nvSpPr>
        <p:spPr/>
        <p:txBody>
          <a:bodyPr/>
          <a:lstStyle/>
          <a:p>
            <a:fld id="{D7AD11CA-DA91-40C4-BE83-E30F18A48480}" type="slidenum">
              <a:rPr lang="en-GB" smtClean="0"/>
              <a:t>6</a:t>
            </a:fld>
            <a:endParaRPr lang="en-GB"/>
          </a:p>
        </p:txBody>
      </p:sp>
    </p:spTree>
    <p:extLst>
      <p:ext uri="{BB962C8B-B14F-4D97-AF65-F5344CB8AC3E}">
        <p14:creationId xmlns:p14="http://schemas.microsoft.com/office/powerpoint/2010/main" val="15180854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raf_106g_uk_1011_fv_7123 Historic England Archive (RAF photography) </a:t>
            </a:r>
          </a:p>
          <a:p>
            <a:r>
              <a:rPr lang="en-GB" dirty="0"/>
              <a:t>Base Camp</a:t>
            </a:r>
          </a:p>
        </p:txBody>
      </p:sp>
      <p:sp>
        <p:nvSpPr>
          <p:cNvPr id="4" name="Slide Number Placeholder 3"/>
          <p:cNvSpPr>
            <a:spLocks noGrp="1"/>
          </p:cNvSpPr>
          <p:nvPr>
            <p:ph type="sldNum" sz="quarter" idx="10"/>
          </p:nvPr>
        </p:nvSpPr>
        <p:spPr/>
        <p:txBody>
          <a:bodyPr/>
          <a:lstStyle/>
          <a:p>
            <a:fld id="{D7AD11CA-DA91-40C4-BE83-E30F18A48480}" type="slidenum">
              <a:rPr lang="en-GB" smtClean="0"/>
              <a:t>69</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raf_540_1322_f22_0094 – 3</a:t>
            </a:r>
            <a:r>
              <a:rPr lang="en-GB" baseline="30000" dirty="0"/>
              <a:t>rd</a:t>
            </a:r>
            <a:r>
              <a:rPr lang="en-GB" dirty="0"/>
              <a:t> June 1954 - Historic England Archive (RAF photography)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‘Standard’ type, German Working Camp</a:t>
            </a:r>
          </a:p>
          <a:p>
            <a:endParaRPr lang="en-GB" dirty="0"/>
          </a:p>
        </p:txBody>
      </p:sp>
      <p:sp>
        <p:nvSpPr>
          <p:cNvPr id="4" name="Slide Number Placeholder 3"/>
          <p:cNvSpPr>
            <a:spLocks noGrp="1"/>
          </p:cNvSpPr>
          <p:nvPr>
            <p:ph type="sldNum" sz="quarter" idx="10"/>
          </p:nvPr>
        </p:nvSpPr>
        <p:spPr/>
        <p:txBody>
          <a:bodyPr/>
          <a:lstStyle/>
          <a:p>
            <a:fld id="{D7AD11CA-DA91-40C4-BE83-E30F18A48480}" type="slidenum">
              <a:rPr lang="en-GB" smtClean="0"/>
              <a:t>70</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raf_540_62_sffo_0074 – 22</a:t>
            </a:r>
            <a:r>
              <a:rPr lang="en-GB" baseline="30000" dirty="0"/>
              <a:t>nd</a:t>
            </a:r>
            <a:r>
              <a:rPr lang="en-GB" dirty="0"/>
              <a:t> July 1948 - Historic England Archive (RAF photography) </a:t>
            </a:r>
          </a:p>
          <a:p>
            <a:r>
              <a:rPr lang="en-GB" dirty="0"/>
              <a:t>‘Standard’ type, German Working Camp</a:t>
            </a:r>
          </a:p>
        </p:txBody>
      </p:sp>
      <p:sp>
        <p:nvSpPr>
          <p:cNvPr id="4" name="Slide Number Placeholder 3"/>
          <p:cNvSpPr>
            <a:spLocks noGrp="1"/>
          </p:cNvSpPr>
          <p:nvPr>
            <p:ph type="sldNum" sz="quarter" idx="10"/>
          </p:nvPr>
        </p:nvSpPr>
        <p:spPr/>
        <p:txBody>
          <a:bodyPr/>
          <a:lstStyle/>
          <a:p>
            <a:fld id="{D7AD11CA-DA91-40C4-BE83-E30F18A48480}" type="slidenum">
              <a:rPr lang="en-GB" smtClean="0"/>
              <a:t>71</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Find</a:t>
            </a:r>
            <a:r>
              <a:rPr lang="en-GB" baseline="0" dirty="0"/>
              <a:t> out more at: </a:t>
            </a:r>
            <a:r>
              <a:rPr lang="en-GB" sz="1200" u="sng" kern="1200" dirty="0">
                <a:solidFill>
                  <a:schemeClr val="tx1"/>
                </a:solidFill>
                <a:effectLst/>
                <a:latin typeface="+mn-lt"/>
                <a:ea typeface="+mn-ea"/>
                <a:cs typeface="+mn-cs"/>
                <a:hlinkClick r:id="rId3"/>
              </a:rPr>
              <a:t>https://heritagecalling.com/2018/07/24/5-things-you-didnt-know-about-prefabs/</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D7AD11CA-DA91-40C4-BE83-E30F18A48480}" type="slidenum">
              <a:rPr lang="en-GB" smtClean="0"/>
              <a:t>72</a:t>
            </a:fld>
            <a:endParaRPr lang="en-GB"/>
          </a:p>
        </p:txBody>
      </p:sp>
    </p:spTree>
    <p:extLst>
      <p:ext uri="{BB962C8B-B14F-4D97-AF65-F5344CB8AC3E}">
        <p14:creationId xmlns:p14="http://schemas.microsoft.com/office/powerpoint/2010/main" val="30128634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EAW002930 – 1</a:t>
            </a:r>
            <a:r>
              <a:rPr lang="en-GB" baseline="30000" dirty="0"/>
              <a:t>st</a:t>
            </a:r>
            <a:r>
              <a:rPr lang="en-GB" dirty="0"/>
              <a:t> October 1946 - </a:t>
            </a:r>
            <a:r>
              <a:rPr lang="en-GB" sz="1200" kern="1200" dirty="0">
                <a:solidFill>
                  <a:schemeClr val="tx1"/>
                </a:solidFill>
                <a:effectLst/>
                <a:latin typeface="+mn-lt"/>
                <a:ea typeface="+mn-ea"/>
                <a:cs typeface="+mn-cs"/>
              </a:rPr>
              <a:t>© </a:t>
            </a:r>
            <a:r>
              <a:rPr lang="en-GB" dirty="0"/>
              <a:t>Historic England Archive (</a:t>
            </a:r>
            <a:r>
              <a:rPr lang="en-GB" dirty="0" err="1"/>
              <a:t>Aerofilms</a:t>
            </a:r>
            <a:r>
              <a:rPr lang="en-GB" dirty="0"/>
              <a:t> Collection)</a:t>
            </a:r>
          </a:p>
          <a:p>
            <a:endParaRPr lang="en-GB" dirty="0"/>
          </a:p>
        </p:txBody>
      </p:sp>
      <p:sp>
        <p:nvSpPr>
          <p:cNvPr id="4" name="Slide Number Placeholder 3"/>
          <p:cNvSpPr>
            <a:spLocks noGrp="1"/>
          </p:cNvSpPr>
          <p:nvPr>
            <p:ph type="sldNum" sz="quarter" idx="10"/>
          </p:nvPr>
        </p:nvSpPr>
        <p:spPr/>
        <p:txBody>
          <a:bodyPr/>
          <a:lstStyle/>
          <a:p>
            <a:fld id="{D7AD11CA-DA91-40C4-BE83-E30F18A48480}" type="slidenum">
              <a:rPr lang="en-GB" smtClean="0"/>
              <a:t>73</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raf_cpe_uk_1996_fp_1044 – 13</a:t>
            </a:r>
            <a:r>
              <a:rPr lang="en-GB" baseline="30000" dirty="0"/>
              <a:t>th</a:t>
            </a:r>
            <a:r>
              <a:rPr lang="en-GB" dirty="0"/>
              <a:t> April 1947 - Historic England Archive (RAF photography) </a:t>
            </a:r>
          </a:p>
        </p:txBody>
      </p:sp>
      <p:sp>
        <p:nvSpPr>
          <p:cNvPr id="4" name="Slide Number Placeholder 3"/>
          <p:cNvSpPr>
            <a:spLocks noGrp="1"/>
          </p:cNvSpPr>
          <p:nvPr>
            <p:ph type="sldNum" sz="quarter" idx="10"/>
          </p:nvPr>
        </p:nvSpPr>
        <p:spPr/>
        <p:txBody>
          <a:bodyPr/>
          <a:lstStyle/>
          <a:p>
            <a:fld id="{D7AD11CA-DA91-40C4-BE83-E30F18A48480}" type="slidenum">
              <a:rPr lang="en-GB" smtClean="0"/>
              <a:t>74</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DP076219  – 30</a:t>
            </a:r>
            <a:r>
              <a:rPr lang="en-GB" baseline="30000" dirty="0"/>
              <a:t>th</a:t>
            </a:r>
            <a:r>
              <a:rPr lang="en-GB" dirty="0"/>
              <a:t> July 2009 - Historic England Archive</a:t>
            </a:r>
          </a:p>
        </p:txBody>
      </p:sp>
      <p:sp>
        <p:nvSpPr>
          <p:cNvPr id="4" name="Slide Number Placeholder 3"/>
          <p:cNvSpPr>
            <a:spLocks noGrp="1"/>
          </p:cNvSpPr>
          <p:nvPr>
            <p:ph type="sldNum" sz="quarter" idx="10"/>
          </p:nvPr>
        </p:nvSpPr>
        <p:spPr/>
        <p:txBody>
          <a:bodyPr/>
          <a:lstStyle/>
          <a:p>
            <a:fld id="{D7AD11CA-DA91-40C4-BE83-E30F18A48480}" type="slidenum">
              <a:rPr lang="en-GB" smtClean="0"/>
              <a:t>76</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raf_4h_br42_b_v_0092 – </a:t>
            </a:r>
            <a:r>
              <a:rPr lang="en-GB"/>
              <a:t>1</a:t>
            </a:r>
            <a:r>
              <a:rPr lang="en-GB" baseline="30000"/>
              <a:t>st</a:t>
            </a:r>
            <a:r>
              <a:rPr lang="en-GB"/>
              <a:t> August 1940</a:t>
            </a:r>
            <a:r>
              <a:rPr lang="en-GB" baseline="0"/>
              <a:t> - </a:t>
            </a:r>
            <a:r>
              <a:rPr lang="en-GB"/>
              <a:t>Historic </a:t>
            </a:r>
            <a:r>
              <a:rPr lang="en-GB" dirty="0"/>
              <a:t>England Archive (RAF photography) </a:t>
            </a:r>
          </a:p>
        </p:txBody>
      </p:sp>
      <p:sp>
        <p:nvSpPr>
          <p:cNvPr id="4" name="Slide Number Placeholder 3"/>
          <p:cNvSpPr>
            <a:spLocks noGrp="1"/>
          </p:cNvSpPr>
          <p:nvPr>
            <p:ph type="sldNum" sz="quarter" idx="10"/>
          </p:nvPr>
        </p:nvSpPr>
        <p:spPr/>
        <p:txBody>
          <a:bodyPr/>
          <a:lstStyle/>
          <a:p>
            <a:fld id="{D7AD11CA-DA91-40C4-BE83-E30F18A48480}" type="slidenum">
              <a:rPr lang="en-GB" smtClean="0"/>
              <a:t>77</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Find out more at: </a:t>
            </a:r>
            <a:r>
              <a:rPr lang="en-GB" dirty="0">
                <a:hlinkClick r:id="rId3"/>
              </a:rPr>
              <a:t>http://www.skylighters.org/howalightworks/</a:t>
            </a:r>
            <a:endParaRPr lang="en-GB" dirty="0"/>
          </a:p>
        </p:txBody>
      </p:sp>
      <p:sp>
        <p:nvSpPr>
          <p:cNvPr id="4" name="Slide Number Placeholder 3"/>
          <p:cNvSpPr>
            <a:spLocks noGrp="1"/>
          </p:cNvSpPr>
          <p:nvPr>
            <p:ph type="sldNum" sz="quarter" idx="10"/>
          </p:nvPr>
        </p:nvSpPr>
        <p:spPr/>
        <p:txBody>
          <a:bodyPr/>
          <a:lstStyle/>
          <a:p>
            <a:fld id="{D7AD11CA-DA91-40C4-BE83-E30F18A48480}" type="slidenum">
              <a:rPr lang="en-GB" smtClean="0"/>
              <a:t>78</a:t>
            </a:fld>
            <a:endParaRPr lang="en-GB"/>
          </a:p>
        </p:txBody>
      </p:sp>
    </p:spTree>
    <p:extLst>
      <p:ext uri="{BB962C8B-B14F-4D97-AF65-F5344CB8AC3E}">
        <p14:creationId xmlns:p14="http://schemas.microsoft.com/office/powerpoint/2010/main" val="42189129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raf_13h_uk789_v_0001 – 11</a:t>
            </a:r>
            <a:r>
              <a:rPr lang="en-GB" baseline="30000" dirty="0"/>
              <a:t>th</a:t>
            </a:r>
            <a:r>
              <a:rPr lang="en-GB" dirty="0"/>
              <a:t> June 1941 - Historic England Archive (RAF photography) </a:t>
            </a:r>
          </a:p>
        </p:txBody>
      </p:sp>
      <p:sp>
        <p:nvSpPr>
          <p:cNvPr id="4" name="Slide Number Placeholder 3"/>
          <p:cNvSpPr>
            <a:spLocks noGrp="1"/>
          </p:cNvSpPr>
          <p:nvPr>
            <p:ph type="sldNum" sz="quarter" idx="10"/>
          </p:nvPr>
        </p:nvSpPr>
        <p:spPr/>
        <p:txBody>
          <a:bodyPr/>
          <a:lstStyle/>
          <a:p>
            <a:fld id="{D7AD11CA-DA91-40C4-BE83-E30F18A48480}" type="slidenum">
              <a:rPr lang="en-GB" smtClean="0"/>
              <a:t>79</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you’ve searched on your postcode you can then click on any of the orange squares to see the photos available – you can scroll through to see all the photos. Clicking on any photo will open a larger version of it in a new page.</a:t>
            </a:r>
          </a:p>
          <a:p>
            <a:r>
              <a:rPr lang="en-GB" dirty="0"/>
              <a:t>NB: If there are no already digitised results for the area of your school you can order one of our </a:t>
            </a:r>
            <a:r>
              <a:rPr lang="en-GB" sz="1200" dirty="0">
                <a:latin typeface="Arial" panose="020B0604020202020204" pitchFamily="34" charset="0"/>
                <a:cs typeface="Arial" panose="020B0604020202020204" pitchFamily="34" charset="0"/>
                <a:hlinkClick r:id="rId3"/>
              </a:rPr>
              <a:t>Local History Packs</a:t>
            </a:r>
            <a:r>
              <a:rPr lang="en-GB" sz="1200" dirty="0">
                <a:latin typeface="Arial" panose="020B0604020202020204" pitchFamily="34" charset="0"/>
                <a:cs typeface="Arial" panose="020B0604020202020204" pitchFamily="34" charset="0"/>
              </a:rPr>
              <a:t> </a:t>
            </a:r>
            <a:endParaRPr lang="en-GB" dirty="0"/>
          </a:p>
        </p:txBody>
      </p:sp>
      <p:sp>
        <p:nvSpPr>
          <p:cNvPr id="4" name="Slide Number Placeholder 3"/>
          <p:cNvSpPr>
            <a:spLocks noGrp="1"/>
          </p:cNvSpPr>
          <p:nvPr>
            <p:ph type="sldNum" sz="quarter" idx="5"/>
          </p:nvPr>
        </p:nvSpPr>
        <p:spPr/>
        <p:txBody>
          <a:bodyPr/>
          <a:lstStyle/>
          <a:p>
            <a:fld id="{D7AD11CA-DA91-40C4-BE83-E30F18A48480}" type="slidenum">
              <a:rPr lang="en-GB" smtClean="0"/>
              <a:t>7</a:t>
            </a:fld>
            <a:endParaRPr lang="en-GB"/>
          </a:p>
        </p:txBody>
      </p:sp>
    </p:spTree>
    <p:extLst>
      <p:ext uri="{BB962C8B-B14F-4D97-AF65-F5344CB8AC3E}">
        <p14:creationId xmlns:p14="http://schemas.microsoft.com/office/powerpoint/2010/main" val="24650748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raf_ac207_v_5050 – 24</a:t>
            </a:r>
            <a:r>
              <a:rPr lang="en-GB" baseline="30000" dirty="0"/>
              <a:t>th</a:t>
            </a:r>
            <a:r>
              <a:rPr lang="en-GB" dirty="0"/>
              <a:t> February 1943 - Historic England Archive (RAF photography) </a:t>
            </a:r>
          </a:p>
        </p:txBody>
      </p:sp>
      <p:sp>
        <p:nvSpPr>
          <p:cNvPr id="4" name="Slide Number Placeholder 3"/>
          <p:cNvSpPr>
            <a:spLocks noGrp="1"/>
          </p:cNvSpPr>
          <p:nvPr>
            <p:ph type="sldNum" sz="quarter" idx="10"/>
          </p:nvPr>
        </p:nvSpPr>
        <p:spPr/>
        <p:txBody>
          <a:bodyPr/>
          <a:lstStyle/>
          <a:p>
            <a:fld id="{D7AD11CA-DA91-40C4-BE83-E30F18A48480}" type="slidenum">
              <a:rPr lang="en-GB" smtClean="0"/>
              <a:t>80</a:t>
            </a:fld>
            <a:endParaRPr lang="en-GB"/>
          </a:p>
        </p:txBody>
      </p:sp>
    </p:spTree>
    <p:extLst>
      <p:ext uri="{BB962C8B-B14F-4D97-AF65-F5344CB8AC3E}">
        <p14:creationId xmlns:p14="http://schemas.microsoft.com/office/powerpoint/2010/main" val="36299125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also click on the image to keep zooming-in  to see any features in much greater detail. In this case the rows of newly built ‘prefabs’ – pre-fabricated houses on the right of the photo.</a:t>
            </a:r>
          </a:p>
        </p:txBody>
      </p:sp>
      <p:sp>
        <p:nvSpPr>
          <p:cNvPr id="4" name="Slide Number Placeholder 3"/>
          <p:cNvSpPr>
            <a:spLocks noGrp="1"/>
          </p:cNvSpPr>
          <p:nvPr>
            <p:ph type="sldNum" sz="quarter" idx="5"/>
          </p:nvPr>
        </p:nvSpPr>
        <p:spPr/>
        <p:txBody>
          <a:bodyPr/>
          <a:lstStyle/>
          <a:p>
            <a:fld id="{D7AD11CA-DA91-40C4-BE83-E30F18A48480}" type="slidenum">
              <a:rPr lang="en-GB" smtClean="0"/>
              <a:t>81</a:t>
            </a:fld>
            <a:endParaRPr lang="en-GB"/>
          </a:p>
        </p:txBody>
      </p:sp>
    </p:spTree>
    <p:extLst>
      <p:ext uri="{BB962C8B-B14F-4D97-AF65-F5344CB8AC3E}">
        <p14:creationId xmlns:p14="http://schemas.microsoft.com/office/powerpoint/2010/main" val="40591840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82</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allows you to see the whole image, which you can then look at to see if any of the Second World War features shown on the following slides feature on your local photos.</a:t>
            </a:r>
          </a:p>
        </p:txBody>
      </p:sp>
      <p:sp>
        <p:nvSpPr>
          <p:cNvPr id="4" name="Slide Number Placeholder 3"/>
          <p:cNvSpPr>
            <a:spLocks noGrp="1"/>
          </p:cNvSpPr>
          <p:nvPr>
            <p:ph type="sldNum" sz="quarter" idx="5"/>
          </p:nvPr>
        </p:nvSpPr>
        <p:spPr/>
        <p:txBody>
          <a:bodyPr/>
          <a:lstStyle/>
          <a:p>
            <a:fld id="{D7AD11CA-DA91-40C4-BE83-E30F18A48480}" type="slidenum">
              <a:rPr lang="en-GB" smtClean="0"/>
              <a:t>8</a:t>
            </a:fld>
            <a:endParaRPr lang="en-GB"/>
          </a:p>
        </p:txBody>
      </p:sp>
    </p:spTree>
    <p:extLst>
      <p:ext uri="{BB962C8B-B14F-4D97-AF65-F5344CB8AC3E}">
        <p14:creationId xmlns:p14="http://schemas.microsoft.com/office/powerpoint/2010/main" val="2210476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also click on the image to keep zooming-in  to see any features in much greater detail. In this case the rows of newly built ‘prefabs’ – pre-fabricated houses on the right of the photo.</a:t>
            </a:r>
          </a:p>
        </p:txBody>
      </p:sp>
      <p:sp>
        <p:nvSpPr>
          <p:cNvPr id="4" name="Slide Number Placeholder 3"/>
          <p:cNvSpPr>
            <a:spLocks noGrp="1"/>
          </p:cNvSpPr>
          <p:nvPr>
            <p:ph type="sldNum" sz="quarter" idx="5"/>
          </p:nvPr>
        </p:nvSpPr>
        <p:spPr/>
        <p:txBody>
          <a:bodyPr/>
          <a:lstStyle/>
          <a:p>
            <a:fld id="{D7AD11CA-DA91-40C4-BE83-E30F18A48480}" type="slidenum">
              <a:rPr lang="en-GB" smtClean="0"/>
              <a:t>9</a:t>
            </a:fld>
            <a:endParaRPr lang="en-GB"/>
          </a:p>
        </p:txBody>
      </p:sp>
    </p:spTree>
    <p:extLst>
      <p:ext uri="{BB962C8B-B14F-4D97-AF65-F5344CB8AC3E}">
        <p14:creationId xmlns:p14="http://schemas.microsoft.com/office/powerpoint/2010/main" val="3744912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57200" y="1689970"/>
            <a:ext cx="8229600" cy="1143000"/>
          </a:xfrm>
          <a:prstGeom prst="rect">
            <a:avLst/>
          </a:prstGeom>
        </p:spPr>
        <p:txBody>
          <a:bodyPr rtlCol="0">
            <a:normAutofit/>
          </a:bodyPr>
          <a:lstStyle/>
          <a:p>
            <a:r>
              <a:rPr lang="en-US"/>
              <a:t>Click to edit Master title style</a:t>
            </a:r>
            <a:endParaRPr lang="en-US" dirty="0"/>
          </a:p>
        </p:txBody>
      </p:sp>
      <p:sp>
        <p:nvSpPr>
          <p:cNvPr id="9" name="Text Placeholder 2"/>
          <p:cNvSpPr>
            <a:spLocks noGrp="1"/>
          </p:cNvSpPr>
          <p:nvPr>
            <p:ph idx="1"/>
          </p:nvPr>
        </p:nvSpPr>
        <p:spPr>
          <a:xfrm>
            <a:off x="457200" y="3029446"/>
            <a:ext cx="8229600" cy="3096716"/>
          </a:xfrm>
          <a:prstGeom prst="rect">
            <a:avLst/>
          </a:prstGeom>
        </p:spPr>
        <p:txBody>
          <a:bodyPr rtlCol="0">
            <a:normAutofit/>
          </a:bodyPr>
          <a:lstStyle/>
          <a:p>
            <a:pPr lvl="0"/>
            <a:r>
              <a:rPr lang="en-US"/>
              <a:t>Click to edit Master text styles</a:t>
            </a:r>
          </a:p>
          <a:p>
            <a:pPr lvl="1"/>
            <a:r>
              <a:rPr lang="en-US"/>
              <a:t>Second level</a:t>
            </a:r>
          </a:p>
        </p:txBody>
      </p:sp>
      <p:sp>
        <p:nvSpPr>
          <p:cNvPr id="5" name="Date Placeholder 3"/>
          <p:cNvSpPr>
            <a:spLocks noGrp="1"/>
          </p:cNvSpPr>
          <p:nvPr>
            <p:ph type="dt" sz="half" idx="10"/>
          </p:nvPr>
        </p:nvSpPr>
        <p:spPr>
          <a:xfrm>
            <a:off x="457200" y="6356986"/>
            <a:ext cx="2133600" cy="363854"/>
          </a:xfrm>
          <a:prstGeom prst="rect">
            <a:avLst/>
          </a:prstGeom>
        </p:spPr>
        <p:txBody>
          <a:bodyPr/>
          <a:lstStyle>
            <a:lvl1pPr fontAlgn="auto">
              <a:spcBef>
                <a:spcPts val="0"/>
              </a:spcBef>
              <a:spcAft>
                <a:spcPts val="0"/>
              </a:spcAft>
              <a:defRPr sz="1400" smtClean="0">
                <a:latin typeface="Arial" panose="020B0604020202020204" pitchFamily="34" charset="0"/>
                <a:cs typeface="Arial" panose="020B0604020202020204" pitchFamily="34" charset="0"/>
              </a:defRPr>
            </a:lvl1pPr>
          </a:lstStyle>
          <a:p>
            <a:fld id="{0B1CBD78-CBE2-4295-92AE-BE18A1521807}" type="datetimeFigureOut">
              <a:rPr lang="en-GB" smtClean="0"/>
              <a:t>30/05/2022</a:t>
            </a:fld>
            <a:endParaRPr lang="en-GB"/>
          </a:p>
        </p:txBody>
      </p:sp>
      <p:sp>
        <p:nvSpPr>
          <p:cNvPr id="6" name="Slide Number Placeholder 5"/>
          <p:cNvSpPr>
            <a:spLocks noGrp="1"/>
          </p:cNvSpPr>
          <p:nvPr>
            <p:ph type="sldNum" sz="quarter" idx="11"/>
          </p:nvPr>
        </p:nvSpPr>
        <p:spPr>
          <a:xfrm>
            <a:off x="6553200" y="6356986"/>
            <a:ext cx="2133600" cy="363854"/>
          </a:xfrm>
          <a:prstGeom prst="rect">
            <a:avLst/>
          </a:prstGeom>
        </p:spPr>
        <p:txBody>
          <a:bodyPr/>
          <a:lstStyle>
            <a:lvl1pPr fontAlgn="auto">
              <a:spcBef>
                <a:spcPts val="0"/>
              </a:spcBef>
              <a:spcAft>
                <a:spcPts val="0"/>
              </a:spcAft>
              <a:defRPr sz="1400" smtClean="0">
                <a:latin typeface="Arial" panose="020B0604020202020204" pitchFamily="34" charset="0"/>
                <a:cs typeface="Arial" panose="020B0604020202020204" pitchFamily="34" charset="0"/>
              </a:defRPr>
            </a:lvl1pPr>
          </a:lstStyle>
          <a:p>
            <a:fld id="{9E76F07E-A6D5-4732-B1CD-09D774E026A2}" type="slidenum">
              <a:rPr lang="en-GB" smtClean="0"/>
              <a:t>‹#›</a:t>
            </a:fld>
            <a:endParaRPr lang="en-GB"/>
          </a:p>
        </p:txBody>
      </p:sp>
    </p:spTree>
    <p:extLst>
      <p:ext uri="{BB962C8B-B14F-4D97-AF65-F5344CB8AC3E}">
        <p14:creationId xmlns:p14="http://schemas.microsoft.com/office/powerpoint/2010/main" val="2768828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57200" y="6356986"/>
            <a:ext cx="2133600" cy="363854"/>
          </a:xfrm>
          <a:prstGeom prst="rect">
            <a:avLst/>
          </a:prstGeom>
        </p:spPr>
        <p:txBody>
          <a:bodyPr/>
          <a:lstStyle>
            <a:lvl1pPr fontAlgn="auto">
              <a:spcBef>
                <a:spcPts val="0"/>
              </a:spcBef>
              <a:spcAft>
                <a:spcPts val="0"/>
              </a:spcAft>
              <a:defRPr sz="1400" smtClean="0">
                <a:latin typeface="Arial" panose="020B0604020202020204" pitchFamily="34" charset="0"/>
                <a:cs typeface="Arial" panose="020B0604020202020204" pitchFamily="34" charset="0"/>
              </a:defRPr>
            </a:lvl1pPr>
          </a:lstStyle>
          <a:p>
            <a:fld id="{0B1CBD78-CBE2-4295-92AE-BE18A1521807}" type="datetimeFigureOut">
              <a:rPr lang="en-GB" smtClean="0"/>
              <a:t>30/05/2022</a:t>
            </a:fld>
            <a:endParaRPr lang="en-GB"/>
          </a:p>
        </p:txBody>
      </p:sp>
      <p:sp>
        <p:nvSpPr>
          <p:cNvPr id="5" name="Slide Number Placeholder 5"/>
          <p:cNvSpPr>
            <a:spLocks noGrp="1"/>
          </p:cNvSpPr>
          <p:nvPr>
            <p:ph type="sldNum" sz="quarter" idx="11"/>
          </p:nvPr>
        </p:nvSpPr>
        <p:spPr>
          <a:xfrm>
            <a:off x="6553200" y="6356986"/>
            <a:ext cx="2133600" cy="363854"/>
          </a:xfrm>
          <a:prstGeom prst="rect">
            <a:avLst/>
          </a:prstGeom>
        </p:spPr>
        <p:txBody>
          <a:bodyPr/>
          <a:lstStyle>
            <a:lvl1pPr fontAlgn="auto">
              <a:spcBef>
                <a:spcPts val="0"/>
              </a:spcBef>
              <a:spcAft>
                <a:spcPts val="0"/>
              </a:spcAft>
              <a:defRPr sz="1400" smtClean="0">
                <a:latin typeface="Arial" panose="020B0604020202020204" pitchFamily="34" charset="0"/>
                <a:cs typeface="Arial" panose="020B0604020202020204" pitchFamily="34" charset="0"/>
              </a:defRPr>
            </a:lvl1pPr>
          </a:lstStyle>
          <a:p>
            <a:fld id="{9E76F07E-A6D5-4732-B1CD-09D774E026A2}" type="slidenum">
              <a:rPr lang="en-GB" smtClean="0"/>
              <a:t>‹#›</a:t>
            </a:fld>
            <a:endParaRPr lang="en-GB"/>
          </a:p>
        </p:txBody>
      </p:sp>
    </p:spTree>
    <p:extLst>
      <p:ext uri="{BB962C8B-B14F-4D97-AF65-F5344CB8AC3E}">
        <p14:creationId xmlns:p14="http://schemas.microsoft.com/office/powerpoint/2010/main" val="4121807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6"/>
          </a:xfrm>
        </p:spPr>
        <p:txBody>
          <a:bodyPr anchor="t"/>
          <a:lstStyle>
            <a:lvl1pPr algn="l">
              <a:defRPr sz="4000" b="0" cap="none">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986"/>
            <a:ext cx="2133600" cy="363854"/>
          </a:xfrm>
          <a:prstGeom prst="rect">
            <a:avLst/>
          </a:prstGeom>
        </p:spPr>
        <p:txBody>
          <a:bodyPr/>
          <a:lstStyle>
            <a:lvl1pPr fontAlgn="auto">
              <a:spcBef>
                <a:spcPts val="0"/>
              </a:spcBef>
              <a:spcAft>
                <a:spcPts val="0"/>
              </a:spcAft>
              <a:defRPr sz="1400" smtClean="0">
                <a:latin typeface="Arial" panose="020B0604020202020204" pitchFamily="34" charset="0"/>
                <a:cs typeface="Arial" panose="020B0604020202020204" pitchFamily="34" charset="0"/>
              </a:defRPr>
            </a:lvl1pPr>
          </a:lstStyle>
          <a:p>
            <a:fld id="{0B1CBD78-CBE2-4295-92AE-BE18A1521807}" type="datetimeFigureOut">
              <a:rPr lang="en-GB" smtClean="0"/>
              <a:t>30/05/2022</a:t>
            </a:fld>
            <a:endParaRPr lang="en-GB"/>
          </a:p>
        </p:txBody>
      </p:sp>
      <p:sp>
        <p:nvSpPr>
          <p:cNvPr id="5" name="Slide Number Placeholder 5"/>
          <p:cNvSpPr>
            <a:spLocks noGrp="1"/>
          </p:cNvSpPr>
          <p:nvPr>
            <p:ph type="sldNum" sz="quarter" idx="11"/>
          </p:nvPr>
        </p:nvSpPr>
        <p:spPr>
          <a:xfrm>
            <a:off x="6553200" y="6356986"/>
            <a:ext cx="2133600" cy="363854"/>
          </a:xfrm>
          <a:prstGeom prst="rect">
            <a:avLst/>
          </a:prstGeom>
        </p:spPr>
        <p:txBody>
          <a:bodyPr/>
          <a:lstStyle>
            <a:lvl1pPr fontAlgn="auto">
              <a:spcBef>
                <a:spcPts val="0"/>
              </a:spcBef>
              <a:spcAft>
                <a:spcPts val="0"/>
              </a:spcAft>
              <a:defRPr sz="1400" smtClean="0">
                <a:latin typeface="Arial" panose="020B0604020202020204" pitchFamily="34" charset="0"/>
                <a:cs typeface="Arial" panose="020B0604020202020204" pitchFamily="34" charset="0"/>
              </a:defRPr>
            </a:lvl1pPr>
          </a:lstStyle>
          <a:p>
            <a:fld id="{9E76F07E-A6D5-4732-B1CD-09D774E026A2}" type="slidenum">
              <a:rPr lang="en-GB" smtClean="0"/>
              <a:t>‹#›</a:t>
            </a:fld>
            <a:endParaRPr lang="en-GB"/>
          </a:p>
        </p:txBody>
      </p:sp>
    </p:spTree>
    <p:extLst>
      <p:ext uri="{BB962C8B-B14F-4D97-AF65-F5344CB8AC3E}">
        <p14:creationId xmlns:p14="http://schemas.microsoft.com/office/powerpoint/2010/main" val="2091927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3"/>
          <p:cNvSpPr>
            <a:spLocks noGrp="1"/>
          </p:cNvSpPr>
          <p:nvPr>
            <p:ph type="dt" sz="half" idx="10"/>
          </p:nvPr>
        </p:nvSpPr>
        <p:spPr>
          <a:xfrm>
            <a:off x="457200" y="6356986"/>
            <a:ext cx="2133600" cy="363854"/>
          </a:xfrm>
          <a:prstGeom prst="rect">
            <a:avLst/>
          </a:prstGeom>
        </p:spPr>
        <p:txBody>
          <a:bodyPr/>
          <a:lstStyle>
            <a:lvl1pPr fontAlgn="auto">
              <a:spcBef>
                <a:spcPts val="0"/>
              </a:spcBef>
              <a:spcAft>
                <a:spcPts val="0"/>
              </a:spcAft>
              <a:defRPr sz="1400" smtClean="0">
                <a:latin typeface="Arial" panose="020B0604020202020204" pitchFamily="34" charset="0"/>
                <a:cs typeface="Arial" panose="020B0604020202020204" pitchFamily="34" charset="0"/>
              </a:defRPr>
            </a:lvl1pPr>
          </a:lstStyle>
          <a:p>
            <a:fld id="{0B1CBD78-CBE2-4295-92AE-BE18A1521807}" type="datetimeFigureOut">
              <a:rPr lang="en-GB" smtClean="0"/>
              <a:t>30/05/2022</a:t>
            </a:fld>
            <a:endParaRPr lang="en-GB"/>
          </a:p>
        </p:txBody>
      </p:sp>
      <p:sp>
        <p:nvSpPr>
          <p:cNvPr id="4" name="Slide Number Placeholder 5"/>
          <p:cNvSpPr>
            <a:spLocks noGrp="1"/>
          </p:cNvSpPr>
          <p:nvPr>
            <p:ph type="sldNum" sz="quarter" idx="11"/>
          </p:nvPr>
        </p:nvSpPr>
        <p:spPr>
          <a:xfrm>
            <a:off x="6553200" y="6356986"/>
            <a:ext cx="2133600" cy="363854"/>
          </a:xfrm>
          <a:prstGeom prst="rect">
            <a:avLst/>
          </a:prstGeom>
        </p:spPr>
        <p:txBody>
          <a:bodyPr/>
          <a:lstStyle>
            <a:lvl1pPr fontAlgn="auto">
              <a:spcBef>
                <a:spcPts val="0"/>
              </a:spcBef>
              <a:spcAft>
                <a:spcPts val="0"/>
              </a:spcAft>
              <a:defRPr sz="1400" smtClean="0">
                <a:latin typeface="Arial" panose="020B0604020202020204" pitchFamily="34" charset="0"/>
                <a:cs typeface="Arial" panose="020B0604020202020204" pitchFamily="34" charset="0"/>
              </a:defRPr>
            </a:lvl1pPr>
          </a:lstStyle>
          <a:p>
            <a:fld id="{9E76F07E-A6D5-4732-B1CD-09D774E026A2}" type="slidenum">
              <a:rPr lang="en-GB" smtClean="0"/>
              <a:t>‹#›</a:t>
            </a:fld>
            <a:endParaRPr lang="en-GB"/>
          </a:p>
        </p:txBody>
      </p:sp>
    </p:spTree>
    <p:extLst>
      <p:ext uri="{BB962C8B-B14F-4D97-AF65-F5344CB8AC3E}">
        <p14:creationId xmlns:p14="http://schemas.microsoft.com/office/powerpoint/2010/main" val="3239197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1792288" y="1645920"/>
            <a:ext cx="5486400" cy="308165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986"/>
            <a:ext cx="2133600" cy="363854"/>
          </a:xfrm>
          <a:prstGeom prst="rect">
            <a:avLst/>
          </a:prstGeom>
        </p:spPr>
        <p:txBody>
          <a:bodyPr/>
          <a:lstStyle>
            <a:lvl1pPr fontAlgn="auto">
              <a:spcBef>
                <a:spcPts val="0"/>
              </a:spcBef>
              <a:spcAft>
                <a:spcPts val="0"/>
              </a:spcAft>
              <a:defRPr sz="1400" smtClean="0">
                <a:latin typeface="Arial" panose="020B0604020202020204" pitchFamily="34" charset="0"/>
                <a:cs typeface="Arial" panose="020B0604020202020204" pitchFamily="34" charset="0"/>
              </a:defRPr>
            </a:lvl1pPr>
          </a:lstStyle>
          <a:p>
            <a:fld id="{0B1CBD78-CBE2-4295-92AE-BE18A1521807}" type="datetimeFigureOut">
              <a:rPr lang="en-GB" smtClean="0"/>
              <a:t>30/05/2022</a:t>
            </a:fld>
            <a:endParaRPr lang="en-GB"/>
          </a:p>
        </p:txBody>
      </p:sp>
      <p:sp>
        <p:nvSpPr>
          <p:cNvPr id="6" name="Slide Number Placeholder 5"/>
          <p:cNvSpPr>
            <a:spLocks noGrp="1"/>
          </p:cNvSpPr>
          <p:nvPr>
            <p:ph type="sldNum" sz="quarter" idx="11"/>
          </p:nvPr>
        </p:nvSpPr>
        <p:spPr>
          <a:xfrm>
            <a:off x="6553200" y="6356986"/>
            <a:ext cx="2133600" cy="363854"/>
          </a:xfrm>
          <a:prstGeom prst="rect">
            <a:avLst/>
          </a:prstGeom>
        </p:spPr>
        <p:txBody>
          <a:bodyPr/>
          <a:lstStyle>
            <a:lvl1pPr fontAlgn="auto">
              <a:spcBef>
                <a:spcPts val="0"/>
              </a:spcBef>
              <a:spcAft>
                <a:spcPts val="0"/>
              </a:spcAft>
              <a:defRPr sz="1400" smtClean="0">
                <a:latin typeface="Arial" panose="020B0604020202020204" pitchFamily="34" charset="0"/>
                <a:cs typeface="Arial" panose="020B0604020202020204" pitchFamily="34" charset="0"/>
              </a:defRPr>
            </a:lvl1pPr>
          </a:lstStyle>
          <a:p>
            <a:fld id="{9E76F07E-A6D5-4732-B1CD-09D774E026A2}" type="slidenum">
              <a:rPr lang="en-GB" smtClean="0"/>
              <a:t>‹#›</a:t>
            </a:fld>
            <a:endParaRPr lang="en-GB"/>
          </a:p>
        </p:txBody>
      </p:sp>
    </p:spTree>
    <p:extLst>
      <p:ext uri="{BB962C8B-B14F-4D97-AF65-F5344CB8AC3E}">
        <p14:creationId xmlns:p14="http://schemas.microsoft.com/office/powerpoint/2010/main" val="506339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ullet Lis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0" y="3028951"/>
            <a:ext cx="4068000" cy="3097530"/>
          </a:xfrm>
        </p:spPr>
        <p:txBody>
          <a:bodyPr/>
          <a:lstStyle>
            <a:lvl1pPr>
              <a:defRPr sz="2800"/>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4" name="Date Placeholder 3"/>
          <p:cNvSpPr>
            <a:spLocks noGrp="1"/>
          </p:cNvSpPr>
          <p:nvPr>
            <p:ph type="dt" sz="half" idx="10"/>
          </p:nvPr>
        </p:nvSpPr>
        <p:spPr>
          <a:xfrm>
            <a:off x="457200" y="6356986"/>
            <a:ext cx="2133600" cy="363854"/>
          </a:xfrm>
          <a:prstGeom prst="rect">
            <a:avLst/>
          </a:prstGeom>
        </p:spPr>
        <p:txBody>
          <a:bodyPr/>
          <a:lstStyle>
            <a:lvl1pPr fontAlgn="auto">
              <a:spcBef>
                <a:spcPts val="0"/>
              </a:spcBef>
              <a:spcAft>
                <a:spcPts val="0"/>
              </a:spcAft>
              <a:defRPr sz="1400" smtClean="0">
                <a:latin typeface="Arial" panose="020B0604020202020204" pitchFamily="34" charset="0"/>
                <a:cs typeface="Arial" panose="020B0604020202020204" pitchFamily="34" charset="0"/>
              </a:defRPr>
            </a:lvl1pPr>
          </a:lstStyle>
          <a:p>
            <a:fld id="{0B1CBD78-CBE2-4295-92AE-BE18A1521807}" type="datetimeFigureOut">
              <a:rPr lang="en-GB" smtClean="0"/>
              <a:t>30/05/2022</a:t>
            </a:fld>
            <a:endParaRPr lang="en-GB"/>
          </a:p>
        </p:txBody>
      </p:sp>
      <p:sp>
        <p:nvSpPr>
          <p:cNvPr id="5" name="Slide Number Placeholder 5"/>
          <p:cNvSpPr>
            <a:spLocks noGrp="1"/>
          </p:cNvSpPr>
          <p:nvPr>
            <p:ph type="sldNum" sz="quarter" idx="11"/>
          </p:nvPr>
        </p:nvSpPr>
        <p:spPr>
          <a:xfrm>
            <a:off x="6553200" y="6356986"/>
            <a:ext cx="2133600" cy="363854"/>
          </a:xfrm>
          <a:prstGeom prst="rect">
            <a:avLst/>
          </a:prstGeom>
        </p:spPr>
        <p:txBody>
          <a:bodyPr/>
          <a:lstStyle>
            <a:lvl1pPr fontAlgn="auto">
              <a:spcBef>
                <a:spcPts val="0"/>
              </a:spcBef>
              <a:spcAft>
                <a:spcPts val="0"/>
              </a:spcAft>
              <a:defRPr sz="1400" smtClean="0">
                <a:latin typeface="Arial" panose="020B0604020202020204" pitchFamily="34" charset="0"/>
                <a:cs typeface="Arial" panose="020B0604020202020204" pitchFamily="34" charset="0"/>
              </a:defRPr>
            </a:lvl1pPr>
          </a:lstStyle>
          <a:p>
            <a:fld id="{9E76F07E-A6D5-4732-B1CD-09D774E026A2}" type="slidenum">
              <a:rPr lang="en-GB" smtClean="0"/>
              <a:t>‹#›</a:t>
            </a:fld>
            <a:endParaRPr lang="en-GB"/>
          </a:p>
        </p:txBody>
      </p:sp>
      <p:sp>
        <p:nvSpPr>
          <p:cNvPr id="7" name="Content Placeholder 6"/>
          <p:cNvSpPr>
            <a:spLocks noGrp="1"/>
          </p:cNvSpPr>
          <p:nvPr>
            <p:ph sz="quarter" idx="12"/>
          </p:nvPr>
        </p:nvSpPr>
        <p:spPr>
          <a:xfrm>
            <a:off x="4618176" y="3028951"/>
            <a:ext cx="4068000" cy="3097530"/>
          </a:xfrm>
        </p:spPr>
        <p:txBody>
          <a:bodyPr/>
          <a:lstStyle>
            <a:lvl1pPr marL="342900" indent="-342900">
              <a:defRPr lang="en-US" sz="2800" kern="1200" dirty="0" smtClean="0">
                <a:solidFill>
                  <a:schemeClr val="tx1"/>
                </a:solidFill>
                <a:latin typeface="Arial" panose="020B0604020202020204" pitchFamily="34" charset="0"/>
                <a:ea typeface="+mn-ea"/>
                <a:cs typeface="Arial" panose="020B0604020202020204" pitchFamily="34" charset="0"/>
              </a:defRPr>
            </a:lvl1pPr>
          </a:lstStyle>
          <a:p>
            <a:pPr marL="342900" lvl="0" indent="-342900" algn="l" defTabSz="457200" rtl="0" eaLnBrk="1" fontAlgn="base" hangingPunct="1">
              <a:spcBef>
                <a:spcPct val="20000"/>
              </a:spcBef>
              <a:spcAft>
                <a:spcPct val="0"/>
              </a:spcAft>
              <a:buFont typeface="Wingdings" pitchFamily="2" charset="2"/>
              <a:buChar char="§"/>
            </a:pPr>
            <a:r>
              <a:rPr lang="en-US"/>
              <a:t>Click to edit Master text styles</a:t>
            </a:r>
          </a:p>
        </p:txBody>
      </p:sp>
    </p:spTree>
    <p:extLst>
      <p:ext uri="{BB962C8B-B14F-4D97-AF65-F5344CB8AC3E}">
        <p14:creationId xmlns:p14="http://schemas.microsoft.com/office/powerpoint/2010/main" val="1862408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arge Picture with Caption">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509451" y="940525"/>
            <a:ext cx="8321040" cy="510235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8" name="Title 1"/>
          <p:cNvSpPr>
            <a:spLocks noGrp="1"/>
          </p:cNvSpPr>
          <p:nvPr>
            <p:ph type="title"/>
          </p:nvPr>
        </p:nvSpPr>
        <p:spPr>
          <a:xfrm>
            <a:off x="509452" y="6062472"/>
            <a:ext cx="3468189" cy="582413"/>
          </a:xfrm>
        </p:spPr>
        <p:txBody>
          <a:bodyPr anchor="b"/>
          <a:lstStyle>
            <a:lvl1pPr algn="l">
              <a:defRPr sz="2000" b="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0" name="Text Placeholder 3"/>
          <p:cNvSpPr>
            <a:spLocks noGrp="1"/>
          </p:cNvSpPr>
          <p:nvPr>
            <p:ph type="body" sz="half" idx="2"/>
          </p:nvPr>
        </p:nvSpPr>
        <p:spPr>
          <a:xfrm>
            <a:off x="3977641" y="6067317"/>
            <a:ext cx="4852851" cy="5775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82014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1CBD78-CBE2-4295-92AE-BE18A1521807}" type="datetimeFigureOut">
              <a:rPr lang="en-GB" smtClean="0"/>
              <a:t>30/05/2022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E76F07E-A6D5-4732-B1CD-09D774E026A2}" type="slidenum">
              <a:rPr lang="en-GB" smtClean="0"/>
              <a:t>‹#›</a:t>
            </a:fld>
            <a:endParaRPr lang="en-GB"/>
          </a:p>
        </p:txBody>
      </p:sp>
    </p:spTree>
    <p:extLst>
      <p:ext uri="{BB962C8B-B14F-4D97-AF65-F5344CB8AC3E}">
        <p14:creationId xmlns:p14="http://schemas.microsoft.com/office/powerpoint/2010/main" val="96559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689736"/>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dirty="0"/>
              <a:t>Click to add title</a:t>
            </a:r>
          </a:p>
        </p:txBody>
      </p:sp>
      <p:sp>
        <p:nvSpPr>
          <p:cNvPr id="1027" name="Text Placeholder 2"/>
          <p:cNvSpPr>
            <a:spLocks noGrp="1"/>
          </p:cNvSpPr>
          <p:nvPr>
            <p:ph type="body" idx="1"/>
          </p:nvPr>
        </p:nvSpPr>
        <p:spPr bwMode="auto">
          <a:xfrm>
            <a:off x="457200" y="3028951"/>
            <a:ext cx="8229600" cy="309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p:txBody>
      </p:sp>
      <p:pic>
        <p:nvPicPr>
          <p:cNvPr id="1028" name="Picture 6" descr="HE_logo_CMYK.ai"/>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68502" y="125404"/>
            <a:ext cx="1534754" cy="58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08102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457200" rtl="0" eaLnBrk="1" fontAlgn="base" hangingPunct="1">
        <a:spcBef>
          <a:spcPct val="0"/>
        </a:spcBef>
        <a:spcAft>
          <a:spcPct val="0"/>
        </a:spcAft>
        <a:defRPr sz="4400" kern="1200">
          <a:solidFill>
            <a:schemeClr val="tx1"/>
          </a:solidFill>
          <a:latin typeface="Arial" panose="020B0604020202020204" pitchFamily="34" charset="0"/>
          <a:ea typeface="+mj-ea"/>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Wingdings"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ags" Target="../tags/tag2.xml"/><Relationship Id="rId5" Type="http://schemas.openxmlformats.org/officeDocument/2006/relationships/hyperlink" Target="https://historicengland.org.uk/services-skills/education/archive-education-resources/" TargetMode="External"/><Relationship Id="rId4" Type="http://schemas.openxmlformats.org/officeDocument/2006/relationships/hyperlink" Target="https://historicengland.org.uk/images-books/archive/collections/aerial-photos/"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8.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7.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8.xm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ags" Target="../tags/tag9.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tags" Target="../tags/tag10.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tags" Target="../tags/tag11.xml"/><Relationship Id="rId5" Type="http://schemas.openxmlformats.org/officeDocument/2006/relationships/image" Target="../media/image14.jpeg"/><Relationship Id="rId4" Type="http://schemas.openxmlformats.org/officeDocument/2006/relationships/hyperlink" Target="https://historicengland.org.uk/services-skills/education/educational-images/air-raid-shelters-paddington-liverpool-10427"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tags" Target="../tags/tag1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xml"/><Relationship Id="rId1" Type="http://schemas.openxmlformats.org/officeDocument/2006/relationships/tags" Target="../tags/tag13.xml"/><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xml"/><Relationship Id="rId1" Type="http://schemas.openxmlformats.org/officeDocument/2006/relationships/tags" Target="../tags/tag14.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3.xml"/><Relationship Id="rId4" Type="http://schemas.openxmlformats.org/officeDocument/2006/relationships/hyperlink" Target="https://historicengland.org.uk/services-skills/education/teaching-activities/ww2-impact-on-1940s-aerial-photos"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xml"/><Relationship Id="rId1" Type="http://schemas.openxmlformats.org/officeDocument/2006/relationships/tags" Target="../tags/tag15.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tags" Target="../tags/tag16.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ags" Target="../tags/tag17.xml"/><Relationship Id="rId5" Type="http://schemas.openxmlformats.org/officeDocument/2006/relationships/image" Target="../media/image20.jpe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tags" Target="../tags/tag18.xml"/><Relationship Id="rId4" Type="http://schemas.openxmlformats.org/officeDocument/2006/relationships/hyperlink" Target="https://dig-for-victory.org.uk/growing-advice/dig-victory-leaflets-ww2/" TargetMode="Externa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xml"/><Relationship Id="rId1" Type="http://schemas.openxmlformats.org/officeDocument/2006/relationships/tags" Target="../tags/tag19.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0.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xml"/><Relationship Id="rId1" Type="http://schemas.openxmlformats.org/officeDocument/2006/relationships/tags" Target="../tags/tag22.xml"/><Relationship Id="rId4" Type="http://schemas.openxmlformats.org/officeDocument/2006/relationships/image" Target="../media/image22.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xml"/><Relationship Id="rId1" Type="http://schemas.openxmlformats.org/officeDocument/2006/relationships/tags" Target="../tags/tag23.xml"/><Relationship Id="rId4" Type="http://schemas.openxmlformats.org/officeDocument/2006/relationships/image" Target="../media/image23.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xml"/><Relationship Id="rId1" Type="http://schemas.openxmlformats.org/officeDocument/2006/relationships/tags" Target="../tags/tag24.xml"/><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4.xml"/><Relationship Id="rId5" Type="http://schemas.openxmlformats.org/officeDocument/2006/relationships/hyperlink" Target="https://historicengland.org.uk/services-skills/education/archive-education-resources/" TargetMode="External"/><Relationship Id="rId4" Type="http://schemas.openxmlformats.org/officeDocument/2006/relationships/hyperlink" Target="https://historicengland.org.uk/images-books/archive/collections/aerial-photos/"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8.xml"/><Relationship Id="rId1" Type="http://schemas.openxmlformats.org/officeDocument/2006/relationships/tags" Target="../tags/tag25.xml"/><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xml"/><Relationship Id="rId1" Type="http://schemas.openxmlformats.org/officeDocument/2006/relationships/tags" Target="../tags/tag26.xml"/><Relationship Id="rId4" Type="http://schemas.openxmlformats.org/officeDocument/2006/relationships/image" Target="../media/image26.jp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8.xml"/><Relationship Id="rId1" Type="http://schemas.openxmlformats.org/officeDocument/2006/relationships/tags" Target="../tags/tag28.xml"/><Relationship Id="rId4" Type="http://schemas.openxmlformats.org/officeDocument/2006/relationships/image" Target="../media/image27.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xml"/><Relationship Id="rId1" Type="http://schemas.openxmlformats.org/officeDocument/2006/relationships/tags" Target="../tags/tag29.xml"/><Relationship Id="rId4" Type="http://schemas.openxmlformats.org/officeDocument/2006/relationships/image" Target="../media/image28.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tags" Target="../tags/tag30.xml"/><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3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8.xml"/><Relationship Id="rId1" Type="http://schemas.openxmlformats.org/officeDocument/2006/relationships/tags" Target="../tags/tag32.xml"/><Relationship Id="rId4" Type="http://schemas.openxmlformats.org/officeDocument/2006/relationships/image" Target="../media/image30.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8.xml"/><Relationship Id="rId1" Type="http://schemas.openxmlformats.org/officeDocument/2006/relationships/tags" Target="../tags/tag33.xml"/><Relationship Id="rId4" Type="http://schemas.openxmlformats.org/officeDocument/2006/relationships/image" Target="../media/image30.jp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34.xml"/></Relationships>
</file>

<file path=ppt/slides/_rels/slide4.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8.xml"/><Relationship Id="rId1" Type="http://schemas.openxmlformats.org/officeDocument/2006/relationships/tags" Target="../tags/tag35.xml"/><Relationship Id="rId4" Type="http://schemas.openxmlformats.org/officeDocument/2006/relationships/image" Target="../media/image31.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8.xml"/><Relationship Id="rId1" Type="http://schemas.openxmlformats.org/officeDocument/2006/relationships/tags" Target="../tags/tag36.xml"/><Relationship Id="rId4" Type="http://schemas.openxmlformats.org/officeDocument/2006/relationships/image" Target="../media/image32.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8.xml"/><Relationship Id="rId1" Type="http://schemas.openxmlformats.org/officeDocument/2006/relationships/tags" Target="../tags/tag3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8.xml"/><Relationship Id="rId1" Type="http://schemas.openxmlformats.org/officeDocument/2006/relationships/tags" Target="../tags/tag38.xml"/><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3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8.xml"/><Relationship Id="rId1" Type="http://schemas.openxmlformats.org/officeDocument/2006/relationships/tags" Target="../tags/tag40.xml"/><Relationship Id="rId4" Type="http://schemas.openxmlformats.org/officeDocument/2006/relationships/image" Target="../media/image34.jp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8.xml"/><Relationship Id="rId1" Type="http://schemas.openxmlformats.org/officeDocument/2006/relationships/tags" Target="../tags/tag41.xml"/><Relationship Id="rId4" Type="http://schemas.openxmlformats.org/officeDocument/2006/relationships/image" Target="../media/image35.jp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8.xml"/><Relationship Id="rId1" Type="http://schemas.openxmlformats.org/officeDocument/2006/relationships/tags" Target="../tags/tag42.xml"/><Relationship Id="rId4" Type="http://schemas.openxmlformats.org/officeDocument/2006/relationships/image" Target="../media/image36.jp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8.xml"/><Relationship Id="rId1" Type="http://schemas.openxmlformats.org/officeDocument/2006/relationships/tags" Target="../tags/tag43.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8.xml"/><Relationship Id="rId1" Type="http://schemas.openxmlformats.org/officeDocument/2006/relationships/tags" Target="../tags/tag44.xml"/><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8.xml"/><Relationship Id="rId1" Type="http://schemas.openxmlformats.org/officeDocument/2006/relationships/tags" Target="../tags/tag45.xml"/><Relationship Id="rId4" Type="http://schemas.openxmlformats.org/officeDocument/2006/relationships/image" Target="../media/image38.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8.xml"/><Relationship Id="rId1" Type="http://schemas.openxmlformats.org/officeDocument/2006/relationships/tags" Target="../tags/tag46.xml"/><Relationship Id="rId4" Type="http://schemas.openxmlformats.org/officeDocument/2006/relationships/image" Target="../media/image39.jp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8.xml"/><Relationship Id="rId1" Type="http://schemas.openxmlformats.org/officeDocument/2006/relationships/tags" Target="../tags/tag47.xml"/><Relationship Id="rId4" Type="http://schemas.openxmlformats.org/officeDocument/2006/relationships/image" Target="../media/image40.jp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8.xml"/><Relationship Id="rId1" Type="http://schemas.openxmlformats.org/officeDocument/2006/relationships/tags" Target="../tags/tag4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8.xml"/><Relationship Id="rId1" Type="http://schemas.openxmlformats.org/officeDocument/2006/relationships/tags" Target="../tags/tag49.xml"/><Relationship Id="rId4" Type="http://schemas.openxmlformats.org/officeDocument/2006/relationships/image" Target="../media/image41.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8.xml"/><Relationship Id="rId1" Type="http://schemas.openxmlformats.org/officeDocument/2006/relationships/tags" Target="../tags/tag50.xml"/><Relationship Id="rId4" Type="http://schemas.openxmlformats.org/officeDocument/2006/relationships/image" Target="../media/image42.jp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8.xml"/><Relationship Id="rId1" Type="http://schemas.openxmlformats.org/officeDocument/2006/relationships/tags" Target="../tags/tag51.xml"/><Relationship Id="rId4" Type="http://schemas.openxmlformats.org/officeDocument/2006/relationships/image" Target="../media/image43.jp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5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8.xml"/><Relationship Id="rId1" Type="http://schemas.openxmlformats.org/officeDocument/2006/relationships/tags" Target="../tags/tag53.xml"/><Relationship Id="rId4" Type="http://schemas.openxmlformats.org/officeDocument/2006/relationships/image" Target="../media/image44.jp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8.xml"/><Relationship Id="rId1" Type="http://schemas.openxmlformats.org/officeDocument/2006/relationships/tags" Target="../tags/tag5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8.xml"/><Relationship Id="rId1" Type="http://schemas.openxmlformats.org/officeDocument/2006/relationships/tags" Target="../tags/tag55.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8.xml"/><Relationship Id="rId1" Type="http://schemas.openxmlformats.org/officeDocument/2006/relationships/tags" Target="../tags/tag56.xml"/><Relationship Id="rId4" Type="http://schemas.openxmlformats.org/officeDocument/2006/relationships/image" Target="../media/image45.jp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8.xml"/><Relationship Id="rId1" Type="http://schemas.openxmlformats.org/officeDocument/2006/relationships/tags" Target="../tags/tag57.xml"/><Relationship Id="rId4" Type="http://schemas.openxmlformats.org/officeDocument/2006/relationships/image" Target="../media/image46.jp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8.xml"/><Relationship Id="rId1" Type="http://schemas.openxmlformats.org/officeDocument/2006/relationships/tags" Target="../tags/tag58.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8.xml"/><Relationship Id="rId1" Type="http://schemas.openxmlformats.org/officeDocument/2006/relationships/tags" Target="../tags/tag59.xml"/><Relationship Id="rId4" Type="http://schemas.openxmlformats.org/officeDocument/2006/relationships/image" Target="../media/image47.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8.xml"/><Relationship Id="rId1" Type="http://schemas.openxmlformats.org/officeDocument/2006/relationships/tags" Target="../tags/tag60.xml"/><Relationship Id="rId4" Type="http://schemas.openxmlformats.org/officeDocument/2006/relationships/image" Target="../media/image48.jp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61.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8.xml"/><Relationship Id="rId1" Type="http://schemas.openxmlformats.org/officeDocument/2006/relationships/tags" Target="../tags/tag62.xml"/><Relationship Id="rId4" Type="http://schemas.openxmlformats.org/officeDocument/2006/relationships/image" Target="../media/image49.jp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8.xml"/><Relationship Id="rId1" Type="http://schemas.openxmlformats.org/officeDocument/2006/relationships/tags" Target="../tags/tag63.xml"/><Relationship Id="rId4" Type="http://schemas.openxmlformats.org/officeDocument/2006/relationships/image" Target="../media/image50.jp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8.xml"/><Relationship Id="rId1" Type="http://schemas.openxmlformats.org/officeDocument/2006/relationships/tags" Target="../tags/tag64.xml"/><Relationship Id="rId4" Type="http://schemas.openxmlformats.org/officeDocument/2006/relationships/image" Target="../media/image51.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8.xml"/><Relationship Id="rId1" Type="http://schemas.openxmlformats.org/officeDocument/2006/relationships/tags" Target="../tags/tag65.xml"/><Relationship Id="rId4" Type="http://schemas.openxmlformats.org/officeDocument/2006/relationships/image" Target="../media/image52.jp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8.xml"/><Relationship Id="rId1" Type="http://schemas.openxmlformats.org/officeDocument/2006/relationships/tags" Target="../tags/tag66.xml"/><Relationship Id="rId4" Type="http://schemas.openxmlformats.org/officeDocument/2006/relationships/image" Target="../media/image53.jp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8.xml"/><Relationship Id="rId1" Type="http://schemas.openxmlformats.org/officeDocument/2006/relationships/tags" Target="../tags/tag67.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8.xml"/><Relationship Id="rId1" Type="http://schemas.openxmlformats.org/officeDocument/2006/relationships/tags" Target="../tags/tag68.xml"/><Relationship Id="rId4" Type="http://schemas.openxmlformats.org/officeDocument/2006/relationships/image" Target="../media/image54.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8.xml"/><Relationship Id="rId1" Type="http://schemas.openxmlformats.org/officeDocument/2006/relationships/tags" Target="../tags/tag69.xml"/><Relationship Id="rId4" Type="http://schemas.openxmlformats.org/officeDocument/2006/relationships/image" Target="../media/image55.jpe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70.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8.xml"/><Relationship Id="rId1" Type="http://schemas.openxmlformats.org/officeDocument/2006/relationships/tags" Target="../tags/tag71.xml"/><Relationship Id="rId4" Type="http://schemas.openxmlformats.org/officeDocument/2006/relationships/image" Target="../media/image56.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8.xml"/><Relationship Id="rId1" Type="http://schemas.openxmlformats.org/officeDocument/2006/relationships/tags" Target="../tags/tag72.xml"/><Relationship Id="rId4" Type="http://schemas.openxmlformats.org/officeDocument/2006/relationships/image" Target="../media/image57.jp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8.xml"/><Relationship Id="rId1" Type="http://schemas.openxmlformats.org/officeDocument/2006/relationships/tags" Target="../tags/tag73.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8.xml"/><Relationship Id="rId1" Type="http://schemas.openxmlformats.org/officeDocument/2006/relationships/tags" Target="../tags/tag74.xml"/><Relationship Id="rId4" Type="http://schemas.openxmlformats.org/officeDocument/2006/relationships/image" Target="../media/image58.jp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8.xml"/><Relationship Id="rId1" Type="http://schemas.openxmlformats.org/officeDocument/2006/relationships/tags" Target="../tags/tag75.xml"/><Relationship Id="rId4" Type="http://schemas.openxmlformats.org/officeDocument/2006/relationships/image" Target="../media/image59.jpg"/></Relationships>
</file>

<file path=ppt/slides/_rels/slide8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8.xml"/><Relationship Id="rId1" Type="http://schemas.openxmlformats.org/officeDocument/2006/relationships/tags" Target="../tags/tag76.xml"/><Relationship Id="rId4" Type="http://schemas.openxmlformats.org/officeDocument/2006/relationships/hyperlink" Target="https://historicengland.org.uk/services-skills/educatio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05397"/>
            <a:ext cx="9144000" cy="4770537"/>
          </a:xfrm>
          <a:prstGeom prst="rect">
            <a:avLst/>
          </a:prstGeom>
          <a:noFill/>
        </p:spPr>
        <p:txBody>
          <a:bodyPr wrap="square" rtlCol="0">
            <a:spAutoFit/>
          </a:bodyPr>
          <a:lstStyle/>
          <a:p>
            <a:pPr algn="ctr"/>
            <a:r>
              <a:rPr lang="en-GB" sz="4000" dirty="0">
                <a:latin typeface="Arial" panose="020B0604020202020204" pitchFamily="34" charset="0"/>
                <a:cs typeface="Arial" panose="020B0604020202020204" pitchFamily="34" charset="0"/>
              </a:rPr>
              <a:t>Teachers’ Guide:</a:t>
            </a:r>
          </a:p>
          <a:p>
            <a:pPr algn="ctr"/>
            <a:r>
              <a:rPr lang="en-GB" sz="4000" dirty="0">
                <a:latin typeface="Arial" panose="020B0604020202020204" pitchFamily="34" charset="0"/>
                <a:cs typeface="Arial" panose="020B0604020202020204" pitchFamily="34" charset="0"/>
              </a:rPr>
              <a:t>Spotting evidence of the Second World War on 1940s aerial photographs</a:t>
            </a:r>
          </a:p>
          <a:p>
            <a:pPr algn="ctr"/>
            <a:endParaRPr lang="en-GB" sz="4000" dirty="0">
              <a:latin typeface="Arial" panose="020B0604020202020204" pitchFamily="34" charset="0"/>
              <a:cs typeface="Arial" panose="020B0604020202020204" pitchFamily="34" charset="0"/>
            </a:endParaRPr>
          </a:p>
          <a:p>
            <a:pPr algn="ctr"/>
            <a:r>
              <a:rPr lang="en-GB" sz="2400" dirty="0">
                <a:latin typeface="Arial" panose="020B0604020202020204" pitchFamily="34" charset="0"/>
                <a:cs typeface="Arial" panose="020B0604020202020204" pitchFamily="34" charset="0"/>
              </a:rPr>
              <a:t>This guide gives a brief description and examples of the different types of Second World War features that can be identified on 1940s aerial photographs.</a:t>
            </a:r>
          </a:p>
          <a:p>
            <a:pPr algn="ctr"/>
            <a:endParaRPr lang="en-GB" sz="2400" dirty="0">
              <a:latin typeface="Arial" panose="020B0604020202020204" pitchFamily="34" charset="0"/>
              <a:cs typeface="Arial" panose="020B0604020202020204" pitchFamily="34" charset="0"/>
            </a:endParaRPr>
          </a:p>
          <a:p>
            <a:pPr algn="ctr"/>
            <a:r>
              <a:rPr lang="en-GB" sz="2400" dirty="0">
                <a:latin typeface="Arial" panose="020B0604020202020204" pitchFamily="34" charset="0"/>
                <a:cs typeface="Arial" panose="020B0604020202020204" pitchFamily="34" charset="0"/>
              </a:rPr>
              <a:t>It is designed to be used alongside our </a:t>
            </a:r>
            <a:r>
              <a:rPr lang="en-GB" sz="2400" dirty="0">
                <a:latin typeface="Arial" panose="020B0604020202020204" pitchFamily="34" charset="0"/>
                <a:cs typeface="Arial" panose="020B0604020202020204" pitchFamily="34" charset="0"/>
                <a:hlinkClick r:id="rId4"/>
              </a:rPr>
              <a:t>Aerial Photo Explorer</a:t>
            </a:r>
            <a:r>
              <a:rPr lang="en-GB" sz="2400" dirty="0">
                <a:latin typeface="Arial" panose="020B0604020202020204" pitchFamily="34" charset="0"/>
                <a:cs typeface="Arial" panose="020B0604020202020204" pitchFamily="34" charset="0"/>
              </a:rPr>
              <a:t> or </a:t>
            </a:r>
            <a:r>
              <a:rPr lang="en-GB" sz="2400" dirty="0">
                <a:latin typeface="Arial" panose="020B0604020202020204" pitchFamily="34" charset="0"/>
                <a:cs typeface="Arial" panose="020B0604020202020204" pitchFamily="34" charset="0"/>
                <a:hlinkClick r:id="rId5"/>
              </a:rPr>
              <a:t>Local History Packs</a:t>
            </a:r>
            <a:r>
              <a:rPr lang="en-GB" sz="2400" dirty="0">
                <a:latin typeface="Arial" panose="020B0604020202020204" pitchFamily="34" charset="0"/>
                <a:cs typeface="Arial" panose="020B0604020202020204" pitchFamily="34" charset="0"/>
              </a:rPr>
              <a:t> as part of a KS2 or KS3 Local History Study</a:t>
            </a:r>
          </a:p>
        </p:txBody>
      </p:sp>
    </p:spTree>
    <p:custDataLst>
      <p:tags r:id="rId1"/>
    </p:custDataLst>
    <p:extLst>
      <p:ext uri="{BB962C8B-B14F-4D97-AF65-F5344CB8AC3E}">
        <p14:creationId xmlns:p14="http://schemas.microsoft.com/office/powerpoint/2010/main" val="282829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1760" y="188640"/>
            <a:ext cx="3390672" cy="646331"/>
          </a:xfrm>
          <a:prstGeom prst="rect">
            <a:avLst/>
          </a:prstGeom>
          <a:noFill/>
        </p:spPr>
        <p:txBody>
          <a:bodyPr wrap="none" rtlCol="0">
            <a:spAutoFit/>
          </a:bodyPr>
          <a:lstStyle/>
          <a:p>
            <a:r>
              <a:rPr lang="en-GB" sz="3600" dirty="0">
                <a:latin typeface="Arial" panose="020B0604020202020204" pitchFamily="34" charset="0"/>
                <a:cs typeface="Arial" panose="020B0604020202020204" pitchFamily="34" charset="0"/>
              </a:rPr>
              <a:t>Air raid shelters</a:t>
            </a:r>
          </a:p>
        </p:txBody>
      </p:sp>
      <p:sp>
        <p:nvSpPr>
          <p:cNvPr id="4" name="TextBox 3"/>
          <p:cNvSpPr txBox="1"/>
          <p:nvPr/>
        </p:nvSpPr>
        <p:spPr>
          <a:xfrm>
            <a:off x="323528" y="980904"/>
            <a:ext cx="8280921" cy="5755422"/>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In 1938 the Air Raid Precautions Act together with the following year’s Civil Defence Act, legally obliged government, local authorities and places of work to formulate plans to protect civilians from enemy attack. </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On the outbreak of the Second World War in September 1939, the Ministry for Home Security was created with Sir John Anderson as Home Secretary and Minister of Home Security. The Ministry was responsible for all central and regional civil defence organisations.</a:t>
            </a:r>
          </a:p>
          <a:p>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He gave his name to the most well known type of domestic shelter – the Anderson Shelter. 2,300,878 Anderson shelters had been issued by September 1940, many free of charge to poorer families. Due to their size and the fact they were often covered in soil they are  unlikely to be seen on aerial photos.</a:t>
            </a:r>
          </a:p>
          <a:p>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However, probably the most common type of structure built was the 50-person public shelter; it is thought that some 16,747 were built in the Leeds area alone. Because of their size and location, in the middle of urban streets and parks, these are the most likely to be visible on aerial photographs from the 1940s.</a:t>
            </a:r>
          </a:p>
          <a:p>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From May 1945 the civil defence organisation was stood down. The demolition of the vast majority of the 50-person public shelters commenced virtually as soon as the local authorities obtained permission. Many stood on public roads, pavements and back lanes, forming hazards to vehicles and pedestrians.</a:t>
            </a:r>
          </a:p>
        </p:txBody>
      </p:sp>
    </p:spTree>
    <p:custDataLst>
      <p:tags r:id="rId1"/>
    </p:custDataLst>
    <p:extLst>
      <p:ext uri="{BB962C8B-B14F-4D97-AF65-F5344CB8AC3E}">
        <p14:creationId xmlns:p14="http://schemas.microsoft.com/office/powerpoint/2010/main" val="2657151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88640"/>
            <a:ext cx="9144000" cy="646331"/>
          </a:xfrm>
          <a:prstGeom prst="rect">
            <a:avLst/>
          </a:prstGeom>
          <a:noFill/>
        </p:spPr>
        <p:txBody>
          <a:bodyPr wrap="square" rtlCol="0">
            <a:spAutoFit/>
          </a:bodyPr>
          <a:lstStyle/>
          <a:p>
            <a:pPr algn="ctr"/>
            <a:r>
              <a:rPr lang="en-GB" sz="3600" dirty="0">
                <a:latin typeface="Arial" panose="020B0604020202020204" pitchFamily="34" charset="0"/>
                <a:cs typeface="Arial" panose="020B0604020202020204" pitchFamily="34" charset="0"/>
              </a:rPr>
              <a:t>‘50 person’ public shelters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8793" r="52402" b="51902"/>
          <a:stretch/>
        </p:blipFill>
        <p:spPr>
          <a:xfrm>
            <a:off x="2801935" y="1235304"/>
            <a:ext cx="3540130" cy="2985784"/>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0468" t="54412" r="22037" b="3014"/>
          <a:stretch/>
        </p:blipFill>
        <p:spPr>
          <a:xfrm>
            <a:off x="1949441" y="4115624"/>
            <a:ext cx="5245119" cy="2642850"/>
          </a:xfrm>
          <a:prstGeom prst="rect">
            <a:avLst/>
          </a:prstGeom>
        </p:spPr>
      </p:pic>
      <p:sp>
        <p:nvSpPr>
          <p:cNvPr id="6" name="TextBox 5"/>
          <p:cNvSpPr txBox="1"/>
          <p:nvPr/>
        </p:nvSpPr>
        <p:spPr>
          <a:xfrm>
            <a:off x="0" y="1235304"/>
            <a:ext cx="2095445" cy="646331"/>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Plan view of inside</a:t>
            </a:r>
          </a:p>
          <a:p>
            <a:r>
              <a:rPr lang="en-GB" dirty="0">
                <a:latin typeface="Arial" panose="020B0604020202020204" pitchFamily="34" charset="0"/>
                <a:cs typeface="Arial" panose="020B0604020202020204" pitchFamily="34" charset="0"/>
              </a:rPr>
              <a:t>the shelter</a:t>
            </a:r>
          </a:p>
        </p:txBody>
      </p:sp>
      <p:sp>
        <p:nvSpPr>
          <p:cNvPr id="7" name="TextBox 6"/>
          <p:cNvSpPr txBox="1"/>
          <p:nvPr/>
        </p:nvSpPr>
        <p:spPr>
          <a:xfrm>
            <a:off x="0" y="2924944"/>
            <a:ext cx="2232248"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Side view of outside of the shelter</a:t>
            </a:r>
          </a:p>
        </p:txBody>
      </p:sp>
      <p:sp>
        <p:nvSpPr>
          <p:cNvPr id="8" name="TextBox 7"/>
          <p:cNvSpPr txBox="1"/>
          <p:nvPr/>
        </p:nvSpPr>
        <p:spPr>
          <a:xfrm>
            <a:off x="0" y="4365104"/>
            <a:ext cx="2095445" cy="646331"/>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Plan view of inside</a:t>
            </a:r>
          </a:p>
          <a:p>
            <a:r>
              <a:rPr lang="en-GB" dirty="0">
                <a:latin typeface="Arial" panose="020B0604020202020204" pitchFamily="34" charset="0"/>
                <a:cs typeface="Arial" panose="020B0604020202020204" pitchFamily="34" charset="0"/>
              </a:rPr>
              <a:t>the shelter</a:t>
            </a:r>
          </a:p>
        </p:txBody>
      </p:sp>
      <p:sp>
        <p:nvSpPr>
          <p:cNvPr id="9" name="TextBox 8"/>
          <p:cNvSpPr txBox="1"/>
          <p:nvPr/>
        </p:nvSpPr>
        <p:spPr>
          <a:xfrm>
            <a:off x="0" y="5733256"/>
            <a:ext cx="2232248"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Side view of outside of the shelter</a:t>
            </a:r>
          </a:p>
        </p:txBody>
      </p:sp>
    </p:spTree>
    <p:custDataLst>
      <p:tags r:id="rId1"/>
    </p:custDataLst>
    <p:extLst>
      <p:ext uri="{BB962C8B-B14F-4D97-AF65-F5344CB8AC3E}">
        <p14:creationId xmlns:p14="http://schemas.microsoft.com/office/powerpoint/2010/main" val="651734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476672"/>
            <a:ext cx="9144000" cy="830997"/>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Air raid shelters in urban streets - Wavertree, Liverpool</a:t>
            </a:r>
          </a:p>
          <a:p>
            <a:pPr algn="ctr"/>
            <a:r>
              <a:rPr lang="en-GB" sz="2400" dirty="0">
                <a:latin typeface="Arial" panose="020B0604020202020204" pitchFamily="34" charset="0"/>
                <a:cs typeface="Arial" panose="020B0604020202020204" pitchFamily="34" charset="0"/>
              </a:rPr>
              <a:t>(&amp; Barrage Balloon tether site)</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24505" r="38806" b="4024"/>
          <a:stretch/>
        </p:blipFill>
        <p:spPr>
          <a:xfrm rot="5400000">
            <a:off x="1870815" y="208268"/>
            <a:ext cx="5402370" cy="7897093"/>
          </a:xfrm>
          <a:prstGeom prst="rect">
            <a:avLst/>
          </a:prstGeom>
        </p:spPr>
      </p:pic>
      <p:sp>
        <p:nvSpPr>
          <p:cNvPr id="13" name="Rectangle 12"/>
          <p:cNvSpPr/>
          <p:nvPr/>
        </p:nvSpPr>
        <p:spPr>
          <a:xfrm>
            <a:off x="4139952" y="1916832"/>
            <a:ext cx="1584176" cy="2088232"/>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ustDataLst>
      <p:tags r:id="rId1"/>
    </p:custDataLst>
    <p:extLst>
      <p:ext uri="{BB962C8B-B14F-4D97-AF65-F5344CB8AC3E}">
        <p14:creationId xmlns:p14="http://schemas.microsoft.com/office/powerpoint/2010/main" val="120140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1915" t="35169" r="15958" b="13595"/>
          <a:stretch/>
        </p:blipFill>
        <p:spPr>
          <a:xfrm>
            <a:off x="721575" y="1438726"/>
            <a:ext cx="7700850" cy="5383487"/>
          </a:xfrm>
          <a:prstGeom prst="rect">
            <a:avLst/>
          </a:prstGeom>
        </p:spPr>
      </p:pic>
      <p:grpSp>
        <p:nvGrpSpPr>
          <p:cNvPr id="16" name="Group 15"/>
          <p:cNvGrpSpPr/>
          <p:nvPr/>
        </p:nvGrpSpPr>
        <p:grpSpPr>
          <a:xfrm>
            <a:off x="2640650" y="2122654"/>
            <a:ext cx="3833549" cy="4559474"/>
            <a:chOff x="2640650" y="2122654"/>
            <a:chExt cx="3833549" cy="4559474"/>
          </a:xfrm>
        </p:grpSpPr>
        <p:sp>
          <p:nvSpPr>
            <p:cNvPr id="4" name="Rounded Rectangle 3"/>
            <p:cNvSpPr/>
            <p:nvPr/>
          </p:nvSpPr>
          <p:spPr>
            <a:xfrm rot="314084">
              <a:off x="3619162" y="2892923"/>
              <a:ext cx="1589936" cy="263852"/>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ounded Rectangle 4"/>
            <p:cNvSpPr/>
            <p:nvPr/>
          </p:nvSpPr>
          <p:spPr>
            <a:xfrm rot="772202">
              <a:off x="2640650" y="2754180"/>
              <a:ext cx="755607" cy="225131"/>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ounded Rectangle 5"/>
            <p:cNvSpPr/>
            <p:nvPr/>
          </p:nvSpPr>
          <p:spPr>
            <a:xfrm rot="772202">
              <a:off x="2727653" y="2122654"/>
              <a:ext cx="755607" cy="278284"/>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ounded Rectangle 6"/>
            <p:cNvSpPr/>
            <p:nvPr/>
          </p:nvSpPr>
          <p:spPr>
            <a:xfrm rot="772202">
              <a:off x="3621480" y="3488529"/>
              <a:ext cx="755607" cy="257692"/>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ounded Rectangle 7"/>
            <p:cNvSpPr/>
            <p:nvPr/>
          </p:nvSpPr>
          <p:spPr>
            <a:xfrm rot="5920532">
              <a:off x="4277012" y="3741716"/>
              <a:ext cx="755607" cy="199039"/>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ounded Rectangle 8"/>
            <p:cNvSpPr/>
            <p:nvPr/>
          </p:nvSpPr>
          <p:spPr>
            <a:xfrm rot="5920532">
              <a:off x="5471452" y="4134290"/>
              <a:ext cx="755607" cy="199955"/>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ounded Rectangle 9"/>
            <p:cNvSpPr/>
            <p:nvPr/>
          </p:nvSpPr>
          <p:spPr>
            <a:xfrm rot="5920532">
              <a:off x="3361221" y="5583999"/>
              <a:ext cx="1979916" cy="216341"/>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ounded Rectangle 10"/>
            <p:cNvSpPr/>
            <p:nvPr/>
          </p:nvSpPr>
          <p:spPr>
            <a:xfrm rot="2155348">
              <a:off x="5831110" y="2133078"/>
              <a:ext cx="393933" cy="166333"/>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p:cNvSpPr/>
            <p:nvPr/>
          </p:nvSpPr>
          <p:spPr>
            <a:xfrm rot="5713039">
              <a:off x="6194066" y="4334398"/>
              <a:ext cx="393933" cy="166333"/>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Oval 13"/>
          <p:cNvSpPr/>
          <p:nvPr/>
        </p:nvSpPr>
        <p:spPr>
          <a:xfrm>
            <a:off x="3071453" y="4657680"/>
            <a:ext cx="622028" cy="622028"/>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p:cNvSpPr txBox="1"/>
          <p:nvPr/>
        </p:nvSpPr>
        <p:spPr>
          <a:xfrm>
            <a:off x="0" y="476672"/>
            <a:ext cx="9144000" cy="830997"/>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Air raid shelters in urban streets - Wavertree, Liverpool</a:t>
            </a:r>
          </a:p>
          <a:p>
            <a:pPr algn="ctr"/>
            <a:r>
              <a:rPr lang="en-GB" sz="2400" dirty="0">
                <a:latin typeface="Arial" panose="020B0604020202020204" pitchFamily="34" charset="0"/>
                <a:cs typeface="Arial" panose="020B0604020202020204" pitchFamily="34" charset="0"/>
              </a:rPr>
              <a:t>(&amp; Barrage Balloon tether site)</a:t>
            </a:r>
          </a:p>
        </p:txBody>
      </p:sp>
      <p:cxnSp>
        <p:nvCxnSpPr>
          <p:cNvPr id="13" name="Straight Connector 12"/>
          <p:cNvCxnSpPr/>
          <p:nvPr/>
        </p:nvCxnSpPr>
        <p:spPr>
          <a:xfrm>
            <a:off x="827584" y="892170"/>
            <a:ext cx="2190869"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915816" y="1307669"/>
            <a:ext cx="35759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9285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0-#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476672"/>
            <a:ext cx="9144000" cy="830997"/>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Air raid shelters in urban streets - Everton, Liverpool</a:t>
            </a:r>
          </a:p>
          <a:p>
            <a:pPr algn="ctr"/>
            <a:r>
              <a:rPr lang="en-GB" sz="2400" dirty="0">
                <a:latin typeface="Arial" panose="020B0604020202020204" pitchFamily="34" charset="0"/>
                <a:cs typeface="Arial" panose="020B0604020202020204" pitchFamily="34" charset="0"/>
              </a:rPr>
              <a:t>(&amp; bomb damaged sites of terraced houses)</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9293" b="29928"/>
          <a:stretch/>
        </p:blipFill>
        <p:spPr>
          <a:xfrm>
            <a:off x="987099" y="1316049"/>
            <a:ext cx="7169802" cy="5449459"/>
          </a:xfrm>
          <a:prstGeom prst="rect">
            <a:avLst/>
          </a:prstGeom>
        </p:spPr>
      </p:pic>
      <p:sp>
        <p:nvSpPr>
          <p:cNvPr id="4" name="Rectangle 3"/>
          <p:cNvSpPr/>
          <p:nvPr/>
        </p:nvSpPr>
        <p:spPr>
          <a:xfrm>
            <a:off x="987099" y="2924944"/>
            <a:ext cx="7169801" cy="2592288"/>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ustDataLst>
      <p:tags r:id="rId1"/>
    </p:custDataLst>
    <p:extLst>
      <p:ext uri="{BB962C8B-B14F-4D97-AF65-F5344CB8AC3E}">
        <p14:creationId xmlns:p14="http://schemas.microsoft.com/office/powerpoint/2010/main" val="20434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24919"/>
          <a:stretch/>
        </p:blipFill>
        <p:spPr>
          <a:xfrm>
            <a:off x="158451" y="1916832"/>
            <a:ext cx="8827097" cy="3302065"/>
          </a:xfrm>
          <a:prstGeom prst="rect">
            <a:avLst/>
          </a:prstGeom>
        </p:spPr>
      </p:pic>
      <p:grpSp>
        <p:nvGrpSpPr>
          <p:cNvPr id="15" name="Group 14"/>
          <p:cNvGrpSpPr/>
          <p:nvPr/>
        </p:nvGrpSpPr>
        <p:grpSpPr>
          <a:xfrm>
            <a:off x="232078" y="1841217"/>
            <a:ext cx="7763020" cy="3394848"/>
            <a:chOff x="232078" y="1841217"/>
            <a:chExt cx="7763020" cy="3394848"/>
          </a:xfrm>
        </p:grpSpPr>
        <p:sp>
          <p:nvSpPr>
            <p:cNvPr id="13" name="Rounded Rectangle 12"/>
            <p:cNvSpPr/>
            <p:nvPr/>
          </p:nvSpPr>
          <p:spPr>
            <a:xfrm rot="942907">
              <a:off x="4938863" y="2250115"/>
              <a:ext cx="252028" cy="2413794"/>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ounded Rectangle 17"/>
            <p:cNvSpPr/>
            <p:nvPr/>
          </p:nvSpPr>
          <p:spPr>
            <a:xfrm rot="942907">
              <a:off x="4531860" y="2348075"/>
              <a:ext cx="240376" cy="2232493"/>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ounded Rectangle 18"/>
            <p:cNvSpPr/>
            <p:nvPr/>
          </p:nvSpPr>
          <p:spPr>
            <a:xfrm rot="942907">
              <a:off x="4341299" y="2288430"/>
              <a:ext cx="178814" cy="1633928"/>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ounded Rectangle 20"/>
            <p:cNvSpPr/>
            <p:nvPr/>
          </p:nvSpPr>
          <p:spPr>
            <a:xfrm rot="942907">
              <a:off x="5473236" y="3055147"/>
              <a:ext cx="252028" cy="1308794"/>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ounded Rectangle 21"/>
            <p:cNvSpPr/>
            <p:nvPr/>
          </p:nvSpPr>
          <p:spPr>
            <a:xfrm rot="942907">
              <a:off x="3880430" y="1844489"/>
              <a:ext cx="208027" cy="2741206"/>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ounded Rectangle 22"/>
            <p:cNvSpPr/>
            <p:nvPr/>
          </p:nvSpPr>
          <p:spPr>
            <a:xfrm rot="942907">
              <a:off x="3398858" y="1978226"/>
              <a:ext cx="245938" cy="2448791"/>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ounded Rectangle 23"/>
            <p:cNvSpPr/>
            <p:nvPr/>
          </p:nvSpPr>
          <p:spPr>
            <a:xfrm rot="942907">
              <a:off x="3036394" y="1891392"/>
              <a:ext cx="155747" cy="2489719"/>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ounded Rectangle 24"/>
            <p:cNvSpPr/>
            <p:nvPr/>
          </p:nvSpPr>
          <p:spPr>
            <a:xfrm rot="942907">
              <a:off x="2922131" y="1841217"/>
              <a:ext cx="199848" cy="861993"/>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ounded Rectangle 25"/>
            <p:cNvSpPr/>
            <p:nvPr/>
          </p:nvSpPr>
          <p:spPr>
            <a:xfrm rot="942907">
              <a:off x="1824875" y="1859514"/>
              <a:ext cx="242151" cy="1711299"/>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ounded Rectangle 26"/>
            <p:cNvSpPr/>
            <p:nvPr/>
          </p:nvSpPr>
          <p:spPr>
            <a:xfrm rot="942907">
              <a:off x="232078" y="2458880"/>
              <a:ext cx="177460" cy="452813"/>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ounded Rectangle 27"/>
            <p:cNvSpPr/>
            <p:nvPr/>
          </p:nvSpPr>
          <p:spPr>
            <a:xfrm rot="942907">
              <a:off x="6896451" y="3199453"/>
              <a:ext cx="177460" cy="300539"/>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ounded Rectangle 28"/>
            <p:cNvSpPr/>
            <p:nvPr/>
          </p:nvSpPr>
          <p:spPr>
            <a:xfrm rot="942907">
              <a:off x="7176421" y="3571390"/>
              <a:ext cx="101541" cy="748217"/>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ounded Rectangle 29"/>
            <p:cNvSpPr/>
            <p:nvPr/>
          </p:nvSpPr>
          <p:spPr>
            <a:xfrm rot="1858256">
              <a:off x="7750472" y="1984891"/>
              <a:ext cx="244626" cy="477542"/>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Rounded Rectangle 49"/>
            <p:cNvSpPr/>
            <p:nvPr/>
          </p:nvSpPr>
          <p:spPr>
            <a:xfrm rot="942907">
              <a:off x="6991725" y="1932402"/>
              <a:ext cx="177460" cy="452813"/>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Rounded Rectangle 50"/>
            <p:cNvSpPr/>
            <p:nvPr/>
          </p:nvSpPr>
          <p:spPr>
            <a:xfrm rot="942907">
              <a:off x="7199878" y="2172290"/>
              <a:ext cx="177460" cy="564527"/>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ounded Rectangle 51"/>
            <p:cNvSpPr/>
            <p:nvPr/>
          </p:nvSpPr>
          <p:spPr>
            <a:xfrm rot="942907">
              <a:off x="6291764" y="4737697"/>
              <a:ext cx="177460" cy="290284"/>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Rounded Rectangle 52"/>
            <p:cNvSpPr/>
            <p:nvPr/>
          </p:nvSpPr>
          <p:spPr>
            <a:xfrm rot="942907">
              <a:off x="6803721" y="4815759"/>
              <a:ext cx="177460" cy="290284"/>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Rounded Rectangle 53"/>
            <p:cNvSpPr/>
            <p:nvPr/>
          </p:nvSpPr>
          <p:spPr>
            <a:xfrm rot="942907">
              <a:off x="6486512" y="3144080"/>
              <a:ext cx="177460" cy="290284"/>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Rounded Rectangle 54"/>
            <p:cNvSpPr/>
            <p:nvPr/>
          </p:nvSpPr>
          <p:spPr>
            <a:xfrm rot="942907">
              <a:off x="506207" y="4046180"/>
              <a:ext cx="177460" cy="684932"/>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Rounded Rectangle 55"/>
            <p:cNvSpPr/>
            <p:nvPr/>
          </p:nvSpPr>
          <p:spPr>
            <a:xfrm rot="942907">
              <a:off x="968438" y="4092413"/>
              <a:ext cx="177460" cy="1143652"/>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Rounded Rectangle 56"/>
            <p:cNvSpPr/>
            <p:nvPr/>
          </p:nvSpPr>
          <p:spPr>
            <a:xfrm rot="942907">
              <a:off x="6670063" y="4519096"/>
              <a:ext cx="177460" cy="290284"/>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0" name="TextBox 19"/>
          <p:cNvSpPr txBox="1"/>
          <p:nvPr/>
        </p:nvSpPr>
        <p:spPr>
          <a:xfrm>
            <a:off x="0" y="476672"/>
            <a:ext cx="9144000" cy="830997"/>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Air raid shelters in urban streets - Everton, Liverpool</a:t>
            </a:r>
          </a:p>
          <a:p>
            <a:pPr algn="ctr"/>
            <a:r>
              <a:rPr lang="en-GB" sz="2400" dirty="0">
                <a:latin typeface="Arial" panose="020B0604020202020204" pitchFamily="34" charset="0"/>
                <a:cs typeface="Arial" panose="020B0604020202020204" pitchFamily="34" charset="0"/>
              </a:rPr>
              <a:t>(&amp; bomb damaged sites of terraced houses)</a:t>
            </a:r>
          </a:p>
        </p:txBody>
      </p:sp>
      <p:cxnSp>
        <p:nvCxnSpPr>
          <p:cNvPr id="5" name="Straight Connector 4"/>
          <p:cNvCxnSpPr/>
          <p:nvPr/>
        </p:nvCxnSpPr>
        <p:spPr>
          <a:xfrm>
            <a:off x="971600" y="892170"/>
            <a:ext cx="2142667"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042933" y="1307669"/>
            <a:ext cx="543220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166255" y="1900052"/>
            <a:ext cx="8585859" cy="3325091"/>
            <a:chOff x="166255" y="1900052"/>
            <a:chExt cx="8585859" cy="3325091"/>
          </a:xfrm>
        </p:grpSpPr>
        <p:grpSp>
          <p:nvGrpSpPr>
            <p:cNvPr id="48" name="Group 47"/>
            <p:cNvGrpSpPr/>
            <p:nvPr/>
          </p:nvGrpSpPr>
          <p:grpSpPr>
            <a:xfrm>
              <a:off x="166255" y="1900052"/>
              <a:ext cx="1911927" cy="3313216"/>
              <a:chOff x="166255" y="1900052"/>
              <a:chExt cx="1911927" cy="3313216"/>
            </a:xfrm>
          </p:grpSpPr>
          <p:sp>
            <p:nvSpPr>
              <p:cNvPr id="10" name="Freeform 9"/>
              <p:cNvSpPr/>
              <p:nvPr/>
            </p:nvSpPr>
            <p:spPr>
              <a:xfrm>
                <a:off x="522514" y="2386940"/>
                <a:ext cx="665018" cy="1211283"/>
              </a:xfrm>
              <a:custGeom>
                <a:avLst/>
                <a:gdLst>
                  <a:gd name="connsiteX0" fmla="*/ 332509 w 665018"/>
                  <a:gd name="connsiteY0" fmla="*/ 0 h 1211283"/>
                  <a:gd name="connsiteX1" fmla="*/ 665018 w 665018"/>
                  <a:gd name="connsiteY1" fmla="*/ 95003 h 1211283"/>
                  <a:gd name="connsiteX2" fmla="*/ 344385 w 665018"/>
                  <a:gd name="connsiteY2" fmla="*/ 1211283 h 1211283"/>
                  <a:gd name="connsiteX3" fmla="*/ 0 w 665018"/>
                  <a:gd name="connsiteY3" fmla="*/ 1151907 h 1211283"/>
                  <a:gd name="connsiteX4" fmla="*/ 332509 w 665018"/>
                  <a:gd name="connsiteY4" fmla="*/ 0 h 1211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018" h="1211283">
                    <a:moveTo>
                      <a:pt x="332509" y="0"/>
                    </a:moveTo>
                    <a:lnTo>
                      <a:pt x="665018" y="95003"/>
                    </a:lnTo>
                    <a:lnTo>
                      <a:pt x="344385" y="1211283"/>
                    </a:lnTo>
                    <a:lnTo>
                      <a:pt x="0" y="1151907"/>
                    </a:lnTo>
                    <a:lnTo>
                      <a:pt x="332509"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Freeform 10"/>
              <p:cNvSpPr/>
              <p:nvPr/>
            </p:nvSpPr>
            <p:spPr>
              <a:xfrm>
                <a:off x="973777" y="2161309"/>
                <a:ext cx="665018" cy="1448790"/>
              </a:xfrm>
              <a:custGeom>
                <a:avLst/>
                <a:gdLst>
                  <a:gd name="connsiteX0" fmla="*/ 380010 w 665018"/>
                  <a:gd name="connsiteY0" fmla="*/ 0 h 1448790"/>
                  <a:gd name="connsiteX1" fmla="*/ 665018 w 665018"/>
                  <a:gd name="connsiteY1" fmla="*/ 118753 h 1448790"/>
                  <a:gd name="connsiteX2" fmla="*/ 261257 w 665018"/>
                  <a:gd name="connsiteY2" fmla="*/ 1448790 h 1448790"/>
                  <a:gd name="connsiteX3" fmla="*/ 0 w 665018"/>
                  <a:gd name="connsiteY3" fmla="*/ 1377538 h 1448790"/>
                  <a:gd name="connsiteX4" fmla="*/ 427511 w 665018"/>
                  <a:gd name="connsiteY4" fmla="*/ 23751 h 1448790"/>
                  <a:gd name="connsiteX5" fmla="*/ 629392 w 665018"/>
                  <a:gd name="connsiteY5" fmla="*/ 106878 h 1448790"/>
                  <a:gd name="connsiteX6" fmla="*/ 653142 w 665018"/>
                  <a:gd name="connsiteY6" fmla="*/ 95003 h 1448790"/>
                  <a:gd name="connsiteX7" fmla="*/ 665018 w 665018"/>
                  <a:gd name="connsiteY7" fmla="*/ 118753 h 144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5018" h="1448790">
                    <a:moveTo>
                      <a:pt x="380010" y="0"/>
                    </a:moveTo>
                    <a:lnTo>
                      <a:pt x="665018" y="118753"/>
                    </a:lnTo>
                    <a:lnTo>
                      <a:pt x="261257" y="1448790"/>
                    </a:lnTo>
                    <a:lnTo>
                      <a:pt x="0" y="1377538"/>
                    </a:lnTo>
                    <a:lnTo>
                      <a:pt x="427511" y="23751"/>
                    </a:lnTo>
                    <a:lnTo>
                      <a:pt x="629392" y="106878"/>
                    </a:lnTo>
                    <a:lnTo>
                      <a:pt x="653142" y="95003"/>
                    </a:lnTo>
                    <a:lnTo>
                      <a:pt x="665018" y="118753"/>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Freeform 11"/>
              <p:cNvSpPr/>
              <p:nvPr/>
            </p:nvSpPr>
            <p:spPr>
              <a:xfrm>
                <a:off x="166255" y="2280062"/>
                <a:ext cx="581890" cy="1377538"/>
              </a:xfrm>
              <a:custGeom>
                <a:avLst/>
                <a:gdLst>
                  <a:gd name="connsiteX0" fmla="*/ 213755 w 581890"/>
                  <a:gd name="connsiteY0" fmla="*/ 130629 h 1377538"/>
                  <a:gd name="connsiteX1" fmla="*/ 285007 w 581890"/>
                  <a:gd name="connsiteY1" fmla="*/ 0 h 1377538"/>
                  <a:gd name="connsiteX2" fmla="*/ 581890 w 581890"/>
                  <a:gd name="connsiteY2" fmla="*/ 95003 h 1377538"/>
                  <a:gd name="connsiteX3" fmla="*/ 225631 w 581890"/>
                  <a:gd name="connsiteY3" fmla="*/ 1377538 h 1377538"/>
                  <a:gd name="connsiteX4" fmla="*/ 35626 w 581890"/>
                  <a:gd name="connsiteY4" fmla="*/ 1246909 h 1377538"/>
                  <a:gd name="connsiteX5" fmla="*/ 0 w 581890"/>
                  <a:gd name="connsiteY5" fmla="*/ 926276 h 1377538"/>
                  <a:gd name="connsiteX6" fmla="*/ 71251 w 581890"/>
                  <a:gd name="connsiteY6" fmla="*/ 676894 h 1377538"/>
                  <a:gd name="connsiteX7" fmla="*/ 213755 w 581890"/>
                  <a:gd name="connsiteY7" fmla="*/ 676894 h 1377538"/>
                  <a:gd name="connsiteX8" fmla="*/ 344384 w 581890"/>
                  <a:gd name="connsiteY8" fmla="*/ 261257 h 1377538"/>
                  <a:gd name="connsiteX9" fmla="*/ 213755 w 581890"/>
                  <a:gd name="connsiteY9" fmla="*/ 130629 h 137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1890" h="1377538">
                    <a:moveTo>
                      <a:pt x="213755" y="130629"/>
                    </a:moveTo>
                    <a:lnTo>
                      <a:pt x="285007" y="0"/>
                    </a:lnTo>
                    <a:lnTo>
                      <a:pt x="581890" y="95003"/>
                    </a:lnTo>
                    <a:lnTo>
                      <a:pt x="225631" y="1377538"/>
                    </a:lnTo>
                    <a:lnTo>
                      <a:pt x="35626" y="1246909"/>
                    </a:lnTo>
                    <a:lnTo>
                      <a:pt x="0" y="926276"/>
                    </a:lnTo>
                    <a:lnTo>
                      <a:pt x="71251" y="676894"/>
                    </a:lnTo>
                    <a:lnTo>
                      <a:pt x="213755" y="676894"/>
                    </a:lnTo>
                    <a:lnTo>
                      <a:pt x="344384" y="261257"/>
                    </a:lnTo>
                    <a:lnTo>
                      <a:pt x="213755" y="130629"/>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Freeform 13"/>
              <p:cNvSpPr/>
              <p:nvPr/>
            </p:nvSpPr>
            <p:spPr>
              <a:xfrm>
                <a:off x="807522" y="1900052"/>
                <a:ext cx="546265" cy="475013"/>
              </a:xfrm>
              <a:custGeom>
                <a:avLst/>
                <a:gdLst>
                  <a:gd name="connsiteX0" fmla="*/ 106878 w 546265"/>
                  <a:gd name="connsiteY0" fmla="*/ 0 h 475013"/>
                  <a:gd name="connsiteX1" fmla="*/ 0 w 546265"/>
                  <a:gd name="connsiteY1" fmla="*/ 380010 h 475013"/>
                  <a:gd name="connsiteX2" fmla="*/ 391886 w 546265"/>
                  <a:gd name="connsiteY2" fmla="*/ 475013 h 475013"/>
                  <a:gd name="connsiteX3" fmla="*/ 546265 w 546265"/>
                  <a:gd name="connsiteY3" fmla="*/ 47501 h 475013"/>
                  <a:gd name="connsiteX4" fmla="*/ 546265 w 546265"/>
                  <a:gd name="connsiteY4" fmla="*/ 47501 h 47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65" h="475013">
                    <a:moveTo>
                      <a:pt x="106878" y="0"/>
                    </a:moveTo>
                    <a:lnTo>
                      <a:pt x="0" y="380010"/>
                    </a:lnTo>
                    <a:lnTo>
                      <a:pt x="391886" y="475013"/>
                    </a:lnTo>
                    <a:lnTo>
                      <a:pt x="546265" y="47501"/>
                    </a:lnTo>
                    <a:lnTo>
                      <a:pt x="546265" y="47501"/>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reeform 15"/>
              <p:cNvSpPr/>
              <p:nvPr/>
            </p:nvSpPr>
            <p:spPr>
              <a:xfrm>
                <a:off x="1436914" y="2090057"/>
                <a:ext cx="498764" cy="1270660"/>
              </a:xfrm>
              <a:custGeom>
                <a:avLst/>
                <a:gdLst>
                  <a:gd name="connsiteX0" fmla="*/ 332509 w 498764"/>
                  <a:gd name="connsiteY0" fmla="*/ 0 h 1270660"/>
                  <a:gd name="connsiteX1" fmla="*/ 0 w 498764"/>
                  <a:gd name="connsiteY1" fmla="*/ 1235034 h 1270660"/>
                  <a:gd name="connsiteX2" fmla="*/ 106878 w 498764"/>
                  <a:gd name="connsiteY2" fmla="*/ 1270660 h 1270660"/>
                  <a:gd name="connsiteX3" fmla="*/ 190005 w 498764"/>
                  <a:gd name="connsiteY3" fmla="*/ 843148 h 1270660"/>
                  <a:gd name="connsiteX4" fmla="*/ 249382 w 498764"/>
                  <a:gd name="connsiteY4" fmla="*/ 855024 h 1270660"/>
                  <a:gd name="connsiteX5" fmla="*/ 498764 w 498764"/>
                  <a:gd name="connsiteY5" fmla="*/ 83127 h 1270660"/>
                  <a:gd name="connsiteX6" fmla="*/ 332509 w 498764"/>
                  <a:gd name="connsiteY6" fmla="*/ 0 h 127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764" h="1270660">
                    <a:moveTo>
                      <a:pt x="332509" y="0"/>
                    </a:moveTo>
                    <a:lnTo>
                      <a:pt x="0" y="1235034"/>
                    </a:lnTo>
                    <a:lnTo>
                      <a:pt x="106878" y="1270660"/>
                    </a:lnTo>
                    <a:lnTo>
                      <a:pt x="190005" y="843148"/>
                    </a:lnTo>
                    <a:lnTo>
                      <a:pt x="249382" y="855024"/>
                    </a:lnTo>
                    <a:lnTo>
                      <a:pt x="498764" y="83127"/>
                    </a:lnTo>
                    <a:lnTo>
                      <a:pt x="332509"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Freeform 31"/>
              <p:cNvSpPr/>
              <p:nvPr/>
            </p:nvSpPr>
            <p:spPr>
              <a:xfrm>
                <a:off x="1258784" y="4203865"/>
                <a:ext cx="819398" cy="1009403"/>
              </a:xfrm>
              <a:custGeom>
                <a:avLst/>
                <a:gdLst>
                  <a:gd name="connsiteX0" fmla="*/ 0 w 819398"/>
                  <a:gd name="connsiteY0" fmla="*/ 1009403 h 1009403"/>
                  <a:gd name="connsiteX1" fmla="*/ 142504 w 819398"/>
                  <a:gd name="connsiteY1" fmla="*/ 760021 h 1009403"/>
                  <a:gd name="connsiteX2" fmla="*/ 320634 w 819398"/>
                  <a:gd name="connsiteY2" fmla="*/ 819397 h 1009403"/>
                  <a:gd name="connsiteX3" fmla="*/ 522515 w 819398"/>
                  <a:gd name="connsiteY3" fmla="*/ 356260 h 1009403"/>
                  <a:gd name="connsiteX4" fmla="*/ 534390 w 819398"/>
                  <a:gd name="connsiteY4" fmla="*/ 320634 h 1009403"/>
                  <a:gd name="connsiteX5" fmla="*/ 356260 w 819398"/>
                  <a:gd name="connsiteY5" fmla="*/ 273132 h 1009403"/>
                  <a:gd name="connsiteX6" fmla="*/ 439387 w 819398"/>
                  <a:gd name="connsiteY6" fmla="*/ 0 h 1009403"/>
                  <a:gd name="connsiteX7" fmla="*/ 819398 w 819398"/>
                  <a:gd name="connsiteY7" fmla="*/ 95003 h 1009403"/>
                  <a:gd name="connsiteX8" fmla="*/ 451263 w 819398"/>
                  <a:gd name="connsiteY8" fmla="*/ 985652 h 1009403"/>
                  <a:gd name="connsiteX9" fmla="*/ 451263 w 819398"/>
                  <a:gd name="connsiteY9" fmla="*/ 985652 h 100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9398" h="1009403">
                    <a:moveTo>
                      <a:pt x="0" y="1009403"/>
                    </a:moveTo>
                    <a:lnTo>
                      <a:pt x="142504" y="760021"/>
                    </a:lnTo>
                    <a:lnTo>
                      <a:pt x="320634" y="819397"/>
                    </a:lnTo>
                    <a:lnTo>
                      <a:pt x="522515" y="356260"/>
                    </a:lnTo>
                    <a:lnTo>
                      <a:pt x="534390" y="320634"/>
                    </a:lnTo>
                    <a:lnTo>
                      <a:pt x="356260" y="273132"/>
                    </a:lnTo>
                    <a:lnTo>
                      <a:pt x="439387" y="0"/>
                    </a:lnTo>
                    <a:lnTo>
                      <a:pt x="819398" y="95003"/>
                    </a:lnTo>
                    <a:lnTo>
                      <a:pt x="451263" y="985652"/>
                    </a:lnTo>
                    <a:lnTo>
                      <a:pt x="451263" y="985652"/>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Freeform 32"/>
              <p:cNvSpPr/>
              <p:nvPr/>
            </p:nvSpPr>
            <p:spPr>
              <a:xfrm>
                <a:off x="914400" y="4619501"/>
                <a:ext cx="463138" cy="581891"/>
              </a:xfrm>
              <a:custGeom>
                <a:avLst/>
                <a:gdLst>
                  <a:gd name="connsiteX0" fmla="*/ 0 w 463138"/>
                  <a:gd name="connsiteY0" fmla="*/ 558141 h 581891"/>
                  <a:gd name="connsiteX1" fmla="*/ 213756 w 463138"/>
                  <a:gd name="connsiteY1" fmla="*/ 0 h 581891"/>
                  <a:gd name="connsiteX2" fmla="*/ 463138 w 463138"/>
                  <a:gd name="connsiteY2" fmla="*/ 130629 h 581891"/>
                  <a:gd name="connsiteX3" fmla="*/ 285008 w 463138"/>
                  <a:gd name="connsiteY3" fmla="*/ 581891 h 581891"/>
                  <a:gd name="connsiteX4" fmla="*/ 273132 w 463138"/>
                  <a:gd name="connsiteY4" fmla="*/ 581891 h 581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138" h="581891">
                    <a:moveTo>
                      <a:pt x="0" y="558141"/>
                    </a:moveTo>
                    <a:lnTo>
                      <a:pt x="213756" y="0"/>
                    </a:lnTo>
                    <a:lnTo>
                      <a:pt x="463138" y="130629"/>
                    </a:lnTo>
                    <a:lnTo>
                      <a:pt x="285008" y="581891"/>
                    </a:lnTo>
                    <a:lnTo>
                      <a:pt x="273132" y="581891"/>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7" name="Group 46"/>
            <p:cNvGrpSpPr/>
            <p:nvPr/>
          </p:nvGrpSpPr>
          <p:grpSpPr>
            <a:xfrm>
              <a:off x="6127668" y="3146961"/>
              <a:ext cx="831272" cy="1377538"/>
              <a:chOff x="6127668" y="3146961"/>
              <a:chExt cx="831272" cy="1377538"/>
            </a:xfrm>
          </p:grpSpPr>
          <p:sp>
            <p:nvSpPr>
              <p:cNvPr id="34" name="Freeform 33"/>
              <p:cNvSpPr/>
              <p:nvPr/>
            </p:nvSpPr>
            <p:spPr>
              <a:xfrm>
                <a:off x="6127668" y="3146961"/>
                <a:ext cx="368135" cy="617517"/>
              </a:xfrm>
              <a:custGeom>
                <a:avLst/>
                <a:gdLst>
                  <a:gd name="connsiteX0" fmla="*/ 130628 w 368135"/>
                  <a:gd name="connsiteY0" fmla="*/ 0 h 617517"/>
                  <a:gd name="connsiteX1" fmla="*/ 368135 w 368135"/>
                  <a:gd name="connsiteY1" fmla="*/ 142504 h 617517"/>
                  <a:gd name="connsiteX2" fmla="*/ 213755 w 368135"/>
                  <a:gd name="connsiteY2" fmla="*/ 617517 h 617517"/>
                  <a:gd name="connsiteX3" fmla="*/ 0 w 368135"/>
                  <a:gd name="connsiteY3" fmla="*/ 522514 h 617517"/>
                  <a:gd name="connsiteX4" fmla="*/ 130628 w 368135"/>
                  <a:gd name="connsiteY4" fmla="*/ 0 h 617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135" h="617517">
                    <a:moveTo>
                      <a:pt x="130628" y="0"/>
                    </a:moveTo>
                    <a:lnTo>
                      <a:pt x="368135" y="142504"/>
                    </a:lnTo>
                    <a:lnTo>
                      <a:pt x="213755" y="617517"/>
                    </a:lnTo>
                    <a:lnTo>
                      <a:pt x="0" y="522514"/>
                    </a:lnTo>
                    <a:lnTo>
                      <a:pt x="130628"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Freeform 34"/>
              <p:cNvSpPr/>
              <p:nvPr/>
            </p:nvSpPr>
            <p:spPr>
              <a:xfrm>
                <a:off x="6436426" y="3954483"/>
                <a:ext cx="225631" cy="463138"/>
              </a:xfrm>
              <a:custGeom>
                <a:avLst/>
                <a:gdLst>
                  <a:gd name="connsiteX0" fmla="*/ 83127 w 225631"/>
                  <a:gd name="connsiteY0" fmla="*/ 0 h 463138"/>
                  <a:gd name="connsiteX1" fmla="*/ 225631 w 225631"/>
                  <a:gd name="connsiteY1" fmla="*/ 71252 h 463138"/>
                  <a:gd name="connsiteX2" fmla="*/ 95003 w 225631"/>
                  <a:gd name="connsiteY2" fmla="*/ 463138 h 463138"/>
                  <a:gd name="connsiteX3" fmla="*/ 0 w 225631"/>
                  <a:gd name="connsiteY3" fmla="*/ 427512 h 463138"/>
                  <a:gd name="connsiteX4" fmla="*/ 83127 w 225631"/>
                  <a:gd name="connsiteY4" fmla="*/ 0 h 463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31" h="463138">
                    <a:moveTo>
                      <a:pt x="83127" y="0"/>
                    </a:moveTo>
                    <a:lnTo>
                      <a:pt x="225631" y="71252"/>
                    </a:lnTo>
                    <a:lnTo>
                      <a:pt x="95003" y="463138"/>
                    </a:lnTo>
                    <a:lnTo>
                      <a:pt x="0" y="427512"/>
                    </a:lnTo>
                    <a:lnTo>
                      <a:pt x="83127"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Freeform 35"/>
              <p:cNvSpPr/>
              <p:nvPr/>
            </p:nvSpPr>
            <p:spPr>
              <a:xfrm>
                <a:off x="6626431" y="4049486"/>
                <a:ext cx="332509" cy="475013"/>
              </a:xfrm>
              <a:custGeom>
                <a:avLst/>
                <a:gdLst>
                  <a:gd name="connsiteX0" fmla="*/ 118753 w 332509"/>
                  <a:gd name="connsiteY0" fmla="*/ 0 h 475013"/>
                  <a:gd name="connsiteX1" fmla="*/ 332509 w 332509"/>
                  <a:gd name="connsiteY1" fmla="*/ 59376 h 475013"/>
                  <a:gd name="connsiteX2" fmla="*/ 190005 w 332509"/>
                  <a:gd name="connsiteY2" fmla="*/ 475013 h 475013"/>
                  <a:gd name="connsiteX3" fmla="*/ 0 w 332509"/>
                  <a:gd name="connsiteY3" fmla="*/ 403761 h 475013"/>
                  <a:gd name="connsiteX4" fmla="*/ 118753 w 332509"/>
                  <a:gd name="connsiteY4" fmla="*/ 0 h 47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09" h="475013">
                    <a:moveTo>
                      <a:pt x="118753" y="0"/>
                    </a:moveTo>
                    <a:lnTo>
                      <a:pt x="332509" y="59376"/>
                    </a:lnTo>
                    <a:lnTo>
                      <a:pt x="190005" y="475013"/>
                    </a:lnTo>
                    <a:lnTo>
                      <a:pt x="0" y="403761"/>
                    </a:lnTo>
                    <a:lnTo>
                      <a:pt x="118753"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6" name="Group 45"/>
            <p:cNvGrpSpPr/>
            <p:nvPr/>
          </p:nvGrpSpPr>
          <p:grpSpPr>
            <a:xfrm>
              <a:off x="7172696" y="2588821"/>
              <a:ext cx="1579418" cy="2636322"/>
              <a:chOff x="7172696" y="2588821"/>
              <a:chExt cx="1579418" cy="2636322"/>
            </a:xfrm>
          </p:grpSpPr>
          <p:sp>
            <p:nvSpPr>
              <p:cNvPr id="37" name="Freeform 36"/>
              <p:cNvSpPr/>
              <p:nvPr/>
            </p:nvSpPr>
            <p:spPr>
              <a:xfrm>
                <a:off x="7920842" y="4001984"/>
                <a:ext cx="558140" cy="1223159"/>
              </a:xfrm>
              <a:custGeom>
                <a:avLst/>
                <a:gdLst>
                  <a:gd name="connsiteX0" fmla="*/ 285007 w 558140"/>
                  <a:gd name="connsiteY0" fmla="*/ 0 h 1223159"/>
                  <a:gd name="connsiteX1" fmla="*/ 558140 w 558140"/>
                  <a:gd name="connsiteY1" fmla="*/ 130629 h 1223159"/>
                  <a:gd name="connsiteX2" fmla="*/ 237506 w 558140"/>
                  <a:gd name="connsiteY2" fmla="*/ 1223159 h 1223159"/>
                  <a:gd name="connsiteX3" fmla="*/ 130628 w 558140"/>
                  <a:gd name="connsiteY3" fmla="*/ 1211284 h 1223159"/>
                  <a:gd name="connsiteX4" fmla="*/ 130628 w 558140"/>
                  <a:gd name="connsiteY4" fmla="*/ 1104406 h 1223159"/>
                  <a:gd name="connsiteX5" fmla="*/ 0 w 558140"/>
                  <a:gd name="connsiteY5" fmla="*/ 1009403 h 1223159"/>
                  <a:gd name="connsiteX6" fmla="*/ 285007 w 558140"/>
                  <a:gd name="connsiteY6" fmla="*/ 0 h 1223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140" h="1223159">
                    <a:moveTo>
                      <a:pt x="285007" y="0"/>
                    </a:moveTo>
                    <a:lnTo>
                      <a:pt x="558140" y="130629"/>
                    </a:lnTo>
                    <a:lnTo>
                      <a:pt x="237506" y="1223159"/>
                    </a:lnTo>
                    <a:lnTo>
                      <a:pt x="130628" y="1211284"/>
                    </a:lnTo>
                    <a:lnTo>
                      <a:pt x="130628" y="1104406"/>
                    </a:lnTo>
                    <a:lnTo>
                      <a:pt x="0" y="1009403"/>
                    </a:lnTo>
                    <a:lnTo>
                      <a:pt x="285007"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Freeform 37"/>
              <p:cNvSpPr/>
              <p:nvPr/>
            </p:nvSpPr>
            <p:spPr>
              <a:xfrm>
                <a:off x="7540831" y="3574473"/>
                <a:ext cx="510639" cy="1341911"/>
              </a:xfrm>
              <a:custGeom>
                <a:avLst/>
                <a:gdLst>
                  <a:gd name="connsiteX0" fmla="*/ 213756 w 510639"/>
                  <a:gd name="connsiteY0" fmla="*/ 1282535 h 1341911"/>
                  <a:gd name="connsiteX1" fmla="*/ 0 w 510639"/>
                  <a:gd name="connsiteY1" fmla="*/ 1140031 h 1341911"/>
                  <a:gd name="connsiteX2" fmla="*/ 95003 w 510639"/>
                  <a:gd name="connsiteY2" fmla="*/ 914400 h 1341911"/>
                  <a:gd name="connsiteX3" fmla="*/ 213756 w 510639"/>
                  <a:gd name="connsiteY3" fmla="*/ 985652 h 1341911"/>
                  <a:gd name="connsiteX4" fmla="*/ 296883 w 510639"/>
                  <a:gd name="connsiteY4" fmla="*/ 748145 h 1341911"/>
                  <a:gd name="connsiteX5" fmla="*/ 142504 w 510639"/>
                  <a:gd name="connsiteY5" fmla="*/ 700644 h 1341911"/>
                  <a:gd name="connsiteX6" fmla="*/ 320634 w 510639"/>
                  <a:gd name="connsiteY6" fmla="*/ 0 h 1341911"/>
                  <a:gd name="connsiteX7" fmla="*/ 427512 w 510639"/>
                  <a:gd name="connsiteY7" fmla="*/ 59376 h 1341911"/>
                  <a:gd name="connsiteX8" fmla="*/ 344385 w 510639"/>
                  <a:gd name="connsiteY8" fmla="*/ 296883 h 1341911"/>
                  <a:gd name="connsiteX9" fmla="*/ 510639 w 510639"/>
                  <a:gd name="connsiteY9" fmla="*/ 403761 h 1341911"/>
                  <a:gd name="connsiteX10" fmla="*/ 237507 w 510639"/>
                  <a:gd name="connsiteY10" fmla="*/ 1341911 h 1341911"/>
                  <a:gd name="connsiteX11" fmla="*/ 11875 w 510639"/>
                  <a:gd name="connsiteY11" fmla="*/ 1140031 h 1341911"/>
                  <a:gd name="connsiteX12" fmla="*/ 11875 w 510639"/>
                  <a:gd name="connsiteY12" fmla="*/ 1140031 h 134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639" h="1341911">
                    <a:moveTo>
                      <a:pt x="213756" y="1282535"/>
                    </a:moveTo>
                    <a:lnTo>
                      <a:pt x="0" y="1140031"/>
                    </a:lnTo>
                    <a:lnTo>
                      <a:pt x="95003" y="914400"/>
                    </a:lnTo>
                    <a:lnTo>
                      <a:pt x="213756" y="985652"/>
                    </a:lnTo>
                    <a:lnTo>
                      <a:pt x="296883" y="748145"/>
                    </a:lnTo>
                    <a:lnTo>
                      <a:pt x="142504" y="700644"/>
                    </a:lnTo>
                    <a:lnTo>
                      <a:pt x="320634" y="0"/>
                    </a:lnTo>
                    <a:lnTo>
                      <a:pt x="427512" y="59376"/>
                    </a:lnTo>
                    <a:lnTo>
                      <a:pt x="344385" y="296883"/>
                    </a:lnTo>
                    <a:lnTo>
                      <a:pt x="510639" y="403761"/>
                    </a:lnTo>
                    <a:lnTo>
                      <a:pt x="237507" y="1341911"/>
                    </a:lnTo>
                    <a:lnTo>
                      <a:pt x="11875" y="1140031"/>
                    </a:lnTo>
                    <a:lnTo>
                      <a:pt x="11875" y="1140031"/>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Freeform 38"/>
              <p:cNvSpPr/>
              <p:nvPr/>
            </p:nvSpPr>
            <p:spPr>
              <a:xfrm>
                <a:off x="7172696" y="3218213"/>
                <a:ext cx="665018" cy="1294410"/>
              </a:xfrm>
              <a:custGeom>
                <a:avLst/>
                <a:gdLst>
                  <a:gd name="connsiteX0" fmla="*/ 142504 w 665018"/>
                  <a:gd name="connsiteY0" fmla="*/ 700644 h 1294410"/>
                  <a:gd name="connsiteX1" fmla="*/ 0 w 665018"/>
                  <a:gd name="connsiteY1" fmla="*/ 1175657 h 1294410"/>
                  <a:gd name="connsiteX2" fmla="*/ 249382 w 665018"/>
                  <a:gd name="connsiteY2" fmla="*/ 1294410 h 1294410"/>
                  <a:gd name="connsiteX3" fmla="*/ 665018 w 665018"/>
                  <a:gd name="connsiteY3" fmla="*/ 118753 h 1294410"/>
                  <a:gd name="connsiteX4" fmla="*/ 380010 w 665018"/>
                  <a:gd name="connsiteY4" fmla="*/ 0 h 1294410"/>
                  <a:gd name="connsiteX5" fmla="*/ 332509 w 665018"/>
                  <a:gd name="connsiteY5" fmla="*/ 71252 h 1294410"/>
                  <a:gd name="connsiteX6" fmla="*/ 534390 w 665018"/>
                  <a:gd name="connsiteY6" fmla="*/ 142504 h 1294410"/>
                  <a:gd name="connsiteX7" fmla="*/ 332509 w 665018"/>
                  <a:gd name="connsiteY7" fmla="*/ 783771 h 1294410"/>
                  <a:gd name="connsiteX8" fmla="*/ 142504 w 665018"/>
                  <a:gd name="connsiteY8" fmla="*/ 700644 h 12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018" h="1294410">
                    <a:moveTo>
                      <a:pt x="142504" y="700644"/>
                    </a:moveTo>
                    <a:lnTo>
                      <a:pt x="0" y="1175657"/>
                    </a:lnTo>
                    <a:lnTo>
                      <a:pt x="249382" y="1294410"/>
                    </a:lnTo>
                    <a:lnTo>
                      <a:pt x="665018" y="118753"/>
                    </a:lnTo>
                    <a:lnTo>
                      <a:pt x="380010" y="0"/>
                    </a:lnTo>
                    <a:lnTo>
                      <a:pt x="332509" y="71252"/>
                    </a:lnTo>
                    <a:lnTo>
                      <a:pt x="534390" y="142504"/>
                    </a:lnTo>
                    <a:lnTo>
                      <a:pt x="332509" y="783771"/>
                    </a:lnTo>
                    <a:lnTo>
                      <a:pt x="142504" y="700644"/>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Freeform 40"/>
              <p:cNvSpPr/>
              <p:nvPr/>
            </p:nvSpPr>
            <p:spPr>
              <a:xfrm>
                <a:off x="8300852" y="4251366"/>
                <a:ext cx="415636" cy="973777"/>
              </a:xfrm>
              <a:custGeom>
                <a:avLst/>
                <a:gdLst>
                  <a:gd name="connsiteX0" fmla="*/ 118753 w 415636"/>
                  <a:gd name="connsiteY0" fmla="*/ 973777 h 973777"/>
                  <a:gd name="connsiteX1" fmla="*/ 415636 w 415636"/>
                  <a:gd name="connsiteY1" fmla="*/ 95003 h 973777"/>
                  <a:gd name="connsiteX2" fmla="*/ 273132 w 415636"/>
                  <a:gd name="connsiteY2" fmla="*/ 0 h 973777"/>
                  <a:gd name="connsiteX3" fmla="*/ 0 w 415636"/>
                  <a:gd name="connsiteY3" fmla="*/ 961902 h 973777"/>
                </a:gdLst>
                <a:ahLst/>
                <a:cxnLst>
                  <a:cxn ang="0">
                    <a:pos x="connsiteX0" y="connsiteY0"/>
                  </a:cxn>
                  <a:cxn ang="0">
                    <a:pos x="connsiteX1" y="connsiteY1"/>
                  </a:cxn>
                  <a:cxn ang="0">
                    <a:pos x="connsiteX2" y="connsiteY2"/>
                  </a:cxn>
                  <a:cxn ang="0">
                    <a:pos x="connsiteX3" y="connsiteY3"/>
                  </a:cxn>
                </a:cxnLst>
                <a:rect l="l" t="t" r="r" b="b"/>
                <a:pathLst>
                  <a:path w="415636" h="973777">
                    <a:moveTo>
                      <a:pt x="118753" y="973777"/>
                    </a:moveTo>
                    <a:lnTo>
                      <a:pt x="415636" y="95003"/>
                    </a:lnTo>
                    <a:lnTo>
                      <a:pt x="273132" y="0"/>
                    </a:lnTo>
                    <a:lnTo>
                      <a:pt x="0" y="961902"/>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Freeform 42"/>
              <p:cNvSpPr/>
              <p:nvPr/>
            </p:nvSpPr>
            <p:spPr>
              <a:xfrm>
                <a:off x="7564582" y="2588821"/>
                <a:ext cx="451262" cy="498763"/>
              </a:xfrm>
              <a:custGeom>
                <a:avLst/>
                <a:gdLst>
                  <a:gd name="connsiteX0" fmla="*/ 0 w 451262"/>
                  <a:gd name="connsiteY0" fmla="*/ 308758 h 498763"/>
                  <a:gd name="connsiteX1" fmla="*/ 35626 w 451262"/>
                  <a:gd name="connsiteY1" fmla="*/ 273132 h 498763"/>
                  <a:gd name="connsiteX2" fmla="*/ 178130 w 451262"/>
                  <a:gd name="connsiteY2" fmla="*/ 285008 h 498763"/>
                  <a:gd name="connsiteX3" fmla="*/ 213756 w 451262"/>
                  <a:gd name="connsiteY3" fmla="*/ 261257 h 498763"/>
                  <a:gd name="connsiteX4" fmla="*/ 95002 w 451262"/>
                  <a:gd name="connsiteY4" fmla="*/ 190005 h 498763"/>
                  <a:gd name="connsiteX5" fmla="*/ 190005 w 451262"/>
                  <a:gd name="connsiteY5" fmla="*/ 0 h 498763"/>
                  <a:gd name="connsiteX6" fmla="*/ 451262 w 451262"/>
                  <a:gd name="connsiteY6" fmla="*/ 130628 h 498763"/>
                  <a:gd name="connsiteX7" fmla="*/ 273132 w 451262"/>
                  <a:gd name="connsiteY7" fmla="*/ 498763 h 498763"/>
                  <a:gd name="connsiteX8" fmla="*/ 35626 w 451262"/>
                  <a:gd name="connsiteY8" fmla="*/ 368135 h 498763"/>
                  <a:gd name="connsiteX9" fmla="*/ 47501 w 451262"/>
                  <a:gd name="connsiteY9" fmla="*/ 285008 h 49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262" h="498763">
                    <a:moveTo>
                      <a:pt x="0" y="308758"/>
                    </a:moveTo>
                    <a:lnTo>
                      <a:pt x="35626" y="273132"/>
                    </a:lnTo>
                    <a:lnTo>
                      <a:pt x="178130" y="285008"/>
                    </a:lnTo>
                    <a:lnTo>
                      <a:pt x="213756" y="261257"/>
                    </a:lnTo>
                    <a:lnTo>
                      <a:pt x="95002" y="190005"/>
                    </a:lnTo>
                    <a:lnTo>
                      <a:pt x="190005" y="0"/>
                    </a:lnTo>
                    <a:lnTo>
                      <a:pt x="451262" y="130628"/>
                    </a:lnTo>
                    <a:lnTo>
                      <a:pt x="273132" y="498763"/>
                    </a:lnTo>
                    <a:lnTo>
                      <a:pt x="35626" y="368135"/>
                    </a:lnTo>
                    <a:lnTo>
                      <a:pt x="47501" y="285008"/>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Freeform 43"/>
              <p:cNvSpPr/>
              <p:nvPr/>
            </p:nvSpPr>
            <p:spPr>
              <a:xfrm>
                <a:off x="7944592" y="2671948"/>
                <a:ext cx="415637" cy="641268"/>
              </a:xfrm>
              <a:custGeom>
                <a:avLst/>
                <a:gdLst>
                  <a:gd name="connsiteX0" fmla="*/ 249382 w 415637"/>
                  <a:gd name="connsiteY0" fmla="*/ 0 h 641268"/>
                  <a:gd name="connsiteX1" fmla="*/ 0 w 415637"/>
                  <a:gd name="connsiteY1" fmla="*/ 486888 h 641268"/>
                  <a:gd name="connsiteX2" fmla="*/ 213756 w 415637"/>
                  <a:gd name="connsiteY2" fmla="*/ 641268 h 641268"/>
                  <a:gd name="connsiteX3" fmla="*/ 415637 w 415637"/>
                  <a:gd name="connsiteY3" fmla="*/ 201881 h 641268"/>
                  <a:gd name="connsiteX4" fmla="*/ 190005 w 415637"/>
                  <a:gd name="connsiteY4" fmla="*/ 35626 h 641268"/>
                  <a:gd name="connsiteX5" fmla="*/ 249382 w 415637"/>
                  <a:gd name="connsiteY5" fmla="*/ 0 h 64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637" h="641268">
                    <a:moveTo>
                      <a:pt x="249382" y="0"/>
                    </a:moveTo>
                    <a:lnTo>
                      <a:pt x="0" y="486888"/>
                    </a:lnTo>
                    <a:lnTo>
                      <a:pt x="213756" y="641268"/>
                    </a:lnTo>
                    <a:lnTo>
                      <a:pt x="415637" y="201881"/>
                    </a:lnTo>
                    <a:lnTo>
                      <a:pt x="190005" y="35626"/>
                    </a:lnTo>
                    <a:lnTo>
                      <a:pt x="249382"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Freeform 44"/>
              <p:cNvSpPr/>
              <p:nvPr/>
            </p:nvSpPr>
            <p:spPr>
              <a:xfrm>
                <a:off x="8277101" y="2933205"/>
                <a:ext cx="475013" cy="558140"/>
              </a:xfrm>
              <a:custGeom>
                <a:avLst/>
                <a:gdLst>
                  <a:gd name="connsiteX0" fmla="*/ 178130 w 475013"/>
                  <a:gd name="connsiteY0" fmla="*/ 0 h 558140"/>
                  <a:gd name="connsiteX1" fmla="*/ 0 w 475013"/>
                  <a:gd name="connsiteY1" fmla="*/ 439387 h 558140"/>
                  <a:gd name="connsiteX2" fmla="*/ 213756 w 475013"/>
                  <a:gd name="connsiteY2" fmla="*/ 558140 h 558140"/>
                  <a:gd name="connsiteX3" fmla="*/ 308759 w 475013"/>
                  <a:gd name="connsiteY3" fmla="*/ 356260 h 558140"/>
                  <a:gd name="connsiteX4" fmla="*/ 475013 w 475013"/>
                  <a:gd name="connsiteY4" fmla="*/ 320634 h 558140"/>
                  <a:gd name="connsiteX5" fmla="*/ 178130 w 475013"/>
                  <a:gd name="connsiteY5" fmla="*/ 0 h 55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013" h="558140">
                    <a:moveTo>
                      <a:pt x="178130" y="0"/>
                    </a:moveTo>
                    <a:lnTo>
                      <a:pt x="0" y="439387"/>
                    </a:lnTo>
                    <a:lnTo>
                      <a:pt x="213756" y="558140"/>
                    </a:lnTo>
                    <a:lnTo>
                      <a:pt x="308759" y="356260"/>
                    </a:lnTo>
                    <a:lnTo>
                      <a:pt x="475013" y="320634"/>
                    </a:lnTo>
                    <a:lnTo>
                      <a:pt x="178130"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Tree>
    <p:custDataLst>
      <p:tags r:id="rId1"/>
    </p:custDataLst>
    <p:extLst>
      <p:ext uri="{BB962C8B-B14F-4D97-AF65-F5344CB8AC3E}">
        <p14:creationId xmlns:p14="http://schemas.microsoft.com/office/powerpoint/2010/main" val="429490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1000" fill="hold"/>
                                        <p:tgtEl>
                                          <p:spTgt spid="49"/>
                                        </p:tgtEl>
                                        <p:attrNameLst>
                                          <p:attrName>ppt_x</p:attrName>
                                        </p:attrNameLst>
                                      </p:cBhvr>
                                      <p:tavLst>
                                        <p:tav tm="0">
                                          <p:val>
                                            <p:strVal val="0-#ppt_w/2"/>
                                          </p:val>
                                        </p:tav>
                                        <p:tav tm="100000">
                                          <p:val>
                                            <p:strVal val="#ppt_x"/>
                                          </p:val>
                                        </p:tav>
                                      </p:tavLst>
                                    </p:anim>
                                    <p:anim calcmode="lin" valueType="num">
                                      <p:cBhvr additive="base">
                                        <p:cTn id="14" dur="10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476672"/>
            <a:ext cx="9144000"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Air raid shelters in urban streets - Paddington, Liverpool</a:t>
            </a:r>
          </a:p>
        </p:txBody>
      </p:sp>
      <p:pic>
        <p:nvPicPr>
          <p:cNvPr id="3" name="Picture 2">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648" y="1580768"/>
            <a:ext cx="7975612" cy="5033788"/>
          </a:xfrm>
          <a:prstGeom prst="rect">
            <a:avLst/>
          </a:prstGeom>
        </p:spPr>
      </p:pic>
    </p:spTree>
    <p:custDataLst>
      <p:tags r:id="rId1"/>
    </p:custDataLst>
    <p:extLst>
      <p:ext uri="{BB962C8B-B14F-4D97-AF65-F5344CB8AC3E}">
        <p14:creationId xmlns:p14="http://schemas.microsoft.com/office/powerpoint/2010/main" val="3090691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53319" y="188640"/>
            <a:ext cx="1826141" cy="646331"/>
          </a:xfrm>
          <a:prstGeom prst="rect">
            <a:avLst/>
          </a:prstGeom>
          <a:noFill/>
        </p:spPr>
        <p:txBody>
          <a:bodyPr wrap="none" rtlCol="0">
            <a:spAutoFit/>
          </a:bodyPr>
          <a:lstStyle/>
          <a:p>
            <a:r>
              <a:rPr lang="en-GB" sz="3600" dirty="0">
                <a:latin typeface="Arial" panose="020B0604020202020204" pitchFamily="34" charset="0"/>
                <a:cs typeface="Arial" panose="020B0604020202020204" pitchFamily="34" charset="0"/>
              </a:rPr>
              <a:t>Airfields</a:t>
            </a:r>
          </a:p>
        </p:txBody>
      </p:sp>
      <p:sp>
        <p:nvSpPr>
          <p:cNvPr id="4" name="TextBox 3"/>
          <p:cNvSpPr txBox="1"/>
          <p:nvPr/>
        </p:nvSpPr>
        <p:spPr>
          <a:xfrm>
            <a:off x="323528" y="980904"/>
            <a:ext cx="8280921" cy="5755422"/>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The British Army was using hot air balloons from 1890, while airships were under development from around 1911. The first flight by a British Army aeroplane took place in 1908 when Col S F Cody flew at Farnborough (Hampshire). In 1910 a permanent flying school and factory was opened at </a:t>
            </a:r>
            <a:r>
              <a:rPr lang="en-GB" sz="1600" dirty="0" err="1">
                <a:latin typeface="Arial" panose="020B0604020202020204" pitchFamily="34" charset="0"/>
                <a:cs typeface="Arial" panose="020B0604020202020204" pitchFamily="34" charset="0"/>
              </a:rPr>
              <a:t>Larkhill</a:t>
            </a:r>
            <a:r>
              <a:rPr lang="en-GB" sz="1600" dirty="0">
                <a:latin typeface="Arial" panose="020B0604020202020204" pitchFamily="34" charset="0"/>
                <a:cs typeface="Arial" panose="020B0604020202020204" pitchFamily="34" charset="0"/>
              </a:rPr>
              <a:t>, on Salisbury Plain (Wiltshire).</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About 250 flying stations or aerodromes existed in 1918, this increased to 740 during the Second World War, including those used by the Americans. Many aerodromes, which were subject to rebuilding in the inter-war period, were front-line operational bases which played a part in the Battle of Britain (1940) or the strategic bomber offensive (1940-1945).</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Types of aerodrome varied considerably, from operational stations to training bases; from bomber aerodromes to home defence or fighter use. Almost all were built to standard Air Ministry designs.</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Airfields were increasingly given concrete runways for all-weather flying: the scale of the wartime construction enterprise in this area was vast. It is estimated that in the first 5 years of the war the total area of concrete laid in building new airfields was equivalent to building </a:t>
            </a:r>
            <a:r>
              <a:rPr lang="en-GB" sz="1600" b="1" dirty="0">
                <a:latin typeface="Arial" panose="020B0604020202020204" pitchFamily="34" charset="0"/>
                <a:cs typeface="Arial" panose="020B0604020202020204" pitchFamily="34" charset="0"/>
              </a:rPr>
              <a:t>a 9,000-mile-long, 30-foot-wide road from London to Beijing!</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Vast amounts of short-lived hutted accommodation was put up at airfields during the Second World War. Most of this no longer survives but can be identified through aerial photographs, documentation and archaeology.</a:t>
            </a:r>
          </a:p>
        </p:txBody>
      </p:sp>
    </p:spTree>
    <p:custDataLst>
      <p:tags r:id="rId1"/>
    </p:custDataLst>
    <p:extLst>
      <p:ext uri="{BB962C8B-B14F-4D97-AF65-F5344CB8AC3E}">
        <p14:creationId xmlns:p14="http://schemas.microsoft.com/office/powerpoint/2010/main" val="2743259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476672"/>
            <a:ext cx="9144000"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Blackpool Airfield – now Blackpool Airport</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146249" y="-74437"/>
            <a:ext cx="4934631" cy="8657114"/>
          </a:xfrm>
          <a:prstGeom prst="rect">
            <a:avLst/>
          </a:prstGeom>
        </p:spPr>
      </p:pic>
    </p:spTree>
    <p:custDataLst>
      <p:tags r:id="rId1"/>
    </p:custDataLst>
    <p:extLst>
      <p:ext uri="{BB962C8B-B14F-4D97-AF65-F5344CB8AC3E}">
        <p14:creationId xmlns:p14="http://schemas.microsoft.com/office/powerpoint/2010/main" val="462789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476672"/>
            <a:ext cx="9144000"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Leicester Airfield – now Leicester Airport</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4713"/>
          <a:stretch/>
        </p:blipFill>
        <p:spPr>
          <a:xfrm rot="5400000">
            <a:off x="1595361" y="355883"/>
            <a:ext cx="5953278" cy="7044245"/>
          </a:xfrm>
          <a:prstGeom prst="rect">
            <a:avLst/>
          </a:prstGeom>
        </p:spPr>
      </p:pic>
    </p:spTree>
    <p:custDataLst>
      <p:tags r:id="rId1"/>
    </p:custDataLst>
    <p:extLst>
      <p:ext uri="{BB962C8B-B14F-4D97-AF65-F5344CB8AC3E}">
        <p14:creationId xmlns:p14="http://schemas.microsoft.com/office/powerpoint/2010/main" val="1639965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75556" y="751344"/>
            <a:ext cx="7992888" cy="5355312"/>
          </a:xfrm>
          <a:prstGeom prst="rect">
            <a:avLst/>
          </a:prstGeom>
        </p:spPr>
        <p:txBody>
          <a:bodyPr wrap="square">
            <a:spAutoFit/>
          </a:bodyPr>
          <a:lstStyle/>
          <a:p>
            <a:endParaRPr lang="en-GB" dirty="0">
              <a:latin typeface="Source Sans Pro" pitchFamily="34" charset="0"/>
            </a:endParaRPr>
          </a:p>
          <a:p>
            <a:r>
              <a:rPr lang="en-GB" sz="2000" b="1" dirty="0">
                <a:latin typeface="Arial" panose="020B0604020202020204" pitchFamily="34" charset="0"/>
                <a:cs typeface="Arial" panose="020B0604020202020204" pitchFamily="34" charset="0"/>
              </a:rPr>
              <a:t>Key Stage 2 &amp; 3: Local History Study</a:t>
            </a:r>
            <a:endParaRPr lang="en-GB" sz="2000"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Learning Aims and Outcomes</a:t>
            </a:r>
          </a:p>
          <a:p>
            <a:endParaRPr lang="en-GB" sz="2000" dirty="0">
              <a:solidFill>
                <a:srgbClr val="000000"/>
              </a:solidFill>
              <a:latin typeface="Arial" panose="020B0604020202020204" pitchFamily="34" charset="0"/>
              <a:cs typeface="Arial" panose="020B0604020202020204" pitchFamily="34" charset="0"/>
            </a:endParaRPr>
          </a:p>
          <a:p>
            <a:pPr marL="342900" indent="-342900">
              <a:buFont typeface="Arial" pitchFamily="34" charset="0"/>
              <a:buChar char="•"/>
            </a:pPr>
            <a:r>
              <a:rPr lang="en-GB" sz="2000" dirty="0">
                <a:solidFill>
                  <a:srgbClr val="000000"/>
                </a:solidFill>
                <a:latin typeface="Arial" panose="020B0604020202020204" pitchFamily="34" charset="0"/>
                <a:cs typeface="Arial" panose="020B0604020202020204" pitchFamily="34" charset="0"/>
              </a:rPr>
              <a:t>To develop historical enquiry skills by using aerial photographs as primary sources  </a:t>
            </a:r>
          </a:p>
          <a:p>
            <a:pPr marL="342900" indent="-342900">
              <a:buFont typeface="Arial" pitchFamily="34" charset="0"/>
              <a:buChar char="•"/>
            </a:pPr>
            <a:endParaRPr lang="en-GB" sz="2000" dirty="0">
              <a:solidFill>
                <a:srgbClr val="000000"/>
              </a:solidFill>
              <a:latin typeface="Arial" panose="020B0604020202020204" pitchFamily="34" charset="0"/>
              <a:cs typeface="Arial" panose="020B0604020202020204" pitchFamily="34" charset="0"/>
            </a:endParaRPr>
          </a:p>
          <a:p>
            <a:pPr marL="342900" indent="-342900">
              <a:buFont typeface="Arial" pitchFamily="34" charset="0"/>
              <a:buChar char="•"/>
            </a:pPr>
            <a:r>
              <a:rPr lang="en-GB" sz="2000" dirty="0">
                <a:solidFill>
                  <a:srgbClr val="000000"/>
                </a:solidFill>
                <a:latin typeface="Arial" panose="020B0604020202020204" pitchFamily="34" charset="0"/>
                <a:cs typeface="Arial" panose="020B0604020202020204" pitchFamily="34" charset="0"/>
              </a:rPr>
              <a:t>To gain an overview of how the Second World War impacted life in Britain/on the Home Front</a:t>
            </a:r>
          </a:p>
          <a:p>
            <a:endParaRPr lang="en-GB" sz="2000" dirty="0">
              <a:solidFill>
                <a:srgbClr val="000000"/>
              </a:solidFill>
              <a:latin typeface="Arial" panose="020B0604020202020204" pitchFamily="34" charset="0"/>
              <a:cs typeface="Arial" panose="020B0604020202020204" pitchFamily="34" charset="0"/>
            </a:endParaRPr>
          </a:p>
          <a:p>
            <a:pPr marL="342900" indent="-342900">
              <a:buFont typeface="Arial" pitchFamily="34" charset="0"/>
              <a:buChar char="•"/>
            </a:pPr>
            <a:r>
              <a:rPr lang="en-GB" sz="2000" dirty="0">
                <a:solidFill>
                  <a:srgbClr val="000000"/>
                </a:solidFill>
                <a:latin typeface="Arial" panose="020B0604020202020204" pitchFamily="34" charset="0"/>
                <a:cs typeface="Arial" panose="020B0604020202020204" pitchFamily="34" charset="0"/>
              </a:rPr>
              <a:t>To understand how the Second World War affected pupils’ local area </a:t>
            </a:r>
          </a:p>
          <a:p>
            <a:pPr marL="342900" indent="-342900">
              <a:buFont typeface="Arial" pitchFamily="34" charset="0"/>
              <a:buChar char="•"/>
            </a:pPr>
            <a:endParaRPr lang="en-GB" sz="2000" dirty="0">
              <a:solidFill>
                <a:srgbClr val="000000"/>
              </a:solidFill>
              <a:latin typeface="Arial" panose="020B0604020202020204" pitchFamily="34" charset="0"/>
              <a:cs typeface="Arial" panose="020B0604020202020204" pitchFamily="34" charset="0"/>
            </a:endParaRPr>
          </a:p>
          <a:p>
            <a:pPr marL="342900" indent="-342900">
              <a:buFont typeface="Arial" pitchFamily="34" charset="0"/>
              <a:buChar char="•"/>
            </a:pPr>
            <a:r>
              <a:rPr lang="en-GB" sz="2000" dirty="0">
                <a:solidFill>
                  <a:srgbClr val="000000"/>
                </a:solidFill>
                <a:latin typeface="Arial" panose="020B0604020202020204" pitchFamily="34" charset="0"/>
                <a:cs typeface="Arial" panose="020B0604020202020204" pitchFamily="34" charset="0"/>
              </a:rPr>
              <a:t>To compare local evidence with the national picture</a:t>
            </a:r>
          </a:p>
          <a:p>
            <a:endParaRPr lang="en-GB" sz="2000" dirty="0">
              <a:solidFill>
                <a:srgbClr val="000000"/>
              </a:solidFill>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This PowerPoint relates to the following Teaching Activity</a:t>
            </a:r>
            <a:r>
              <a:rPr lang="en-GB" sz="1200" dirty="0">
                <a:latin typeface="Arial" panose="020B0604020202020204" pitchFamily="34" charset="0"/>
                <a:cs typeface="Arial" panose="020B0604020202020204" pitchFamily="34" charset="0"/>
              </a:rPr>
              <a:t>: </a:t>
            </a:r>
            <a:r>
              <a:rPr lang="en-GB" sz="1200" dirty="0">
                <a:hlinkClick r:id="rId4"/>
              </a:rPr>
              <a:t>https://historicengland.org.uk/services-skills/education/teaching-activities/ww2-impact-on-1940s-aerial-photos</a:t>
            </a:r>
            <a:endParaRPr lang="en-GB" sz="1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077354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476672"/>
            <a:ext cx="9144000"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Leicester Airfield – now Leicester Airport</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27140"/>
          <a:stretch/>
        </p:blipFill>
        <p:spPr>
          <a:xfrm>
            <a:off x="141653" y="997527"/>
            <a:ext cx="8812341" cy="5833495"/>
          </a:xfrm>
          <a:prstGeom prst="rect">
            <a:avLst/>
          </a:prstGeom>
        </p:spPr>
      </p:pic>
    </p:spTree>
    <p:custDataLst>
      <p:tags r:id="rId1"/>
    </p:custDataLst>
    <p:extLst>
      <p:ext uri="{BB962C8B-B14F-4D97-AF65-F5344CB8AC3E}">
        <p14:creationId xmlns:p14="http://schemas.microsoft.com/office/powerpoint/2010/main" val="2950964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476672"/>
            <a:ext cx="9144000" cy="461665"/>
          </a:xfrm>
          <a:prstGeom prst="rect">
            <a:avLst/>
          </a:prstGeom>
          <a:noFill/>
        </p:spPr>
        <p:txBody>
          <a:bodyPr wrap="square" rtlCol="0">
            <a:spAutoFit/>
          </a:bodyPr>
          <a:lstStyle/>
          <a:p>
            <a:pPr algn="ctr"/>
            <a:r>
              <a:rPr lang="en-GB" sz="2400" dirty="0" err="1">
                <a:latin typeface="Arial" panose="020B0604020202020204" pitchFamily="34" charset="0"/>
                <a:cs typeface="Arial" panose="020B0604020202020204" pitchFamily="34" charset="0"/>
              </a:rPr>
              <a:t>Diseworth</a:t>
            </a:r>
            <a:r>
              <a:rPr lang="en-GB" sz="2400" dirty="0">
                <a:latin typeface="Arial" panose="020B0604020202020204" pitchFamily="34" charset="0"/>
                <a:cs typeface="Arial" panose="020B0604020202020204" pitchFamily="34" charset="0"/>
              </a:rPr>
              <a:t> Airfield – now East Midlands Airport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553" y="938706"/>
            <a:ext cx="8364895" cy="5841760"/>
          </a:xfrm>
          <a:prstGeom prst="rect">
            <a:avLst/>
          </a:prstGeom>
        </p:spPr>
      </p:pic>
    </p:spTree>
    <p:custDataLst>
      <p:tags r:id="rId1"/>
    </p:custDataLst>
    <p:extLst>
      <p:ext uri="{BB962C8B-B14F-4D97-AF65-F5344CB8AC3E}">
        <p14:creationId xmlns:p14="http://schemas.microsoft.com/office/powerpoint/2010/main" val="221919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476672"/>
            <a:ext cx="9144000" cy="461665"/>
          </a:xfrm>
          <a:prstGeom prst="rect">
            <a:avLst/>
          </a:prstGeom>
          <a:noFill/>
        </p:spPr>
        <p:txBody>
          <a:bodyPr wrap="square" rtlCol="0">
            <a:spAutoFit/>
          </a:bodyPr>
          <a:lstStyle/>
          <a:p>
            <a:pPr algn="ctr"/>
            <a:r>
              <a:rPr lang="en-GB" sz="2400" dirty="0" err="1">
                <a:latin typeface="Arial" panose="020B0604020202020204" pitchFamily="34" charset="0"/>
                <a:cs typeface="Arial" panose="020B0604020202020204" pitchFamily="34" charset="0"/>
              </a:rPr>
              <a:t>Biggin</a:t>
            </a:r>
            <a:r>
              <a:rPr lang="en-GB" sz="2400" dirty="0">
                <a:latin typeface="Arial" panose="020B0604020202020204" pitchFamily="34" charset="0"/>
                <a:cs typeface="Arial" panose="020B0604020202020204" pitchFamily="34" charset="0"/>
              </a:rPr>
              <a:t> Hill Airfield – now London </a:t>
            </a:r>
            <a:r>
              <a:rPr lang="en-GB" sz="2400" dirty="0" err="1">
                <a:latin typeface="Arial" panose="020B0604020202020204" pitchFamily="34" charset="0"/>
                <a:cs typeface="Arial" panose="020B0604020202020204" pitchFamily="34" charset="0"/>
              </a:rPr>
              <a:t>Biggin</a:t>
            </a:r>
            <a:r>
              <a:rPr lang="en-GB" sz="2400" dirty="0">
                <a:latin typeface="Arial" panose="020B0604020202020204" pitchFamily="34" charset="0"/>
                <a:cs typeface="Arial" panose="020B0604020202020204" pitchFamily="34" charset="0"/>
              </a:rPr>
              <a:t> Hill Airport</a:t>
            </a:r>
          </a:p>
        </p:txBody>
      </p:sp>
      <p:grpSp>
        <p:nvGrpSpPr>
          <p:cNvPr id="6" name="Group 5"/>
          <p:cNvGrpSpPr/>
          <p:nvPr/>
        </p:nvGrpSpPr>
        <p:grpSpPr>
          <a:xfrm>
            <a:off x="719572" y="1225941"/>
            <a:ext cx="7704856" cy="5435835"/>
            <a:chOff x="179512" y="976840"/>
            <a:chExt cx="7704856" cy="5435835"/>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3944" b="13039"/>
            <a:stretch/>
          </p:blipFill>
          <p:spPr>
            <a:xfrm>
              <a:off x="179512" y="1223396"/>
              <a:ext cx="5951476" cy="5189279"/>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2319" t="3357" r="2574" b="13994"/>
            <a:stretch/>
          </p:blipFill>
          <p:spPr>
            <a:xfrm>
              <a:off x="2209195" y="976840"/>
              <a:ext cx="5675173" cy="5142650"/>
            </a:xfrm>
            <a:prstGeom prst="rect">
              <a:avLst/>
            </a:prstGeom>
          </p:spPr>
        </p:pic>
      </p:grpSp>
    </p:spTree>
    <p:custDataLst>
      <p:tags r:id="rId1"/>
    </p:custDataLst>
    <p:extLst>
      <p:ext uri="{BB962C8B-B14F-4D97-AF65-F5344CB8AC3E}">
        <p14:creationId xmlns:p14="http://schemas.microsoft.com/office/powerpoint/2010/main" val="1360621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82224" y="188640"/>
            <a:ext cx="2339102" cy="646331"/>
          </a:xfrm>
          <a:prstGeom prst="rect">
            <a:avLst/>
          </a:prstGeom>
          <a:noFill/>
        </p:spPr>
        <p:txBody>
          <a:bodyPr wrap="none" rtlCol="0">
            <a:spAutoFit/>
          </a:bodyPr>
          <a:lstStyle/>
          <a:p>
            <a:r>
              <a:rPr lang="en-GB" sz="3600" dirty="0">
                <a:latin typeface="Arial" panose="020B0604020202020204" pitchFamily="34" charset="0"/>
                <a:cs typeface="Arial" panose="020B0604020202020204" pitchFamily="34" charset="0"/>
              </a:rPr>
              <a:t>Allotments</a:t>
            </a:r>
          </a:p>
        </p:txBody>
      </p:sp>
      <p:sp>
        <p:nvSpPr>
          <p:cNvPr id="4" name="TextBox 3"/>
          <p:cNvSpPr txBox="1"/>
          <p:nvPr/>
        </p:nvSpPr>
        <p:spPr>
          <a:xfrm>
            <a:off x="323528" y="980904"/>
            <a:ext cx="8280921" cy="5262979"/>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At the start of the Second World War Britain imported around three quarters of its food by ship. Attacks on these ships at the start of the war created a shortage in the supply of food to Britain.</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In October 1939 the government launched its Dig For Victory campaign to encourage people to grow more fruit and vegetables to help meet the short fall. As well as people’s gardens there was also a move to turn public parks, golf courses and any other suitable spaces into allotments and help the ‘war effort’</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"We want not only the big man with the plough but the little man with the spade to get busy this autumn. Let 'Dig for Victory' be the motto of everyone with a garden,“ Rob Hudson, Minister for Agriculture, in October 1939.</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In January 1940 the government also introduced rationing, making it even more important for people to try to grow their own food.</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Through out the campaign monthly gardening guides were issued, along with a large selection of leaflets – available free on request – to help people make the most of their allotment. A large number of these leaflets are available to download at: </a:t>
            </a:r>
            <a:r>
              <a:rPr lang="en-GB" sz="1600" dirty="0">
                <a:latin typeface="Arial" panose="020B0604020202020204" pitchFamily="34" charset="0"/>
                <a:cs typeface="Arial" panose="020B0604020202020204" pitchFamily="34" charset="0"/>
                <a:hlinkClick r:id="rId4"/>
              </a:rPr>
              <a:t>https://dig-for-victory.org.uk/growing-advice/dig-victory-leaflets-ww2/</a:t>
            </a:r>
            <a:r>
              <a:rPr lang="en-GB" sz="1600" dirty="0">
                <a:latin typeface="Arial" panose="020B0604020202020204" pitchFamily="34" charset="0"/>
                <a:cs typeface="Arial" panose="020B0604020202020204" pitchFamily="34" charset="0"/>
              </a:rPr>
              <a:t>, if you have school veg patch why not download some and try out their techniques for the best vegetables! </a:t>
            </a:r>
          </a:p>
        </p:txBody>
      </p:sp>
    </p:spTree>
    <p:custDataLst>
      <p:tags r:id="rId1"/>
    </p:custDataLst>
    <p:extLst>
      <p:ext uri="{BB962C8B-B14F-4D97-AF65-F5344CB8AC3E}">
        <p14:creationId xmlns:p14="http://schemas.microsoft.com/office/powerpoint/2010/main" val="472835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476672"/>
            <a:ext cx="9144000" cy="830997"/>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Allotments – Oldfield Park, Bath</a:t>
            </a:r>
          </a:p>
          <a:p>
            <a:pPr algn="ctr"/>
            <a:r>
              <a:rPr lang="en-GB" sz="2400" dirty="0">
                <a:latin typeface="Arial" panose="020B0604020202020204" pitchFamily="34" charset="0"/>
                <a:cs typeface="Arial" panose="020B0604020202020204" pitchFamily="34" charset="0"/>
              </a:rPr>
              <a:t>(&amp; pre-fab housing)</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722" y="1393697"/>
            <a:ext cx="7252556" cy="5232733"/>
          </a:xfrm>
          <a:prstGeom prst="rect">
            <a:avLst/>
          </a:prstGeom>
        </p:spPr>
      </p:pic>
      <p:sp>
        <p:nvSpPr>
          <p:cNvPr id="5" name="Freeform 4"/>
          <p:cNvSpPr/>
          <p:nvPr/>
        </p:nvSpPr>
        <p:spPr>
          <a:xfrm>
            <a:off x="1626919" y="1365662"/>
            <a:ext cx="3360717" cy="5142016"/>
          </a:xfrm>
          <a:custGeom>
            <a:avLst/>
            <a:gdLst>
              <a:gd name="connsiteX0" fmla="*/ 1781299 w 3360717"/>
              <a:gd name="connsiteY0" fmla="*/ 0 h 5142016"/>
              <a:gd name="connsiteX1" fmla="*/ 1211284 w 3360717"/>
              <a:gd name="connsiteY1" fmla="*/ 843148 h 5142016"/>
              <a:gd name="connsiteX2" fmla="*/ 1306286 w 3360717"/>
              <a:gd name="connsiteY2" fmla="*/ 914400 h 5142016"/>
              <a:gd name="connsiteX3" fmla="*/ 831273 w 3360717"/>
              <a:gd name="connsiteY3" fmla="*/ 1698172 h 5142016"/>
              <a:gd name="connsiteX4" fmla="*/ 653143 w 3360717"/>
              <a:gd name="connsiteY4" fmla="*/ 1650670 h 5142016"/>
              <a:gd name="connsiteX5" fmla="*/ 605642 w 3360717"/>
              <a:gd name="connsiteY5" fmla="*/ 1603169 h 5142016"/>
              <a:gd name="connsiteX6" fmla="*/ 0 w 3360717"/>
              <a:gd name="connsiteY6" fmla="*/ 2529444 h 5142016"/>
              <a:gd name="connsiteX7" fmla="*/ 439387 w 3360717"/>
              <a:gd name="connsiteY7" fmla="*/ 2814452 h 5142016"/>
              <a:gd name="connsiteX8" fmla="*/ 380011 w 3360717"/>
              <a:gd name="connsiteY8" fmla="*/ 2992582 h 5142016"/>
              <a:gd name="connsiteX9" fmla="*/ 558141 w 3360717"/>
              <a:gd name="connsiteY9" fmla="*/ 3194463 h 5142016"/>
              <a:gd name="connsiteX10" fmla="*/ 795647 w 3360717"/>
              <a:gd name="connsiteY10" fmla="*/ 3265715 h 5142016"/>
              <a:gd name="connsiteX11" fmla="*/ 843149 w 3360717"/>
              <a:gd name="connsiteY11" fmla="*/ 3372593 h 5142016"/>
              <a:gd name="connsiteX12" fmla="*/ 878775 w 3360717"/>
              <a:gd name="connsiteY12" fmla="*/ 3586348 h 5142016"/>
              <a:gd name="connsiteX13" fmla="*/ 1330037 w 3360717"/>
              <a:gd name="connsiteY13" fmla="*/ 3823855 h 5142016"/>
              <a:gd name="connsiteX14" fmla="*/ 1211284 w 3360717"/>
              <a:gd name="connsiteY14" fmla="*/ 4144489 h 5142016"/>
              <a:gd name="connsiteX15" fmla="*/ 1484416 w 3360717"/>
              <a:gd name="connsiteY15" fmla="*/ 4429496 h 5142016"/>
              <a:gd name="connsiteX16" fmla="*/ 1710047 w 3360717"/>
              <a:gd name="connsiteY16" fmla="*/ 4762006 h 5142016"/>
              <a:gd name="connsiteX17" fmla="*/ 1816925 w 3360717"/>
              <a:gd name="connsiteY17" fmla="*/ 5047013 h 5142016"/>
              <a:gd name="connsiteX18" fmla="*/ 1805050 w 3360717"/>
              <a:gd name="connsiteY18" fmla="*/ 5142016 h 5142016"/>
              <a:gd name="connsiteX19" fmla="*/ 2743200 w 3360717"/>
              <a:gd name="connsiteY19" fmla="*/ 4963886 h 5142016"/>
              <a:gd name="connsiteX20" fmla="*/ 3028208 w 3360717"/>
              <a:gd name="connsiteY20" fmla="*/ 4595751 h 5142016"/>
              <a:gd name="connsiteX21" fmla="*/ 3241964 w 3360717"/>
              <a:gd name="connsiteY21" fmla="*/ 4298868 h 5142016"/>
              <a:gd name="connsiteX22" fmla="*/ 3360717 w 3360717"/>
              <a:gd name="connsiteY22" fmla="*/ 4073237 h 5142016"/>
              <a:gd name="connsiteX23" fmla="*/ 3313216 w 3360717"/>
              <a:gd name="connsiteY23" fmla="*/ 3633850 h 5142016"/>
              <a:gd name="connsiteX24" fmla="*/ 3182587 w 3360717"/>
              <a:gd name="connsiteY24" fmla="*/ 3289465 h 5142016"/>
              <a:gd name="connsiteX25" fmla="*/ 3206338 w 3360717"/>
              <a:gd name="connsiteY25" fmla="*/ 3123211 h 5142016"/>
              <a:gd name="connsiteX26" fmla="*/ 3218213 w 3360717"/>
              <a:gd name="connsiteY26" fmla="*/ 2921330 h 5142016"/>
              <a:gd name="connsiteX27" fmla="*/ 3158837 w 3360717"/>
              <a:gd name="connsiteY27" fmla="*/ 2683824 h 5142016"/>
              <a:gd name="connsiteX28" fmla="*/ 3087585 w 3360717"/>
              <a:gd name="connsiteY28" fmla="*/ 2576946 h 5142016"/>
              <a:gd name="connsiteX29" fmla="*/ 2945081 w 3360717"/>
              <a:gd name="connsiteY29" fmla="*/ 2434442 h 5142016"/>
              <a:gd name="connsiteX30" fmla="*/ 2695699 w 3360717"/>
              <a:gd name="connsiteY30" fmla="*/ 2648198 h 5142016"/>
              <a:gd name="connsiteX31" fmla="*/ 2422567 w 3360717"/>
              <a:gd name="connsiteY31" fmla="*/ 2778826 h 5142016"/>
              <a:gd name="connsiteX32" fmla="*/ 1733798 w 3360717"/>
              <a:gd name="connsiteY32" fmla="*/ 2280063 h 5142016"/>
              <a:gd name="connsiteX33" fmla="*/ 1923803 w 3360717"/>
              <a:gd name="connsiteY33" fmla="*/ 2042556 h 5142016"/>
              <a:gd name="connsiteX34" fmla="*/ 2280063 w 3360717"/>
              <a:gd name="connsiteY34" fmla="*/ 1971304 h 5142016"/>
              <a:gd name="connsiteX35" fmla="*/ 2565071 w 3360717"/>
              <a:gd name="connsiteY35" fmla="*/ 1650670 h 5142016"/>
              <a:gd name="connsiteX36" fmla="*/ 2671949 w 3360717"/>
              <a:gd name="connsiteY36" fmla="*/ 1520042 h 5142016"/>
              <a:gd name="connsiteX37" fmla="*/ 2755076 w 3360717"/>
              <a:gd name="connsiteY37" fmla="*/ 1413164 h 5142016"/>
              <a:gd name="connsiteX38" fmla="*/ 2766951 w 3360717"/>
              <a:gd name="connsiteY38" fmla="*/ 1389413 h 5142016"/>
              <a:gd name="connsiteX39" fmla="*/ 2968832 w 3360717"/>
              <a:gd name="connsiteY39" fmla="*/ 1484416 h 5142016"/>
              <a:gd name="connsiteX40" fmla="*/ 3277590 w 3360717"/>
              <a:gd name="connsiteY40" fmla="*/ 1282535 h 5142016"/>
              <a:gd name="connsiteX41" fmla="*/ 3051959 w 3360717"/>
              <a:gd name="connsiteY41" fmla="*/ 985652 h 5142016"/>
              <a:gd name="connsiteX42" fmla="*/ 1900052 w 3360717"/>
              <a:gd name="connsiteY42" fmla="*/ 59377 h 5142016"/>
              <a:gd name="connsiteX43" fmla="*/ 1781299 w 3360717"/>
              <a:gd name="connsiteY43" fmla="*/ 59377 h 5142016"/>
              <a:gd name="connsiteX44" fmla="*/ 1733798 w 3360717"/>
              <a:gd name="connsiteY44" fmla="*/ 59377 h 5142016"/>
              <a:gd name="connsiteX45" fmla="*/ 1733798 w 3360717"/>
              <a:gd name="connsiteY45" fmla="*/ 59377 h 51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360717" h="5142016">
                <a:moveTo>
                  <a:pt x="1781299" y="0"/>
                </a:moveTo>
                <a:lnTo>
                  <a:pt x="1211284" y="843148"/>
                </a:lnTo>
                <a:lnTo>
                  <a:pt x="1306286" y="914400"/>
                </a:lnTo>
                <a:lnTo>
                  <a:pt x="831273" y="1698172"/>
                </a:lnTo>
                <a:lnTo>
                  <a:pt x="653143" y="1650670"/>
                </a:lnTo>
                <a:lnTo>
                  <a:pt x="605642" y="1603169"/>
                </a:lnTo>
                <a:lnTo>
                  <a:pt x="0" y="2529444"/>
                </a:lnTo>
                <a:lnTo>
                  <a:pt x="439387" y="2814452"/>
                </a:lnTo>
                <a:lnTo>
                  <a:pt x="380011" y="2992582"/>
                </a:lnTo>
                <a:lnTo>
                  <a:pt x="558141" y="3194463"/>
                </a:lnTo>
                <a:lnTo>
                  <a:pt x="795647" y="3265715"/>
                </a:lnTo>
                <a:lnTo>
                  <a:pt x="843149" y="3372593"/>
                </a:lnTo>
                <a:lnTo>
                  <a:pt x="878775" y="3586348"/>
                </a:lnTo>
                <a:lnTo>
                  <a:pt x="1330037" y="3823855"/>
                </a:lnTo>
                <a:lnTo>
                  <a:pt x="1211284" y="4144489"/>
                </a:lnTo>
                <a:lnTo>
                  <a:pt x="1484416" y="4429496"/>
                </a:lnTo>
                <a:lnTo>
                  <a:pt x="1710047" y="4762006"/>
                </a:lnTo>
                <a:lnTo>
                  <a:pt x="1816925" y="5047013"/>
                </a:lnTo>
                <a:lnTo>
                  <a:pt x="1805050" y="5142016"/>
                </a:lnTo>
                <a:lnTo>
                  <a:pt x="2743200" y="4963886"/>
                </a:lnTo>
                <a:lnTo>
                  <a:pt x="3028208" y="4595751"/>
                </a:lnTo>
                <a:lnTo>
                  <a:pt x="3241964" y="4298868"/>
                </a:lnTo>
                <a:lnTo>
                  <a:pt x="3360717" y="4073237"/>
                </a:lnTo>
                <a:lnTo>
                  <a:pt x="3313216" y="3633850"/>
                </a:lnTo>
                <a:lnTo>
                  <a:pt x="3182587" y="3289465"/>
                </a:lnTo>
                <a:lnTo>
                  <a:pt x="3206338" y="3123211"/>
                </a:lnTo>
                <a:lnTo>
                  <a:pt x="3218213" y="2921330"/>
                </a:lnTo>
                <a:lnTo>
                  <a:pt x="3158837" y="2683824"/>
                </a:lnTo>
                <a:lnTo>
                  <a:pt x="3087585" y="2576946"/>
                </a:lnTo>
                <a:lnTo>
                  <a:pt x="2945081" y="2434442"/>
                </a:lnTo>
                <a:lnTo>
                  <a:pt x="2695699" y="2648198"/>
                </a:lnTo>
                <a:lnTo>
                  <a:pt x="2422567" y="2778826"/>
                </a:lnTo>
                <a:lnTo>
                  <a:pt x="1733798" y="2280063"/>
                </a:lnTo>
                <a:lnTo>
                  <a:pt x="1923803" y="2042556"/>
                </a:lnTo>
                <a:lnTo>
                  <a:pt x="2280063" y="1971304"/>
                </a:lnTo>
                <a:lnTo>
                  <a:pt x="2565071" y="1650670"/>
                </a:lnTo>
                <a:lnTo>
                  <a:pt x="2671949" y="1520042"/>
                </a:lnTo>
                <a:lnTo>
                  <a:pt x="2755076" y="1413164"/>
                </a:lnTo>
                <a:lnTo>
                  <a:pt x="2766951" y="1389413"/>
                </a:lnTo>
                <a:lnTo>
                  <a:pt x="2968832" y="1484416"/>
                </a:lnTo>
                <a:lnTo>
                  <a:pt x="3277590" y="1282535"/>
                </a:lnTo>
                <a:lnTo>
                  <a:pt x="3051959" y="985652"/>
                </a:lnTo>
                <a:lnTo>
                  <a:pt x="1900052" y="59377"/>
                </a:lnTo>
                <a:lnTo>
                  <a:pt x="1781299" y="59377"/>
                </a:lnTo>
                <a:lnTo>
                  <a:pt x="1733798" y="59377"/>
                </a:lnTo>
                <a:lnTo>
                  <a:pt x="1733798" y="59377"/>
                </a:ln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p:cNvCxnSpPr/>
          <p:nvPr/>
        </p:nvCxnSpPr>
        <p:spPr>
          <a:xfrm>
            <a:off x="2339752" y="892170"/>
            <a:ext cx="144016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635896" y="1307669"/>
            <a:ext cx="20882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5450774" y="3313216"/>
            <a:ext cx="2422566" cy="1805049"/>
          </a:xfrm>
          <a:custGeom>
            <a:avLst/>
            <a:gdLst>
              <a:gd name="connsiteX0" fmla="*/ 0 w 2422566"/>
              <a:gd name="connsiteY0" fmla="*/ 344384 h 1805049"/>
              <a:gd name="connsiteX1" fmla="*/ 237507 w 2422566"/>
              <a:gd name="connsiteY1" fmla="*/ 0 h 1805049"/>
              <a:gd name="connsiteX2" fmla="*/ 2422566 w 2422566"/>
              <a:gd name="connsiteY2" fmla="*/ 1448789 h 1805049"/>
              <a:gd name="connsiteX3" fmla="*/ 2220686 w 2422566"/>
              <a:gd name="connsiteY3" fmla="*/ 1805049 h 1805049"/>
              <a:gd name="connsiteX4" fmla="*/ 1947553 w 2422566"/>
              <a:gd name="connsiteY4" fmla="*/ 1757548 h 1805049"/>
              <a:gd name="connsiteX5" fmla="*/ 1496291 w 2422566"/>
              <a:gd name="connsiteY5" fmla="*/ 1615044 h 1805049"/>
              <a:gd name="connsiteX6" fmla="*/ 1045029 w 2422566"/>
              <a:gd name="connsiteY6" fmla="*/ 1341911 h 1805049"/>
              <a:gd name="connsiteX7" fmla="*/ 510639 w 2422566"/>
              <a:gd name="connsiteY7" fmla="*/ 973776 h 1805049"/>
              <a:gd name="connsiteX8" fmla="*/ 296883 w 2422566"/>
              <a:gd name="connsiteY8" fmla="*/ 807522 h 1805049"/>
              <a:gd name="connsiteX9" fmla="*/ 83127 w 2422566"/>
              <a:gd name="connsiteY9" fmla="*/ 534389 h 1805049"/>
              <a:gd name="connsiteX10" fmla="*/ 0 w 2422566"/>
              <a:gd name="connsiteY10" fmla="*/ 344384 h 180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2566" h="1805049">
                <a:moveTo>
                  <a:pt x="0" y="344384"/>
                </a:moveTo>
                <a:lnTo>
                  <a:pt x="237507" y="0"/>
                </a:lnTo>
                <a:lnTo>
                  <a:pt x="2422566" y="1448789"/>
                </a:lnTo>
                <a:lnTo>
                  <a:pt x="2220686" y="1805049"/>
                </a:lnTo>
                <a:lnTo>
                  <a:pt x="1947553" y="1757548"/>
                </a:lnTo>
                <a:lnTo>
                  <a:pt x="1496291" y="1615044"/>
                </a:lnTo>
                <a:lnTo>
                  <a:pt x="1045029" y="1341911"/>
                </a:lnTo>
                <a:lnTo>
                  <a:pt x="510639" y="973776"/>
                </a:lnTo>
                <a:lnTo>
                  <a:pt x="296883" y="807522"/>
                </a:lnTo>
                <a:lnTo>
                  <a:pt x="83127" y="534389"/>
                </a:lnTo>
                <a:lnTo>
                  <a:pt x="0" y="344384"/>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4572000" y="3420094"/>
            <a:ext cx="522514" cy="605641"/>
          </a:xfrm>
          <a:custGeom>
            <a:avLst/>
            <a:gdLst>
              <a:gd name="connsiteX0" fmla="*/ 273132 w 522514"/>
              <a:gd name="connsiteY0" fmla="*/ 0 h 605641"/>
              <a:gd name="connsiteX1" fmla="*/ 0 w 522514"/>
              <a:gd name="connsiteY1" fmla="*/ 332509 h 605641"/>
              <a:gd name="connsiteX2" fmla="*/ 308758 w 522514"/>
              <a:gd name="connsiteY2" fmla="*/ 605641 h 605641"/>
              <a:gd name="connsiteX3" fmla="*/ 522514 w 522514"/>
              <a:gd name="connsiteY3" fmla="*/ 225631 h 605641"/>
              <a:gd name="connsiteX4" fmla="*/ 273132 w 522514"/>
              <a:gd name="connsiteY4" fmla="*/ 0 h 605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514" h="605641">
                <a:moveTo>
                  <a:pt x="273132" y="0"/>
                </a:moveTo>
                <a:lnTo>
                  <a:pt x="0" y="332509"/>
                </a:lnTo>
                <a:lnTo>
                  <a:pt x="308758" y="605641"/>
                </a:lnTo>
                <a:lnTo>
                  <a:pt x="522514" y="225631"/>
                </a:lnTo>
                <a:lnTo>
                  <a:pt x="273132" y="0"/>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82782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0-#ppt_w/2"/>
                                          </p:val>
                                        </p:tav>
                                        <p:tav tm="100000">
                                          <p:val>
                                            <p:strVal val="#ppt_x"/>
                                          </p:val>
                                        </p:tav>
                                      </p:tavLst>
                                    </p:anim>
                                    <p:anim calcmode="lin" valueType="num">
                                      <p:cBhvr additive="base">
                                        <p:cTn id="14" dur="1000" fill="hold"/>
                                        <p:tgtEl>
                                          <p:spTgt spid="10"/>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0-#ppt_w/2"/>
                                          </p:val>
                                        </p:tav>
                                        <p:tav tm="100000">
                                          <p:val>
                                            <p:strVal val="#ppt_x"/>
                                          </p:val>
                                        </p:tav>
                                      </p:tavLst>
                                    </p:anim>
                                    <p:anim calcmode="lin" valueType="num">
                                      <p:cBhvr additive="base">
                                        <p:cTn id="1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5106" y="188640"/>
            <a:ext cx="4673074" cy="646331"/>
          </a:xfrm>
          <a:prstGeom prst="rect">
            <a:avLst/>
          </a:prstGeom>
          <a:noFill/>
        </p:spPr>
        <p:txBody>
          <a:bodyPr wrap="none" rtlCol="0">
            <a:spAutoFit/>
          </a:bodyPr>
          <a:lstStyle/>
          <a:p>
            <a:r>
              <a:rPr lang="en-GB" sz="3600" dirty="0">
                <a:latin typeface="Arial" panose="020B0604020202020204" pitchFamily="34" charset="0"/>
                <a:cs typeface="Arial" panose="020B0604020202020204" pitchFamily="34" charset="0"/>
              </a:rPr>
              <a:t>Anti-aircraft (AA) sites</a:t>
            </a:r>
          </a:p>
        </p:txBody>
      </p:sp>
      <p:sp>
        <p:nvSpPr>
          <p:cNvPr id="4" name="TextBox 3"/>
          <p:cNvSpPr txBox="1"/>
          <p:nvPr/>
        </p:nvSpPr>
        <p:spPr>
          <a:xfrm>
            <a:off x="323528" y="980904"/>
            <a:ext cx="8280921" cy="5755422"/>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One of the more significant developments in the evolution of warfare was the start of strategic bombing in World War II. This significance was reflected by the resources invested in defence, both in terms of personnel and the sites on which they served. </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During World War II, the number of people in Anti-aircraft Command (AA Command) reached a peak of 274,900 men.  Additional to this were the women soldiers of the Auxiliary Territorial Service (ATS), who served on AA gun sites from summer 1941, and the Home Guard who manned many sites later in the war.</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Anti-aircraft gun sites divide into three main types: those for heavy guns (HAA sites, clearly visible on aerial photos), light guns (LAA sites, rarely visible on aerial photos) and batteries for firing primitive unguided rockets (ZAA sites, clearly visible on aerial photos). Mobile gun units were also deployed towards the end of the war to help counter the V1 &amp; V2 rocket attacks in the South East.</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The Anti-aircraft (AA) guns were used not only for destroying enemy aircraft but, more importantly, to keep all enemy aircraft at a high altitude and to deter them from flying on the straight and even course necessary for accurate bombing. </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Another important function of AA guns was to indicate the position of enemy aircraft to their own fighters. Often, when an enemy plane was out of range, the guns would fire one or two rounds to burst as near as possible, simply to draw our own fighter’s attention to the enemy.</a:t>
            </a:r>
          </a:p>
        </p:txBody>
      </p:sp>
    </p:spTree>
    <p:custDataLst>
      <p:tags r:id="rId1"/>
    </p:custDataLst>
    <p:extLst>
      <p:ext uri="{BB962C8B-B14F-4D97-AF65-F5344CB8AC3E}">
        <p14:creationId xmlns:p14="http://schemas.microsoft.com/office/powerpoint/2010/main" val="8936147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35094" y="188640"/>
            <a:ext cx="6673815" cy="646331"/>
          </a:xfrm>
          <a:prstGeom prst="rect">
            <a:avLst/>
          </a:prstGeom>
          <a:noFill/>
        </p:spPr>
        <p:txBody>
          <a:bodyPr wrap="none" rtlCol="0">
            <a:spAutoFit/>
          </a:bodyPr>
          <a:lstStyle/>
          <a:p>
            <a:pPr algn="ctr"/>
            <a:r>
              <a:rPr lang="en-GB" sz="3600" dirty="0">
                <a:latin typeface="Arial" panose="020B0604020202020204" pitchFamily="34" charset="0"/>
                <a:cs typeface="Arial" panose="020B0604020202020204" pitchFamily="34" charset="0"/>
              </a:rPr>
              <a:t>  Heavy Anti-aircraft sites (HAA)</a:t>
            </a:r>
          </a:p>
        </p:txBody>
      </p:sp>
      <p:sp>
        <p:nvSpPr>
          <p:cNvPr id="4" name="TextBox 3"/>
          <p:cNvSpPr txBox="1"/>
          <p:nvPr/>
        </p:nvSpPr>
        <p:spPr>
          <a:xfrm>
            <a:off x="323528" y="980904"/>
            <a:ext cx="8280921" cy="5755422"/>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HAA sites contained big guns with the function of engaging high flying strategic bombers, hence their location around the south and east coasts, and close to large cities and industrial and military targets. Of all the gun sites, these were the most substantially built.  There were a variety of designs, but those for 4 or 8 guns were the most common and form the most distinctive shapes on aerial photos.</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As well as the four or eight gun emplacements, with their holdfast mountings for the guns, other components of a gun site will generally include operational buildings such as a command post, radar structures including the radar platform, on-site magazines for storing reserve ammunition, gun stores and generating huts, usually one of the standard </a:t>
            </a:r>
            <a:r>
              <a:rPr lang="en-GB" sz="1600" dirty="0" err="1">
                <a:latin typeface="Arial" panose="020B0604020202020204" pitchFamily="34" charset="0"/>
                <a:cs typeface="Arial" panose="020B0604020202020204" pitchFamily="34" charset="0"/>
              </a:rPr>
              <a:t>Nissen</a:t>
            </a:r>
            <a:r>
              <a:rPr lang="en-GB" sz="1600" dirty="0">
                <a:latin typeface="Arial" panose="020B0604020202020204" pitchFamily="34" charset="0"/>
                <a:cs typeface="Arial" panose="020B0604020202020204" pitchFamily="34" charset="0"/>
              </a:rPr>
              <a:t> hut designs. </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Domestic buildings for the military </a:t>
            </a:r>
            <a:r>
              <a:rPr lang="en-GB" sz="1600" dirty="0" err="1">
                <a:latin typeface="Arial" panose="020B0604020202020204" pitchFamily="34" charset="0"/>
                <a:cs typeface="Arial" panose="020B0604020202020204" pitchFamily="34" charset="0"/>
              </a:rPr>
              <a:t>personell</a:t>
            </a:r>
            <a:r>
              <a:rPr lang="en-GB" sz="1600" dirty="0">
                <a:latin typeface="Arial" panose="020B0604020202020204" pitchFamily="34" charset="0"/>
                <a:cs typeface="Arial" panose="020B0604020202020204" pitchFamily="34" charset="0"/>
              </a:rPr>
              <a:t> stationed there were also a feature of HAA gun sites. These often included huts, ablutions blocks, offices, stores and amenities drawn from a common pool of approved structures. Sites were often also provided with structures for their close defence in case of invasion/ground attacks. Pillboxes are the most common survival of these, though earthwork defences (mounds and ditches) were also used. </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The layout of HAA gun sites was distinctive, but changed over time, for example to accommodate the introduction of radar from December 1940, women soldiers from summer 1941, and eight gun layouts from late 1942. Where present, these features can be used to help date the construction of HAA sites on aerial photos.</a:t>
            </a:r>
          </a:p>
        </p:txBody>
      </p:sp>
    </p:spTree>
    <p:custDataLst>
      <p:tags r:id="rId1"/>
    </p:custDataLst>
    <p:extLst>
      <p:ext uri="{BB962C8B-B14F-4D97-AF65-F5344CB8AC3E}">
        <p14:creationId xmlns:p14="http://schemas.microsoft.com/office/powerpoint/2010/main" val="3891661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476672"/>
            <a:ext cx="9144000"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HAA site – Barton Moss, Salford – H1</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3471" y="1057190"/>
            <a:ext cx="6757059" cy="5742808"/>
          </a:xfrm>
          <a:prstGeom prst="rect">
            <a:avLst/>
          </a:prstGeom>
        </p:spPr>
      </p:pic>
      <p:grpSp>
        <p:nvGrpSpPr>
          <p:cNvPr id="13" name="Group 12"/>
          <p:cNvGrpSpPr/>
          <p:nvPr/>
        </p:nvGrpSpPr>
        <p:grpSpPr>
          <a:xfrm>
            <a:off x="3131840" y="5013176"/>
            <a:ext cx="4914657" cy="1602179"/>
            <a:chOff x="3131840" y="5013176"/>
            <a:chExt cx="4914657" cy="1602179"/>
          </a:xfrm>
        </p:grpSpPr>
        <p:grpSp>
          <p:nvGrpSpPr>
            <p:cNvPr id="12" name="Group 11"/>
            <p:cNvGrpSpPr/>
            <p:nvPr/>
          </p:nvGrpSpPr>
          <p:grpSpPr>
            <a:xfrm>
              <a:off x="3131840" y="5013176"/>
              <a:ext cx="2137605" cy="1084158"/>
              <a:chOff x="3131840" y="5013176"/>
              <a:chExt cx="2137605" cy="1084158"/>
            </a:xfrm>
          </p:grpSpPr>
          <p:sp>
            <p:nvSpPr>
              <p:cNvPr id="3" name="Oval 2"/>
              <p:cNvSpPr/>
              <p:nvPr/>
            </p:nvSpPr>
            <p:spPr>
              <a:xfrm>
                <a:off x="3131840" y="5157192"/>
                <a:ext cx="436086" cy="436086"/>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3635896" y="5661248"/>
                <a:ext cx="436086" cy="436086"/>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4353957" y="5596045"/>
                <a:ext cx="436086" cy="436086"/>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4833359" y="5013176"/>
                <a:ext cx="436086" cy="436086"/>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5186419" y="5661248"/>
              <a:ext cx="2860078" cy="954107"/>
            </a:xfrm>
            <a:prstGeom prst="rect">
              <a:avLst/>
            </a:prstGeom>
            <a:noFill/>
          </p:spPr>
          <p:txBody>
            <a:bodyPr wrap="none" rtlCol="0">
              <a:spAutoFit/>
            </a:bodyPr>
            <a:lstStyle/>
            <a:p>
              <a:pPr algn="ctr"/>
              <a:r>
                <a:rPr lang="en-GB" sz="2800" b="1" dirty="0">
                  <a:solidFill>
                    <a:srgbClr val="FFFF00"/>
                  </a:solidFill>
                  <a:latin typeface="Arial" panose="020B0604020202020204" pitchFamily="34" charset="0"/>
                  <a:cs typeface="Arial" panose="020B0604020202020204" pitchFamily="34" charset="0"/>
                </a:rPr>
                <a:t>Standard 4 Gun</a:t>
              </a:r>
            </a:p>
            <a:p>
              <a:pPr algn="ctr"/>
              <a:r>
                <a:rPr lang="en-GB" sz="2800" b="1" dirty="0">
                  <a:solidFill>
                    <a:srgbClr val="FFFF00"/>
                  </a:solidFill>
                  <a:latin typeface="Arial" panose="020B0604020202020204" pitchFamily="34" charset="0"/>
                  <a:cs typeface="Arial" panose="020B0604020202020204" pitchFamily="34" charset="0"/>
                </a:rPr>
                <a:t>Emplacement</a:t>
              </a:r>
            </a:p>
          </p:txBody>
        </p:sp>
      </p:grpSp>
      <p:grpSp>
        <p:nvGrpSpPr>
          <p:cNvPr id="14" name="Group 13"/>
          <p:cNvGrpSpPr/>
          <p:nvPr/>
        </p:nvGrpSpPr>
        <p:grpSpPr>
          <a:xfrm>
            <a:off x="1178258" y="1034215"/>
            <a:ext cx="4536742" cy="3569535"/>
            <a:chOff x="1178258" y="1034215"/>
            <a:chExt cx="4536742" cy="3569535"/>
          </a:xfrm>
        </p:grpSpPr>
        <p:sp>
          <p:nvSpPr>
            <p:cNvPr id="4" name="Freeform 3"/>
            <p:cNvSpPr/>
            <p:nvPr/>
          </p:nvSpPr>
          <p:spPr>
            <a:xfrm>
              <a:off x="2501900" y="1644650"/>
              <a:ext cx="3213100" cy="2959100"/>
            </a:xfrm>
            <a:custGeom>
              <a:avLst/>
              <a:gdLst>
                <a:gd name="connsiteX0" fmla="*/ 3213100 w 3213100"/>
                <a:gd name="connsiteY0" fmla="*/ 2959100 h 2959100"/>
                <a:gd name="connsiteX1" fmla="*/ 2540000 w 3213100"/>
                <a:gd name="connsiteY1" fmla="*/ 2946400 h 2959100"/>
                <a:gd name="connsiteX2" fmla="*/ 2298700 w 3213100"/>
                <a:gd name="connsiteY2" fmla="*/ 2851150 h 2959100"/>
                <a:gd name="connsiteX3" fmla="*/ 1276350 w 3213100"/>
                <a:gd name="connsiteY3" fmla="*/ 2838450 h 2959100"/>
                <a:gd name="connsiteX4" fmla="*/ 965200 w 3213100"/>
                <a:gd name="connsiteY4" fmla="*/ 2616200 h 2959100"/>
                <a:gd name="connsiteX5" fmla="*/ 577850 w 3213100"/>
                <a:gd name="connsiteY5" fmla="*/ 2597150 h 2959100"/>
                <a:gd name="connsiteX6" fmla="*/ 558800 w 3213100"/>
                <a:gd name="connsiteY6" fmla="*/ 2476500 h 2959100"/>
                <a:gd name="connsiteX7" fmla="*/ 0 w 3213100"/>
                <a:gd name="connsiteY7" fmla="*/ 2387600 h 2959100"/>
                <a:gd name="connsiteX8" fmla="*/ 520700 w 3213100"/>
                <a:gd name="connsiteY8" fmla="*/ 1511300 h 2959100"/>
                <a:gd name="connsiteX9" fmla="*/ 431800 w 3213100"/>
                <a:gd name="connsiteY9" fmla="*/ 1327150 h 2959100"/>
                <a:gd name="connsiteX10" fmla="*/ 368300 w 3213100"/>
                <a:gd name="connsiteY10" fmla="*/ 958850 h 2959100"/>
                <a:gd name="connsiteX11" fmla="*/ 374650 w 3213100"/>
                <a:gd name="connsiteY11" fmla="*/ 800100 h 2959100"/>
                <a:gd name="connsiteX12" fmla="*/ 939800 w 3213100"/>
                <a:gd name="connsiteY12" fmla="*/ 0 h 2959100"/>
                <a:gd name="connsiteX13" fmla="*/ 3213100 w 3213100"/>
                <a:gd name="connsiteY13" fmla="*/ 2959100 h 295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100" h="2959100">
                  <a:moveTo>
                    <a:pt x="3213100" y="2959100"/>
                  </a:moveTo>
                  <a:lnTo>
                    <a:pt x="2540000" y="2946400"/>
                  </a:lnTo>
                  <a:lnTo>
                    <a:pt x="2298700" y="2851150"/>
                  </a:lnTo>
                  <a:lnTo>
                    <a:pt x="1276350" y="2838450"/>
                  </a:lnTo>
                  <a:lnTo>
                    <a:pt x="965200" y="2616200"/>
                  </a:lnTo>
                  <a:lnTo>
                    <a:pt x="577850" y="2597150"/>
                  </a:lnTo>
                  <a:lnTo>
                    <a:pt x="558800" y="2476500"/>
                  </a:lnTo>
                  <a:lnTo>
                    <a:pt x="0" y="2387600"/>
                  </a:lnTo>
                  <a:lnTo>
                    <a:pt x="520700" y="1511300"/>
                  </a:lnTo>
                  <a:lnTo>
                    <a:pt x="431800" y="1327150"/>
                  </a:lnTo>
                  <a:lnTo>
                    <a:pt x="368300" y="958850"/>
                  </a:lnTo>
                  <a:lnTo>
                    <a:pt x="374650" y="800100"/>
                  </a:lnTo>
                  <a:lnTo>
                    <a:pt x="939800" y="0"/>
                  </a:lnTo>
                  <a:lnTo>
                    <a:pt x="3213100" y="2959100"/>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178258" y="1034215"/>
              <a:ext cx="2584201" cy="1384995"/>
            </a:xfrm>
            <a:prstGeom prst="rect">
              <a:avLst/>
            </a:prstGeom>
            <a:noFill/>
          </p:spPr>
          <p:txBody>
            <a:bodyPr wrap="square" rtlCol="0">
              <a:spAutoFit/>
            </a:bodyPr>
            <a:lstStyle/>
            <a:p>
              <a:r>
                <a:rPr lang="en-GB" sz="2800" b="1" dirty="0">
                  <a:solidFill>
                    <a:srgbClr val="FFFF00"/>
                  </a:solidFill>
                  <a:latin typeface="Arial" panose="020B0604020202020204" pitchFamily="34" charset="0"/>
                  <a:cs typeface="Arial" panose="020B0604020202020204" pitchFamily="34" charset="0"/>
                </a:rPr>
                <a:t>Additional operational buildings</a:t>
              </a:r>
            </a:p>
          </p:txBody>
        </p:sp>
      </p:grpSp>
    </p:spTree>
    <p:custDataLst>
      <p:tags r:id="rId1"/>
    </p:custDataLst>
    <p:extLst>
      <p:ext uri="{BB962C8B-B14F-4D97-AF65-F5344CB8AC3E}">
        <p14:creationId xmlns:p14="http://schemas.microsoft.com/office/powerpoint/2010/main" val="351242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0-#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825" y="476672"/>
            <a:ext cx="9144000"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HAA site – </a:t>
            </a:r>
            <a:r>
              <a:rPr lang="en-GB" sz="2400" dirty="0" err="1">
                <a:latin typeface="Arial" panose="020B0604020202020204" pitchFamily="34" charset="0"/>
                <a:cs typeface="Arial" panose="020B0604020202020204" pitchFamily="34" charset="0"/>
              </a:rPr>
              <a:t>Grangetown</a:t>
            </a:r>
            <a:r>
              <a:rPr lang="en-GB" sz="2400" dirty="0">
                <a:latin typeface="Arial" panose="020B0604020202020204" pitchFamily="34" charset="0"/>
                <a:cs typeface="Arial" panose="020B0604020202020204" pitchFamily="34" charset="0"/>
              </a:rPr>
              <a:t>, Middlesbrough</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685292" y="280456"/>
            <a:ext cx="5773416" cy="7184571"/>
          </a:xfrm>
          <a:prstGeom prst="rect">
            <a:avLst/>
          </a:prstGeom>
        </p:spPr>
      </p:pic>
      <p:grpSp>
        <p:nvGrpSpPr>
          <p:cNvPr id="3" name="Group 2"/>
          <p:cNvGrpSpPr/>
          <p:nvPr/>
        </p:nvGrpSpPr>
        <p:grpSpPr>
          <a:xfrm rot="20816422">
            <a:off x="2962937" y="3564795"/>
            <a:ext cx="1451354" cy="752228"/>
            <a:chOff x="3010400" y="3632272"/>
            <a:chExt cx="1473985" cy="763957"/>
          </a:xfrm>
        </p:grpSpPr>
        <p:sp>
          <p:nvSpPr>
            <p:cNvPr id="5" name="Oval 4"/>
            <p:cNvSpPr/>
            <p:nvPr/>
          </p:nvSpPr>
          <p:spPr>
            <a:xfrm>
              <a:off x="3010400" y="3707250"/>
              <a:ext cx="347176" cy="347176"/>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3392284" y="4049053"/>
              <a:ext cx="347176" cy="347176"/>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3845676" y="4007363"/>
              <a:ext cx="347176" cy="347176"/>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4137208" y="3632272"/>
              <a:ext cx="347177" cy="347176"/>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p:cNvSpPr txBox="1"/>
          <p:nvPr/>
        </p:nvSpPr>
        <p:spPr>
          <a:xfrm>
            <a:off x="932347" y="4848540"/>
            <a:ext cx="2860078" cy="954107"/>
          </a:xfrm>
          <a:prstGeom prst="rect">
            <a:avLst/>
          </a:prstGeom>
          <a:noFill/>
        </p:spPr>
        <p:txBody>
          <a:bodyPr wrap="none" rtlCol="0">
            <a:spAutoFit/>
          </a:bodyPr>
          <a:lstStyle/>
          <a:p>
            <a:pPr algn="ctr"/>
            <a:r>
              <a:rPr lang="en-GB" sz="2800" b="1" dirty="0">
                <a:solidFill>
                  <a:srgbClr val="FFFF00"/>
                </a:solidFill>
                <a:latin typeface="Arial" panose="020B0604020202020204" pitchFamily="34" charset="0"/>
                <a:cs typeface="Arial" panose="020B0604020202020204" pitchFamily="34" charset="0"/>
              </a:rPr>
              <a:t>Standard 4 Gun</a:t>
            </a:r>
          </a:p>
          <a:p>
            <a:pPr algn="ctr"/>
            <a:r>
              <a:rPr lang="en-GB" sz="2800" b="1" dirty="0">
                <a:solidFill>
                  <a:srgbClr val="FFFF00"/>
                </a:solidFill>
                <a:latin typeface="Arial" panose="020B0604020202020204" pitchFamily="34" charset="0"/>
                <a:cs typeface="Arial" panose="020B0604020202020204" pitchFamily="34" charset="0"/>
              </a:rPr>
              <a:t>Emplacement</a:t>
            </a:r>
          </a:p>
        </p:txBody>
      </p:sp>
      <p:grpSp>
        <p:nvGrpSpPr>
          <p:cNvPr id="4" name="Group 3"/>
          <p:cNvGrpSpPr/>
          <p:nvPr/>
        </p:nvGrpSpPr>
        <p:grpSpPr>
          <a:xfrm>
            <a:off x="1741664" y="2030819"/>
            <a:ext cx="6413508" cy="4525791"/>
            <a:chOff x="1741664" y="2030819"/>
            <a:chExt cx="6413508" cy="4525791"/>
          </a:xfrm>
        </p:grpSpPr>
        <p:grpSp>
          <p:nvGrpSpPr>
            <p:cNvPr id="12" name="Group 11"/>
            <p:cNvGrpSpPr/>
            <p:nvPr/>
          </p:nvGrpSpPr>
          <p:grpSpPr>
            <a:xfrm>
              <a:off x="1741664" y="2030819"/>
              <a:ext cx="6413508" cy="3498111"/>
              <a:chOff x="1741664" y="2030819"/>
              <a:chExt cx="6413508" cy="3498111"/>
            </a:xfrm>
          </p:grpSpPr>
          <p:sp>
            <p:nvSpPr>
              <p:cNvPr id="10" name="Freeform 9"/>
              <p:cNvSpPr/>
              <p:nvPr/>
            </p:nvSpPr>
            <p:spPr>
              <a:xfrm>
                <a:off x="5337544" y="2030819"/>
                <a:ext cx="2817628" cy="3498111"/>
              </a:xfrm>
              <a:custGeom>
                <a:avLst/>
                <a:gdLst>
                  <a:gd name="connsiteX0" fmla="*/ 2785730 w 2817628"/>
                  <a:gd name="connsiteY0" fmla="*/ 2105246 h 3498111"/>
                  <a:gd name="connsiteX1" fmla="*/ 2413591 w 2817628"/>
                  <a:gd name="connsiteY1" fmla="*/ 3498111 h 3498111"/>
                  <a:gd name="connsiteX2" fmla="*/ 0 w 2817628"/>
                  <a:gd name="connsiteY2" fmla="*/ 3051544 h 3498111"/>
                  <a:gd name="connsiteX3" fmla="*/ 244549 w 2817628"/>
                  <a:gd name="connsiteY3" fmla="*/ 839972 h 3498111"/>
                  <a:gd name="connsiteX4" fmla="*/ 967563 w 2817628"/>
                  <a:gd name="connsiteY4" fmla="*/ 861237 h 3498111"/>
                  <a:gd name="connsiteX5" fmla="*/ 1041991 w 2817628"/>
                  <a:gd name="connsiteY5" fmla="*/ 0 h 3498111"/>
                  <a:gd name="connsiteX6" fmla="*/ 2371061 w 2817628"/>
                  <a:gd name="connsiteY6" fmla="*/ 10632 h 3498111"/>
                  <a:gd name="connsiteX7" fmla="*/ 2020186 w 2817628"/>
                  <a:gd name="connsiteY7" fmla="*/ 1913860 h 3498111"/>
                  <a:gd name="connsiteX8" fmla="*/ 2817628 w 2817628"/>
                  <a:gd name="connsiteY8" fmla="*/ 2020186 h 3498111"/>
                  <a:gd name="connsiteX9" fmla="*/ 2785730 w 2817628"/>
                  <a:gd name="connsiteY9" fmla="*/ 2105246 h 349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7628" h="3498111">
                    <a:moveTo>
                      <a:pt x="2785730" y="2105246"/>
                    </a:moveTo>
                    <a:lnTo>
                      <a:pt x="2413591" y="3498111"/>
                    </a:lnTo>
                    <a:lnTo>
                      <a:pt x="0" y="3051544"/>
                    </a:lnTo>
                    <a:lnTo>
                      <a:pt x="244549" y="839972"/>
                    </a:lnTo>
                    <a:lnTo>
                      <a:pt x="967563" y="861237"/>
                    </a:lnTo>
                    <a:lnTo>
                      <a:pt x="1041991" y="0"/>
                    </a:lnTo>
                    <a:lnTo>
                      <a:pt x="2371061" y="10632"/>
                    </a:lnTo>
                    <a:lnTo>
                      <a:pt x="2020186" y="1913860"/>
                    </a:lnTo>
                    <a:lnTo>
                      <a:pt x="2817628" y="2020186"/>
                    </a:lnTo>
                    <a:lnTo>
                      <a:pt x="2785730" y="2105246"/>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rot="20131250">
                <a:off x="1741664" y="2353271"/>
                <a:ext cx="509345" cy="648072"/>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rot="20511433">
                <a:off x="3057472" y="2241601"/>
                <a:ext cx="509345" cy="1077048"/>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rot="17760141">
                <a:off x="2996270" y="4221519"/>
                <a:ext cx="404029" cy="596780"/>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14"/>
              <p:cNvSpPr/>
              <p:nvPr/>
            </p:nvSpPr>
            <p:spPr>
              <a:xfrm rot="1414694">
                <a:off x="4285145" y="3810579"/>
                <a:ext cx="404029" cy="596780"/>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TextBox 17"/>
            <p:cNvSpPr txBox="1"/>
            <p:nvPr/>
          </p:nvSpPr>
          <p:spPr>
            <a:xfrm>
              <a:off x="4162156" y="5602503"/>
              <a:ext cx="3794219" cy="954107"/>
            </a:xfrm>
            <a:prstGeom prst="rect">
              <a:avLst/>
            </a:prstGeom>
            <a:noFill/>
          </p:spPr>
          <p:txBody>
            <a:bodyPr wrap="square" rtlCol="0">
              <a:spAutoFit/>
            </a:bodyPr>
            <a:lstStyle/>
            <a:p>
              <a:r>
                <a:rPr lang="en-GB" sz="2800" b="1" dirty="0">
                  <a:solidFill>
                    <a:srgbClr val="FFFF00"/>
                  </a:solidFill>
                  <a:latin typeface="Arial" panose="020B0604020202020204" pitchFamily="34" charset="0"/>
                  <a:cs typeface="Arial" panose="020B0604020202020204" pitchFamily="34" charset="0"/>
                </a:rPr>
                <a:t>Additional operational buildings</a:t>
              </a:r>
            </a:p>
          </p:txBody>
        </p:sp>
      </p:grpSp>
    </p:spTree>
    <p:custDataLst>
      <p:tags r:id="rId1"/>
    </p:custDataLst>
    <p:extLst>
      <p:ext uri="{BB962C8B-B14F-4D97-AF65-F5344CB8AC3E}">
        <p14:creationId xmlns:p14="http://schemas.microsoft.com/office/powerpoint/2010/main" val="161471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476672"/>
            <a:ext cx="9144000"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HAA site – </a:t>
            </a:r>
            <a:r>
              <a:rPr lang="en-GB" sz="2400" dirty="0" err="1">
                <a:latin typeface="Arial" panose="020B0604020202020204" pitchFamily="34" charset="0"/>
                <a:cs typeface="Arial" panose="020B0604020202020204" pitchFamily="34" charset="0"/>
              </a:rPr>
              <a:t>Filton</a:t>
            </a:r>
            <a:r>
              <a:rPr lang="en-GB" sz="2400" dirty="0">
                <a:latin typeface="Arial" panose="020B0604020202020204" pitchFamily="34" charset="0"/>
                <a:cs typeface="Arial" panose="020B0604020202020204" pitchFamily="34" charset="0"/>
              </a:rPr>
              <a:t>, Bristol</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482" t="12543" r="13620" b="12647"/>
          <a:stretch/>
        </p:blipFill>
        <p:spPr>
          <a:xfrm>
            <a:off x="590629" y="1042199"/>
            <a:ext cx="7327075" cy="5644678"/>
          </a:xfrm>
          <a:prstGeom prst="rect">
            <a:avLst/>
          </a:prstGeom>
        </p:spPr>
      </p:pic>
      <p:grpSp>
        <p:nvGrpSpPr>
          <p:cNvPr id="11" name="Group 10"/>
          <p:cNvGrpSpPr/>
          <p:nvPr/>
        </p:nvGrpSpPr>
        <p:grpSpPr>
          <a:xfrm>
            <a:off x="573596" y="2018742"/>
            <a:ext cx="3161213" cy="2124699"/>
            <a:chOff x="573596" y="2018742"/>
            <a:chExt cx="3161213" cy="2124699"/>
          </a:xfrm>
        </p:grpSpPr>
        <p:grpSp>
          <p:nvGrpSpPr>
            <p:cNvPr id="10" name="Group 9"/>
            <p:cNvGrpSpPr/>
            <p:nvPr/>
          </p:nvGrpSpPr>
          <p:grpSpPr>
            <a:xfrm>
              <a:off x="2338971" y="3039771"/>
              <a:ext cx="1395838" cy="1103670"/>
              <a:chOff x="2338971" y="3039771"/>
              <a:chExt cx="1395838" cy="1103670"/>
            </a:xfrm>
          </p:grpSpPr>
          <p:sp>
            <p:nvSpPr>
              <p:cNvPr id="5" name="Oval 4"/>
              <p:cNvSpPr/>
              <p:nvPr/>
            </p:nvSpPr>
            <p:spPr>
              <a:xfrm rot="9168333">
                <a:off x="3345474" y="3240085"/>
                <a:ext cx="389335" cy="398837"/>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rot="9168333">
                <a:off x="2887157" y="3039771"/>
                <a:ext cx="389335" cy="398837"/>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rot="9168333">
                <a:off x="2376520" y="3240084"/>
                <a:ext cx="389335" cy="398837"/>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rot="9168333">
                <a:off x="2338971" y="3744604"/>
                <a:ext cx="389335" cy="398837"/>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p:cNvSpPr txBox="1"/>
            <p:nvPr/>
          </p:nvSpPr>
          <p:spPr>
            <a:xfrm>
              <a:off x="573596" y="2018742"/>
              <a:ext cx="2860078" cy="954107"/>
            </a:xfrm>
            <a:prstGeom prst="rect">
              <a:avLst/>
            </a:prstGeom>
            <a:noFill/>
          </p:spPr>
          <p:txBody>
            <a:bodyPr wrap="none" rtlCol="0">
              <a:spAutoFit/>
            </a:bodyPr>
            <a:lstStyle/>
            <a:p>
              <a:pPr algn="ctr"/>
              <a:r>
                <a:rPr lang="en-GB" sz="2800" b="1" dirty="0">
                  <a:solidFill>
                    <a:srgbClr val="FFFF00"/>
                  </a:solidFill>
                  <a:latin typeface="Arial" panose="020B0604020202020204" pitchFamily="34" charset="0"/>
                  <a:cs typeface="Arial" panose="020B0604020202020204" pitchFamily="34" charset="0"/>
                </a:rPr>
                <a:t>Standard 4 Gun</a:t>
              </a:r>
            </a:p>
            <a:p>
              <a:pPr algn="ctr"/>
              <a:r>
                <a:rPr lang="en-GB" sz="2800" b="1" dirty="0">
                  <a:solidFill>
                    <a:srgbClr val="FFFF00"/>
                  </a:solidFill>
                  <a:latin typeface="Arial" panose="020B0604020202020204" pitchFamily="34" charset="0"/>
                  <a:cs typeface="Arial" panose="020B0604020202020204" pitchFamily="34" charset="0"/>
                </a:rPr>
                <a:t>Emplacement</a:t>
              </a:r>
            </a:p>
          </p:txBody>
        </p:sp>
      </p:grpSp>
      <p:grpSp>
        <p:nvGrpSpPr>
          <p:cNvPr id="16" name="Group 15"/>
          <p:cNvGrpSpPr/>
          <p:nvPr/>
        </p:nvGrpSpPr>
        <p:grpSpPr>
          <a:xfrm>
            <a:off x="1979720" y="1603169"/>
            <a:ext cx="5941122" cy="5070762"/>
            <a:chOff x="1979720" y="1603169"/>
            <a:chExt cx="5941122" cy="5070762"/>
          </a:xfrm>
        </p:grpSpPr>
        <p:sp>
          <p:nvSpPr>
            <p:cNvPr id="13" name="TextBox 12"/>
            <p:cNvSpPr txBox="1"/>
            <p:nvPr/>
          </p:nvSpPr>
          <p:spPr>
            <a:xfrm>
              <a:off x="1979720" y="5153891"/>
              <a:ext cx="2204207" cy="1384995"/>
            </a:xfrm>
            <a:prstGeom prst="rect">
              <a:avLst/>
            </a:prstGeom>
            <a:noFill/>
          </p:spPr>
          <p:txBody>
            <a:bodyPr wrap="square" rtlCol="0">
              <a:spAutoFit/>
            </a:bodyPr>
            <a:lstStyle/>
            <a:p>
              <a:r>
                <a:rPr lang="en-GB" sz="2800" b="1" dirty="0">
                  <a:solidFill>
                    <a:srgbClr val="FFFF00"/>
                  </a:solidFill>
                  <a:latin typeface="Arial" panose="020B0604020202020204" pitchFamily="34" charset="0"/>
                  <a:cs typeface="Arial" panose="020B0604020202020204" pitchFamily="34" charset="0"/>
                </a:rPr>
                <a:t>Additional operational buildings</a:t>
              </a:r>
            </a:p>
          </p:txBody>
        </p:sp>
        <p:sp>
          <p:nvSpPr>
            <p:cNvPr id="14" name="Freeform 13"/>
            <p:cNvSpPr/>
            <p:nvPr/>
          </p:nvSpPr>
          <p:spPr>
            <a:xfrm>
              <a:off x="3313216" y="1603169"/>
              <a:ext cx="3610098" cy="3550722"/>
            </a:xfrm>
            <a:custGeom>
              <a:avLst/>
              <a:gdLst>
                <a:gd name="connsiteX0" fmla="*/ 1282535 w 3610098"/>
                <a:gd name="connsiteY0" fmla="*/ 1009402 h 3550722"/>
                <a:gd name="connsiteX1" fmla="*/ 866898 w 3610098"/>
                <a:gd name="connsiteY1" fmla="*/ 296883 h 3550722"/>
                <a:gd name="connsiteX2" fmla="*/ 522514 w 3610098"/>
                <a:gd name="connsiteY2" fmla="*/ 546265 h 3550722"/>
                <a:gd name="connsiteX3" fmla="*/ 831272 w 3610098"/>
                <a:gd name="connsiteY3" fmla="*/ 1199408 h 3550722"/>
                <a:gd name="connsiteX4" fmla="*/ 0 w 3610098"/>
                <a:gd name="connsiteY4" fmla="*/ 2541319 h 3550722"/>
                <a:gd name="connsiteX5" fmla="*/ 534389 w 3610098"/>
                <a:gd name="connsiteY5" fmla="*/ 3550722 h 3550722"/>
                <a:gd name="connsiteX6" fmla="*/ 3610098 w 3610098"/>
                <a:gd name="connsiteY6" fmla="*/ 368135 h 3550722"/>
                <a:gd name="connsiteX7" fmla="*/ 3431968 w 3610098"/>
                <a:gd name="connsiteY7" fmla="*/ 0 h 3550722"/>
                <a:gd name="connsiteX8" fmla="*/ 1282535 w 3610098"/>
                <a:gd name="connsiteY8" fmla="*/ 1009402 h 355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0098" h="3550722">
                  <a:moveTo>
                    <a:pt x="1282535" y="1009402"/>
                  </a:moveTo>
                  <a:lnTo>
                    <a:pt x="866898" y="296883"/>
                  </a:lnTo>
                  <a:lnTo>
                    <a:pt x="522514" y="546265"/>
                  </a:lnTo>
                  <a:lnTo>
                    <a:pt x="831272" y="1199408"/>
                  </a:lnTo>
                  <a:lnTo>
                    <a:pt x="0" y="2541319"/>
                  </a:lnTo>
                  <a:lnTo>
                    <a:pt x="534389" y="3550722"/>
                  </a:lnTo>
                  <a:lnTo>
                    <a:pt x="3610098" y="368135"/>
                  </a:lnTo>
                  <a:lnTo>
                    <a:pt x="3431968" y="0"/>
                  </a:lnTo>
                  <a:lnTo>
                    <a:pt x="1282535" y="1009402"/>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3883231" y="3990108"/>
              <a:ext cx="4037611" cy="2683823"/>
            </a:xfrm>
            <a:custGeom>
              <a:avLst/>
              <a:gdLst>
                <a:gd name="connsiteX0" fmla="*/ 237507 w 4037611"/>
                <a:gd name="connsiteY0" fmla="*/ 2517569 h 2743200"/>
                <a:gd name="connsiteX1" fmla="*/ 2505694 w 4037611"/>
                <a:gd name="connsiteY1" fmla="*/ 1246909 h 2743200"/>
                <a:gd name="connsiteX2" fmla="*/ 2470068 w 4037611"/>
                <a:gd name="connsiteY2" fmla="*/ 938151 h 2743200"/>
                <a:gd name="connsiteX3" fmla="*/ 2897579 w 4037611"/>
                <a:gd name="connsiteY3" fmla="*/ 273133 h 2743200"/>
                <a:gd name="connsiteX4" fmla="*/ 3004457 w 4037611"/>
                <a:gd name="connsiteY4" fmla="*/ 190005 h 2743200"/>
                <a:gd name="connsiteX5" fmla="*/ 3740727 w 4037611"/>
                <a:gd name="connsiteY5" fmla="*/ 0 h 2743200"/>
                <a:gd name="connsiteX6" fmla="*/ 4037611 w 4037611"/>
                <a:gd name="connsiteY6" fmla="*/ 570016 h 2743200"/>
                <a:gd name="connsiteX7" fmla="*/ 4025735 w 4037611"/>
                <a:gd name="connsiteY7" fmla="*/ 760021 h 2743200"/>
                <a:gd name="connsiteX8" fmla="*/ 486888 w 4037611"/>
                <a:gd name="connsiteY8" fmla="*/ 2743200 h 2743200"/>
                <a:gd name="connsiteX9" fmla="*/ 0 w 4037611"/>
                <a:gd name="connsiteY9" fmla="*/ 2683823 h 2743200"/>
                <a:gd name="connsiteX10" fmla="*/ 380011 w 4037611"/>
                <a:gd name="connsiteY10" fmla="*/ 2422566 h 2743200"/>
                <a:gd name="connsiteX11" fmla="*/ 391886 w 4037611"/>
                <a:gd name="connsiteY11" fmla="*/ 2410691 h 2743200"/>
                <a:gd name="connsiteX12" fmla="*/ 486888 w 4037611"/>
                <a:gd name="connsiteY12" fmla="*/ 2375065 h 2743200"/>
                <a:gd name="connsiteX13" fmla="*/ 486888 w 4037611"/>
                <a:gd name="connsiteY13" fmla="*/ 2327564 h 2743200"/>
                <a:gd name="connsiteX0" fmla="*/ 237507 w 4037611"/>
                <a:gd name="connsiteY0" fmla="*/ 2517569 h 2683823"/>
                <a:gd name="connsiteX1" fmla="*/ 2505694 w 4037611"/>
                <a:gd name="connsiteY1" fmla="*/ 1246909 h 2683823"/>
                <a:gd name="connsiteX2" fmla="*/ 2470068 w 4037611"/>
                <a:gd name="connsiteY2" fmla="*/ 938151 h 2683823"/>
                <a:gd name="connsiteX3" fmla="*/ 2897579 w 4037611"/>
                <a:gd name="connsiteY3" fmla="*/ 273133 h 2683823"/>
                <a:gd name="connsiteX4" fmla="*/ 3004457 w 4037611"/>
                <a:gd name="connsiteY4" fmla="*/ 190005 h 2683823"/>
                <a:gd name="connsiteX5" fmla="*/ 3740727 w 4037611"/>
                <a:gd name="connsiteY5" fmla="*/ 0 h 2683823"/>
                <a:gd name="connsiteX6" fmla="*/ 4037611 w 4037611"/>
                <a:gd name="connsiteY6" fmla="*/ 570016 h 2683823"/>
                <a:gd name="connsiteX7" fmla="*/ 4025735 w 4037611"/>
                <a:gd name="connsiteY7" fmla="*/ 760021 h 2683823"/>
                <a:gd name="connsiteX8" fmla="*/ 505938 w 4037611"/>
                <a:gd name="connsiteY8" fmla="*/ 2667000 h 2683823"/>
                <a:gd name="connsiteX9" fmla="*/ 0 w 4037611"/>
                <a:gd name="connsiteY9" fmla="*/ 2683823 h 2683823"/>
                <a:gd name="connsiteX10" fmla="*/ 380011 w 4037611"/>
                <a:gd name="connsiteY10" fmla="*/ 2422566 h 2683823"/>
                <a:gd name="connsiteX11" fmla="*/ 391886 w 4037611"/>
                <a:gd name="connsiteY11" fmla="*/ 2410691 h 2683823"/>
                <a:gd name="connsiteX12" fmla="*/ 486888 w 4037611"/>
                <a:gd name="connsiteY12" fmla="*/ 2375065 h 2683823"/>
                <a:gd name="connsiteX13" fmla="*/ 486888 w 4037611"/>
                <a:gd name="connsiteY13" fmla="*/ 2327564 h 268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7611" h="2683823">
                  <a:moveTo>
                    <a:pt x="237507" y="2517569"/>
                  </a:moveTo>
                  <a:lnTo>
                    <a:pt x="2505694" y="1246909"/>
                  </a:lnTo>
                  <a:lnTo>
                    <a:pt x="2470068" y="938151"/>
                  </a:lnTo>
                  <a:lnTo>
                    <a:pt x="2897579" y="273133"/>
                  </a:lnTo>
                  <a:lnTo>
                    <a:pt x="3004457" y="190005"/>
                  </a:lnTo>
                  <a:lnTo>
                    <a:pt x="3740727" y="0"/>
                  </a:lnTo>
                  <a:lnTo>
                    <a:pt x="4037611" y="570016"/>
                  </a:lnTo>
                  <a:lnTo>
                    <a:pt x="4025735" y="760021"/>
                  </a:lnTo>
                  <a:lnTo>
                    <a:pt x="505938" y="2667000"/>
                  </a:lnTo>
                  <a:lnTo>
                    <a:pt x="0" y="2683823"/>
                  </a:lnTo>
                  <a:lnTo>
                    <a:pt x="380011" y="2422566"/>
                  </a:lnTo>
                  <a:lnTo>
                    <a:pt x="391886" y="2410691"/>
                  </a:lnTo>
                  <a:lnTo>
                    <a:pt x="486888" y="2375065"/>
                  </a:lnTo>
                  <a:lnTo>
                    <a:pt x="486888" y="2327564"/>
                  </a:lnTo>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216066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75556" y="1397675"/>
            <a:ext cx="7992888" cy="4062651"/>
          </a:xfrm>
          <a:prstGeom prst="rect">
            <a:avLst/>
          </a:prstGeom>
        </p:spPr>
        <p:txBody>
          <a:bodyPr wrap="square">
            <a:spAutoFit/>
          </a:bodyPr>
          <a:lstStyle/>
          <a:p>
            <a:endParaRPr lang="en-GB" dirty="0">
              <a:latin typeface="Source Sans Pro" pitchFamily="34" charset="0"/>
            </a:endParaRPr>
          </a:p>
          <a:p>
            <a:r>
              <a:rPr lang="en-GB" sz="2000" b="1" dirty="0">
                <a:latin typeface="Arial" panose="020B0604020202020204" pitchFamily="34" charset="0"/>
                <a:cs typeface="Arial" panose="020B0604020202020204" pitchFamily="34" charset="0"/>
              </a:rPr>
              <a:t>Key Stage 2 &amp; 3: Local History Study</a:t>
            </a:r>
            <a:endParaRPr lang="en-GB" sz="2000"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The following slides are designed to help you identify any Second World War features on the 1940s aerial photographs shown on our </a:t>
            </a:r>
            <a:r>
              <a:rPr lang="en-GB" sz="2000" dirty="0">
                <a:latin typeface="Arial" panose="020B0604020202020204" pitchFamily="34" charset="0"/>
                <a:cs typeface="Arial" panose="020B0604020202020204" pitchFamily="34" charset="0"/>
                <a:hlinkClick r:id="rId4"/>
              </a:rPr>
              <a:t>Aerial Photo Explorer</a:t>
            </a:r>
            <a:r>
              <a:rPr lang="en-GB" sz="2000" dirty="0">
                <a:latin typeface="Arial" panose="020B0604020202020204" pitchFamily="34" charset="0"/>
                <a:cs typeface="Arial" panose="020B0604020202020204" pitchFamily="34" charset="0"/>
              </a:rPr>
              <a:t> or in a </a:t>
            </a:r>
            <a:r>
              <a:rPr lang="en-GB" sz="2000" dirty="0">
                <a:latin typeface="Arial" panose="020B0604020202020204" pitchFamily="34" charset="0"/>
                <a:cs typeface="Arial" panose="020B0604020202020204" pitchFamily="34" charset="0"/>
                <a:hlinkClick r:id="rId5"/>
              </a:rPr>
              <a:t>Local History Pack</a:t>
            </a:r>
            <a:r>
              <a:rPr lang="en-GB" sz="20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You can then use the examples of different types of feature on these slides to compare those found in your locality with those found across the whole country.</a:t>
            </a:r>
          </a:p>
          <a:p>
            <a:pPr marL="342900" indent="-34290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You can also use the examples shown with pupils to help them understand how the Second World War impacted life in Britain.</a:t>
            </a:r>
            <a:endParaRPr lang="en-GB" sz="1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2101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825" y="476672"/>
            <a:ext cx="9144000"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HAA site – </a:t>
            </a:r>
            <a:r>
              <a:rPr lang="en-GB" sz="2400" dirty="0" err="1">
                <a:latin typeface="Arial" panose="020B0604020202020204" pitchFamily="34" charset="0"/>
                <a:cs typeface="Arial" panose="020B0604020202020204" pitchFamily="34" charset="0"/>
              </a:rPr>
              <a:t>Pur</a:t>
            </a:r>
            <a:r>
              <a:rPr lang="en-GB" sz="2400" dirty="0">
                <a:latin typeface="Arial" panose="020B0604020202020204" pitchFamily="34" charset="0"/>
                <a:cs typeface="Arial" panose="020B0604020202020204" pitchFamily="34" charset="0"/>
              </a:rPr>
              <a:t> Down, Bristol B6</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2338" t="13077" r="18702" b="10059"/>
          <a:stretch/>
        </p:blipFill>
        <p:spPr>
          <a:xfrm>
            <a:off x="682832" y="963646"/>
            <a:ext cx="7778337" cy="5786145"/>
          </a:xfrm>
          <a:prstGeom prst="rect">
            <a:avLst/>
          </a:prstGeom>
        </p:spPr>
      </p:pic>
      <p:grpSp>
        <p:nvGrpSpPr>
          <p:cNvPr id="10" name="Group 9"/>
          <p:cNvGrpSpPr/>
          <p:nvPr/>
        </p:nvGrpSpPr>
        <p:grpSpPr>
          <a:xfrm>
            <a:off x="2699792" y="980692"/>
            <a:ext cx="4680520" cy="5256620"/>
            <a:chOff x="2699792" y="980692"/>
            <a:chExt cx="4680520" cy="5256620"/>
          </a:xfrm>
        </p:grpSpPr>
        <p:grpSp>
          <p:nvGrpSpPr>
            <p:cNvPr id="4" name="Group 3"/>
            <p:cNvGrpSpPr/>
            <p:nvPr/>
          </p:nvGrpSpPr>
          <p:grpSpPr>
            <a:xfrm>
              <a:off x="2699792" y="2422670"/>
              <a:ext cx="4680520" cy="3814642"/>
              <a:chOff x="2699792" y="2422670"/>
              <a:chExt cx="4680520" cy="3814642"/>
            </a:xfrm>
          </p:grpSpPr>
          <p:sp>
            <p:nvSpPr>
              <p:cNvPr id="3" name="Oval 2"/>
              <p:cNvSpPr/>
              <p:nvPr/>
            </p:nvSpPr>
            <p:spPr>
              <a:xfrm>
                <a:off x="2699792" y="5301208"/>
                <a:ext cx="1368152" cy="936104"/>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5004048" y="4985556"/>
                <a:ext cx="1368152" cy="936104"/>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6012160" y="3704113"/>
                <a:ext cx="1368152" cy="936104"/>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5340033" y="2422670"/>
                <a:ext cx="1368152" cy="936104"/>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p:cNvSpPr/>
            <p:nvPr/>
          </p:nvSpPr>
          <p:spPr>
            <a:xfrm>
              <a:off x="3663907" y="980692"/>
              <a:ext cx="3054033" cy="954107"/>
            </a:xfrm>
            <a:prstGeom prst="rect">
              <a:avLst/>
            </a:prstGeom>
          </p:spPr>
          <p:txBody>
            <a:bodyPr wrap="square">
              <a:spAutoFit/>
            </a:bodyPr>
            <a:lstStyle/>
            <a:p>
              <a:r>
                <a:rPr lang="en-GB" sz="2800" dirty="0">
                  <a:solidFill>
                    <a:srgbClr val="FFFF00"/>
                  </a:solidFill>
                  <a:latin typeface="Arial" panose="020B0604020202020204" pitchFamily="34" charset="0"/>
                  <a:cs typeface="Arial" panose="020B0604020202020204" pitchFamily="34" charset="0"/>
                </a:rPr>
                <a:t>Standard 4 Gun</a:t>
              </a:r>
            </a:p>
            <a:p>
              <a:r>
                <a:rPr lang="en-GB" sz="2800" dirty="0">
                  <a:solidFill>
                    <a:srgbClr val="FFFF00"/>
                  </a:solidFill>
                  <a:latin typeface="Arial" panose="020B0604020202020204" pitchFamily="34" charset="0"/>
                  <a:cs typeface="Arial" panose="020B0604020202020204" pitchFamily="34" charset="0"/>
                </a:rPr>
                <a:t>Emplacement</a:t>
              </a:r>
            </a:p>
          </p:txBody>
        </p:sp>
      </p:grpSp>
    </p:spTree>
    <p:custDataLst>
      <p:tags r:id="rId1"/>
    </p:custDataLst>
    <p:extLst>
      <p:ext uri="{BB962C8B-B14F-4D97-AF65-F5344CB8AC3E}">
        <p14:creationId xmlns:p14="http://schemas.microsoft.com/office/powerpoint/2010/main" val="224899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825" y="476672"/>
            <a:ext cx="9144000"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HAA site – Kirkby, Mersey H8</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767447" y="215461"/>
            <a:ext cx="5609106" cy="7327078"/>
          </a:xfrm>
          <a:prstGeom prst="rect">
            <a:avLst/>
          </a:prstGeom>
        </p:spPr>
      </p:pic>
      <p:grpSp>
        <p:nvGrpSpPr>
          <p:cNvPr id="14" name="Group 13"/>
          <p:cNvGrpSpPr/>
          <p:nvPr/>
        </p:nvGrpSpPr>
        <p:grpSpPr>
          <a:xfrm>
            <a:off x="3994554" y="1394774"/>
            <a:ext cx="4139826" cy="3009299"/>
            <a:chOff x="3994554" y="1394774"/>
            <a:chExt cx="4139826" cy="3009299"/>
          </a:xfrm>
        </p:grpSpPr>
        <p:grpSp>
          <p:nvGrpSpPr>
            <p:cNvPr id="2" name="Group 1"/>
            <p:cNvGrpSpPr/>
            <p:nvPr/>
          </p:nvGrpSpPr>
          <p:grpSpPr>
            <a:xfrm>
              <a:off x="3994554" y="2419507"/>
              <a:ext cx="2086169" cy="1984566"/>
              <a:chOff x="3994554" y="2419507"/>
              <a:chExt cx="2086169" cy="1984566"/>
            </a:xfrm>
          </p:grpSpPr>
          <p:sp>
            <p:nvSpPr>
              <p:cNvPr id="5" name="Oval 4"/>
              <p:cNvSpPr/>
              <p:nvPr/>
            </p:nvSpPr>
            <p:spPr>
              <a:xfrm rot="13369906">
                <a:off x="5344928" y="3485952"/>
                <a:ext cx="341846" cy="341846"/>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rot="13369906">
                <a:off x="5315756" y="3069182"/>
                <a:ext cx="341846" cy="341846"/>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rot="13369906">
                <a:off x="4981952" y="2820855"/>
                <a:ext cx="341846" cy="341846"/>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rot="13369906">
                <a:off x="4570619" y="2923563"/>
                <a:ext cx="341847" cy="341846"/>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rot="13369906">
                <a:off x="5738877" y="3274736"/>
                <a:ext cx="341846" cy="341846"/>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rot="13369906">
                <a:off x="4740403" y="2419507"/>
                <a:ext cx="341846" cy="341846"/>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rot="13369906">
                <a:off x="3994554" y="3002855"/>
                <a:ext cx="341846" cy="341846"/>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rot="13369906">
                <a:off x="5257316" y="4062227"/>
                <a:ext cx="341846" cy="341846"/>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5274302" y="1394774"/>
              <a:ext cx="2860078" cy="954107"/>
            </a:xfrm>
            <a:prstGeom prst="rect">
              <a:avLst/>
            </a:prstGeom>
            <a:noFill/>
          </p:spPr>
          <p:txBody>
            <a:bodyPr wrap="none" rtlCol="0">
              <a:spAutoFit/>
            </a:bodyPr>
            <a:lstStyle/>
            <a:p>
              <a:pPr algn="ctr"/>
              <a:r>
                <a:rPr lang="en-GB" sz="2800" b="1" dirty="0">
                  <a:solidFill>
                    <a:srgbClr val="FFFF00"/>
                  </a:solidFill>
                  <a:latin typeface="Arial" panose="020B0604020202020204" pitchFamily="34" charset="0"/>
                  <a:cs typeface="Arial" panose="020B0604020202020204" pitchFamily="34" charset="0"/>
                </a:rPr>
                <a:t>Standard 8 Gun</a:t>
              </a:r>
            </a:p>
            <a:p>
              <a:pPr algn="ctr"/>
              <a:r>
                <a:rPr lang="en-GB" sz="2800" b="1" dirty="0">
                  <a:solidFill>
                    <a:srgbClr val="FFFF00"/>
                  </a:solidFill>
                  <a:latin typeface="Arial" panose="020B0604020202020204" pitchFamily="34" charset="0"/>
                  <a:cs typeface="Arial" panose="020B0604020202020204" pitchFamily="34" charset="0"/>
                </a:rPr>
                <a:t>Emplacement</a:t>
              </a:r>
            </a:p>
          </p:txBody>
        </p:sp>
      </p:grpSp>
      <p:grpSp>
        <p:nvGrpSpPr>
          <p:cNvPr id="19" name="Group 18"/>
          <p:cNvGrpSpPr/>
          <p:nvPr/>
        </p:nvGrpSpPr>
        <p:grpSpPr>
          <a:xfrm>
            <a:off x="1115616" y="1818167"/>
            <a:ext cx="4519640" cy="4573381"/>
            <a:chOff x="1115616" y="1818167"/>
            <a:chExt cx="4519640" cy="4573381"/>
          </a:xfrm>
        </p:grpSpPr>
        <p:sp>
          <p:nvSpPr>
            <p:cNvPr id="16" name="Freeform 15"/>
            <p:cNvSpPr/>
            <p:nvPr/>
          </p:nvSpPr>
          <p:spPr>
            <a:xfrm>
              <a:off x="1318437" y="1818167"/>
              <a:ext cx="4316819" cy="3880884"/>
            </a:xfrm>
            <a:custGeom>
              <a:avLst/>
              <a:gdLst>
                <a:gd name="connsiteX0" fmla="*/ 1935126 w 4316819"/>
                <a:gd name="connsiteY0" fmla="*/ 627321 h 3880884"/>
                <a:gd name="connsiteX1" fmla="*/ 1509823 w 4316819"/>
                <a:gd name="connsiteY1" fmla="*/ 0 h 3880884"/>
                <a:gd name="connsiteX2" fmla="*/ 74428 w 4316819"/>
                <a:gd name="connsiteY2" fmla="*/ 818707 h 3880884"/>
                <a:gd name="connsiteX3" fmla="*/ 0 w 4316819"/>
                <a:gd name="connsiteY3" fmla="*/ 935666 h 3880884"/>
                <a:gd name="connsiteX4" fmla="*/ 648586 w 4316819"/>
                <a:gd name="connsiteY4" fmla="*/ 1701210 h 3880884"/>
                <a:gd name="connsiteX5" fmla="*/ 1265275 w 4316819"/>
                <a:gd name="connsiteY5" fmla="*/ 2169042 h 3880884"/>
                <a:gd name="connsiteX6" fmla="*/ 2838893 w 4316819"/>
                <a:gd name="connsiteY6" fmla="*/ 3498112 h 3880884"/>
                <a:gd name="connsiteX7" fmla="*/ 3253563 w 4316819"/>
                <a:gd name="connsiteY7" fmla="*/ 3880884 h 3880884"/>
                <a:gd name="connsiteX8" fmla="*/ 4316819 w 4316819"/>
                <a:gd name="connsiteY8" fmla="*/ 2977117 h 3880884"/>
                <a:gd name="connsiteX9" fmla="*/ 4040372 w 4316819"/>
                <a:gd name="connsiteY9" fmla="*/ 2775098 h 3880884"/>
                <a:gd name="connsiteX10" fmla="*/ 3551275 w 4316819"/>
                <a:gd name="connsiteY10" fmla="*/ 3264196 h 3880884"/>
                <a:gd name="connsiteX11" fmla="*/ 1339703 w 4316819"/>
                <a:gd name="connsiteY11" fmla="*/ 946298 h 3880884"/>
                <a:gd name="connsiteX12" fmla="*/ 1935126 w 4316819"/>
                <a:gd name="connsiteY12" fmla="*/ 627321 h 388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16819" h="3880884">
                  <a:moveTo>
                    <a:pt x="1935126" y="627321"/>
                  </a:moveTo>
                  <a:lnTo>
                    <a:pt x="1509823" y="0"/>
                  </a:lnTo>
                  <a:lnTo>
                    <a:pt x="74428" y="818707"/>
                  </a:lnTo>
                  <a:lnTo>
                    <a:pt x="0" y="935666"/>
                  </a:lnTo>
                  <a:lnTo>
                    <a:pt x="648586" y="1701210"/>
                  </a:lnTo>
                  <a:lnTo>
                    <a:pt x="1265275" y="2169042"/>
                  </a:lnTo>
                  <a:lnTo>
                    <a:pt x="2838893" y="3498112"/>
                  </a:lnTo>
                  <a:lnTo>
                    <a:pt x="3253563" y="3880884"/>
                  </a:lnTo>
                  <a:lnTo>
                    <a:pt x="4316819" y="2977117"/>
                  </a:lnTo>
                  <a:lnTo>
                    <a:pt x="4040372" y="2775098"/>
                  </a:lnTo>
                  <a:lnTo>
                    <a:pt x="3551275" y="3264196"/>
                  </a:lnTo>
                  <a:lnTo>
                    <a:pt x="1339703" y="946298"/>
                  </a:lnTo>
                  <a:lnTo>
                    <a:pt x="1935126" y="627321"/>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1115616" y="5006553"/>
              <a:ext cx="2204207" cy="1384995"/>
            </a:xfrm>
            <a:prstGeom prst="rect">
              <a:avLst/>
            </a:prstGeom>
            <a:noFill/>
          </p:spPr>
          <p:txBody>
            <a:bodyPr wrap="square" rtlCol="0">
              <a:spAutoFit/>
            </a:bodyPr>
            <a:lstStyle/>
            <a:p>
              <a:r>
                <a:rPr lang="en-GB" sz="2800" b="1" dirty="0">
                  <a:solidFill>
                    <a:srgbClr val="FFFF00"/>
                  </a:solidFill>
                  <a:latin typeface="Arial" panose="020B0604020202020204" pitchFamily="34" charset="0"/>
                  <a:cs typeface="Arial" panose="020B0604020202020204" pitchFamily="34" charset="0"/>
                </a:rPr>
                <a:t>Additional operational buildings</a:t>
              </a:r>
            </a:p>
          </p:txBody>
        </p:sp>
      </p:grpSp>
    </p:spTree>
    <p:custDataLst>
      <p:tags r:id="rId1"/>
    </p:custDataLst>
    <p:extLst>
      <p:ext uri="{BB962C8B-B14F-4D97-AF65-F5344CB8AC3E}">
        <p14:creationId xmlns:p14="http://schemas.microsoft.com/office/powerpoint/2010/main" val="115291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fill="hold"/>
                                        <p:tgtEl>
                                          <p:spTgt spid="19"/>
                                        </p:tgtEl>
                                        <p:attrNameLst>
                                          <p:attrName>ppt_x</p:attrName>
                                        </p:attrNameLst>
                                      </p:cBhvr>
                                      <p:tavLst>
                                        <p:tav tm="0">
                                          <p:val>
                                            <p:strVal val="0-#ppt_w/2"/>
                                          </p:val>
                                        </p:tav>
                                        <p:tav tm="100000">
                                          <p:val>
                                            <p:strVal val="#ppt_x"/>
                                          </p:val>
                                        </p:tav>
                                      </p:tavLst>
                                    </p:anim>
                                    <p:anim calcmode="lin" valueType="num">
                                      <p:cBhvr additive="base">
                                        <p:cTn id="14"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32502" y="188640"/>
            <a:ext cx="6878999" cy="646331"/>
          </a:xfrm>
          <a:prstGeom prst="rect">
            <a:avLst/>
          </a:prstGeom>
          <a:noFill/>
        </p:spPr>
        <p:txBody>
          <a:bodyPr wrap="none" rtlCol="0">
            <a:spAutoFit/>
          </a:bodyPr>
          <a:lstStyle/>
          <a:p>
            <a:pPr algn="ctr"/>
            <a:r>
              <a:rPr lang="en-GB" sz="3600" dirty="0">
                <a:latin typeface="Arial" panose="020B0604020202020204" pitchFamily="34" charset="0"/>
                <a:cs typeface="Arial" panose="020B0604020202020204" pitchFamily="34" charset="0"/>
              </a:rPr>
              <a:t>   Rocket Anti-aircraft sites (ZAA)</a:t>
            </a:r>
          </a:p>
        </p:txBody>
      </p:sp>
      <p:sp>
        <p:nvSpPr>
          <p:cNvPr id="4" name="TextBox 3"/>
          <p:cNvSpPr txBox="1"/>
          <p:nvPr/>
        </p:nvSpPr>
        <p:spPr>
          <a:xfrm>
            <a:off x="323528" y="980904"/>
            <a:ext cx="8280921" cy="4278094"/>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50 ZAA battery sites are known to have been constructed in World War II. The ZAA rocket battery and control buildings were part of a sophisticated system aimed at diverting hostile air attacks away from city centre or military targets, whilst at the same time drawing enemy bombers to within range of other anti-aircraft fire. </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They were often used in conjunction with lighting decoys. The lighting decoys, known as QL sites, attempted to simulate city lights, black-out conditions and included devices to mimic the flickering lights of railway marshalling yards as seen from the air. If the decoy was considered to have been successful in attracting aircraft then pre-prepared fires (known as Starfish or QF sites) were electrically ignited to create the illusion of targets having been set alight and convince the German bombers that they had been successful!</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The rockets were laid out in a grid pattern (often 8x8 or 64 rockets). Each rocket was mounted on to a concrete base and could be rotated/pointed according to the required direction. Once loaded each rocket could only be fired once. The aim being to fire all the rockets at once.</a:t>
            </a:r>
          </a:p>
        </p:txBody>
      </p:sp>
    </p:spTree>
    <p:custDataLst>
      <p:tags r:id="rId1"/>
    </p:custDataLst>
    <p:extLst>
      <p:ext uri="{BB962C8B-B14F-4D97-AF65-F5344CB8AC3E}">
        <p14:creationId xmlns:p14="http://schemas.microsoft.com/office/powerpoint/2010/main" val="23103371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825" y="476672"/>
            <a:ext cx="9144000"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ZAA site – Radcliffe Park, Salford (ZH1)</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34892"/>
          <a:stretch/>
        </p:blipFill>
        <p:spPr>
          <a:xfrm rot="5400000">
            <a:off x="1738961" y="508916"/>
            <a:ext cx="5666078" cy="6830741"/>
          </a:xfrm>
          <a:prstGeom prst="rect">
            <a:avLst/>
          </a:prstGeom>
        </p:spPr>
      </p:pic>
      <p:sp>
        <p:nvSpPr>
          <p:cNvPr id="4" name="Freeform 3"/>
          <p:cNvSpPr/>
          <p:nvPr/>
        </p:nvSpPr>
        <p:spPr>
          <a:xfrm>
            <a:off x="2734574" y="2751826"/>
            <a:ext cx="3131388" cy="3019246"/>
          </a:xfrm>
          <a:custGeom>
            <a:avLst/>
            <a:gdLst>
              <a:gd name="connsiteX0" fmla="*/ 2553418 w 3131388"/>
              <a:gd name="connsiteY0" fmla="*/ 25880 h 3019246"/>
              <a:gd name="connsiteX1" fmla="*/ 3131388 w 3131388"/>
              <a:gd name="connsiteY1" fmla="*/ 2562046 h 3019246"/>
              <a:gd name="connsiteX2" fmla="*/ 655607 w 3131388"/>
              <a:gd name="connsiteY2" fmla="*/ 3019246 h 3019246"/>
              <a:gd name="connsiteX3" fmla="*/ 224286 w 3131388"/>
              <a:gd name="connsiteY3" fmla="*/ 1811548 h 3019246"/>
              <a:gd name="connsiteX4" fmla="*/ 0 w 3131388"/>
              <a:gd name="connsiteY4" fmla="*/ 491706 h 3019246"/>
              <a:gd name="connsiteX5" fmla="*/ 2622430 w 3131388"/>
              <a:gd name="connsiteY5" fmla="*/ 0 h 3019246"/>
              <a:gd name="connsiteX6" fmla="*/ 2553418 w 3131388"/>
              <a:gd name="connsiteY6" fmla="*/ 25880 h 30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1388" h="3019246">
                <a:moveTo>
                  <a:pt x="2553418" y="25880"/>
                </a:moveTo>
                <a:lnTo>
                  <a:pt x="3131388" y="2562046"/>
                </a:lnTo>
                <a:lnTo>
                  <a:pt x="655607" y="3019246"/>
                </a:lnTo>
                <a:lnTo>
                  <a:pt x="224286" y="1811548"/>
                </a:lnTo>
                <a:lnTo>
                  <a:pt x="0" y="491706"/>
                </a:lnTo>
                <a:lnTo>
                  <a:pt x="2622430" y="0"/>
                </a:lnTo>
                <a:lnTo>
                  <a:pt x="2553418" y="25880"/>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998313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825" y="476672"/>
            <a:ext cx="9144000"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ZAA site – Gillingham, Kent</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877" r="19743" b="5114"/>
          <a:stretch/>
        </p:blipFill>
        <p:spPr>
          <a:xfrm rot="16200000">
            <a:off x="1715302" y="141819"/>
            <a:ext cx="5713396" cy="7422082"/>
          </a:xfrm>
          <a:prstGeom prst="rect">
            <a:avLst/>
          </a:prstGeom>
        </p:spPr>
      </p:pic>
      <p:sp>
        <p:nvSpPr>
          <p:cNvPr id="2" name="Freeform 1"/>
          <p:cNvSpPr/>
          <p:nvPr/>
        </p:nvSpPr>
        <p:spPr>
          <a:xfrm>
            <a:off x="2232561" y="2553195"/>
            <a:ext cx="3811979" cy="3550722"/>
          </a:xfrm>
          <a:custGeom>
            <a:avLst/>
            <a:gdLst>
              <a:gd name="connsiteX0" fmla="*/ 2113808 w 3811979"/>
              <a:gd name="connsiteY0" fmla="*/ 83127 h 3550722"/>
              <a:gd name="connsiteX1" fmla="*/ 0 w 3811979"/>
              <a:gd name="connsiteY1" fmla="*/ 1520041 h 3550722"/>
              <a:gd name="connsiteX2" fmla="*/ 1698171 w 3811979"/>
              <a:gd name="connsiteY2" fmla="*/ 3550722 h 3550722"/>
              <a:gd name="connsiteX3" fmla="*/ 3811979 w 3811979"/>
              <a:gd name="connsiteY3" fmla="*/ 2030680 h 3550722"/>
              <a:gd name="connsiteX4" fmla="*/ 2280062 w 3811979"/>
              <a:gd name="connsiteY4" fmla="*/ 0 h 3550722"/>
              <a:gd name="connsiteX5" fmla="*/ 2113808 w 3811979"/>
              <a:gd name="connsiteY5" fmla="*/ 83127 h 355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1979" h="3550722">
                <a:moveTo>
                  <a:pt x="2113808" y="83127"/>
                </a:moveTo>
                <a:lnTo>
                  <a:pt x="0" y="1520041"/>
                </a:lnTo>
                <a:lnTo>
                  <a:pt x="1698171" y="3550722"/>
                </a:lnTo>
                <a:lnTo>
                  <a:pt x="3811979" y="2030680"/>
                </a:lnTo>
                <a:lnTo>
                  <a:pt x="2280062" y="0"/>
                </a:lnTo>
                <a:lnTo>
                  <a:pt x="2113808" y="83127"/>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588404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825" y="476672"/>
            <a:ext cx="9144000"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ZAA site – Gillingham, Kent</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3051" r="1205" b="16445"/>
          <a:stretch/>
        </p:blipFill>
        <p:spPr>
          <a:xfrm>
            <a:off x="60016" y="1340768"/>
            <a:ext cx="9023968" cy="5373216"/>
          </a:xfrm>
          <a:prstGeom prst="rect">
            <a:avLst/>
          </a:prstGeom>
        </p:spPr>
      </p:pic>
    </p:spTree>
    <p:custDataLst>
      <p:tags r:id="rId1"/>
    </p:custDataLst>
    <p:extLst>
      <p:ext uri="{BB962C8B-B14F-4D97-AF65-F5344CB8AC3E}">
        <p14:creationId xmlns:p14="http://schemas.microsoft.com/office/powerpoint/2010/main" val="3230885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30185" y="188640"/>
            <a:ext cx="5083636" cy="1200329"/>
          </a:xfrm>
          <a:prstGeom prst="rect">
            <a:avLst/>
          </a:prstGeom>
          <a:noFill/>
        </p:spPr>
        <p:txBody>
          <a:bodyPr wrap="none" rtlCol="0">
            <a:spAutoFit/>
          </a:bodyPr>
          <a:lstStyle/>
          <a:p>
            <a:pPr algn="ctr"/>
            <a:r>
              <a:rPr lang="en-GB" sz="3600" dirty="0">
                <a:latin typeface="Arial" panose="020B0604020202020204" pitchFamily="34" charset="0"/>
                <a:cs typeface="Arial" panose="020B0604020202020204" pitchFamily="34" charset="0"/>
              </a:rPr>
              <a:t>Light (LAA) &amp; </a:t>
            </a:r>
          </a:p>
          <a:p>
            <a:pPr algn="ctr"/>
            <a:r>
              <a:rPr lang="en-GB" sz="3600" dirty="0">
                <a:latin typeface="Arial" panose="020B0604020202020204" pitchFamily="34" charset="0"/>
                <a:cs typeface="Arial" panose="020B0604020202020204" pitchFamily="34" charset="0"/>
              </a:rPr>
              <a:t>mobile Anti-aircraft sites</a:t>
            </a:r>
          </a:p>
        </p:txBody>
      </p:sp>
      <p:sp>
        <p:nvSpPr>
          <p:cNvPr id="4" name="TextBox 3"/>
          <p:cNvSpPr txBox="1"/>
          <p:nvPr/>
        </p:nvSpPr>
        <p:spPr>
          <a:xfrm>
            <a:off x="323528" y="1484784"/>
            <a:ext cx="8280921" cy="5262979"/>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Light Anti-aircraft (LAA) sites used a range of weapons in defence against lower flying aircraft. They had a particularly wide distribution around the south and east coasts and close to cities, industrial and military targets, such as airfields. </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Of all the gun sites, these were the least substantial and have left behind the least remains. Nearly 1,250 LAA gun sites are recorded as having been built during World War II. </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Around 50 of these have some remains surviving, though at only around 40 sites are these thought sufficient to provide an understanding of their original form and function. Surviving examples are therefore sufficiently rare to suggest that all 40 examples are of national importance.</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Mobile anti-aircraft sites were mostly associated with Operation Diver. This was Anti-aircraft Command’s attempt to defeat the V1 flying-bomb, the first of Nazi Germany’s ‘retribution’ weapons, whose attacks dominated the home front in the final year of the Second World War. Beginning in the week of D-Day, the flying bomb battle lasted for nine months. In that time the men and women of AA Command became a massed, mobile army, shifting a vast carpet of guns to meet the V1’s changing lines of attack. Along with the RAF’s fighter aircraft and the larger air defence system, their mission was to prevent a single flying bomb from reaching London, or any other British city. </a:t>
            </a:r>
          </a:p>
        </p:txBody>
      </p:sp>
    </p:spTree>
    <p:custDataLst>
      <p:tags r:id="rId1"/>
    </p:custDataLst>
    <p:extLst>
      <p:ext uri="{BB962C8B-B14F-4D97-AF65-F5344CB8AC3E}">
        <p14:creationId xmlns:p14="http://schemas.microsoft.com/office/powerpoint/2010/main" val="32236553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825" y="476672"/>
            <a:ext cx="9144000" cy="738664"/>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Mobile Anti-aircraft site – Wye, Kent</a:t>
            </a:r>
          </a:p>
          <a:p>
            <a:pPr algn="ctr"/>
            <a:r>
              <a:rPr lang="en-GB" dirty="0">
                <a:latin typeface="Arial" panose="020B0604020202020204" pitchFamily="34" charset="0"/>
                <a:cs typeface="Arial" panose="020B0604020202020204" pitchFamily="34" charset="0"/>
              </a:rPr>
              <a:t>(note the trucks covered in camouflage netting against the nearby hedge and barns)</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4393" t="9304" r="33702" b="2293"/>
          <a:stretch/>
        </p:blipFill>
        <p:spPr>
          <a:xfrm>
            <a:off x="682832" y="1376439"/>
            <a:ext cx="7778337" cy="5429904"/>
          </a:xfrm>
          <a:prstGeom prst="rect">
            <a:avLst/>
          </a:prstGeom>
        </p:spPr>
      </p:pic>
    </p:spTree>
    <p:custDataLst>
      <p:tags r:id="rId1"/>
    </p:custDataLst>
    <p:extLst>
      <p:ext uri="{BB962C8B-B14F-4D97-AF65-F5344CB8AC3E}">
        <p14:creationId xmlns:p14="http://schemas.microsoft.com/office/powerpoint/2010/main" val="36265734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825" y="476672"/>
            <a:ext cx="9144000" cy="1200329"/>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Mobile Anti-Aircraft site – Wye, Kent</a:t>
            </a:r>
          </a:p>
          <a:p>
            <a:pPr algn="ctr"/>
            <a:r>
              <a:rPr lang="en-GB" sz="2400" dirty="0">
                <a:latin typeface="Arial" panose="020B0604020202020204" pitchFamily="34" charset="0"/>
                <a:cs typeface="Arial" panose="020B0604020202020204" pitchFamily="34" charset="0"/>
              </a:rPr>
              <a:t>(close-up of mobile guns being put together/taken apart, a soldier on the right can be seen with a gun barrel over his shoulder)</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0851" t="43736" r="46975" b="12955"/>
          <a:stretch/>
        </p:blipFill>
        <p:spPr>
          <a:xfrm>
            <a:off x="-1596" y="1828801"/>
            <a:ext cx="9110323" cy="5026384"/>
          </a:xfrm>
          <a:prstGeom prst="rect">
            <a:avLst/>
          </a:prstGeom>
        </p:spPr>
      </p:pic>
    </p:spTree>
    <p:custDataLst>
      <p:tags r:id="rId1"/>
    </p:custDataLst>
    <p:extLst>
      <p:ext uri="{BB962C8B-B14F-4D97-AF65-F5344CB8AC3E}">
        <p14:creationId xmlns:p14="http://schemas.microsoft.com/office/powerpoint/2010/main" val="37209435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30146" y="188640"/>
            <a:ext cx="6083717" cy="646331"/>
          </a:xfrm>
          <a:prstGeom prst="rect">
            <a:avLst/>
          </a:prstGeom>
          <a:noFill/>
        </p:spPr>
        <p:txBody>
          <a:bodyPr wrap="none" rtlCol="0">
            <a:spAutoFit/>
          </a:bodyPr>
          <a:lstStyle/>
          <a:p>
            <a:pPr algn="ctr"/>
            <a:r>
              <a:rPr lang="en-GB" sz="3600" dirty="0">
                <a:latin typeface="Arial" panose="020B0604020202020204" pitchFamily="34" charset="0"/>
                <a:cs typeface="Arial" panose="020B0604020202020204" pitchFamily="34" charset="0"/>
              </a:rPr>
              <a:t>Anti-glider (landing) trenches</a:t>
            </a:r>
          </a:p>
        </p:txBody>
      </p:sp>
      <p:sp>
        <p:nvSpPr>
          <p:cNvPr id="4" name="TextBox 3"/>
          <p:cNvSpPr txBox="1"/>
          <p:nvPr/>
        </p:nvSpPr>
        <p:spPr>
          <a:xfrm>
            <a:off x="323528" y="980904"/>
            <a:ext cx="8280921" cy="3539430"/>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The increased use of aircraft during the Second World War not only increased the threat from bombing, but also of invasion. </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Therefore open areas were considered vulnerable to invasion from the air: a landing by paratroopers, glider-borne troops or powered aircraft which could land and take off again. Any open area with a straight length of 500 yards (460 m) or more within five miles (8 km) of the coast or an airfield was considered vulnerable. </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Anti-invasion defences were therefore built in vast numbers. One of the main types being </a:t>
            </a:r>
            <a:r>
              <a:rPr lang="en-GB" sz="1600" dirty="0" err="1">
                <a:latin typeface="Arial" panose="020B0604020202020204" pitchFamily="34" charset="0"/>
                <a:cs typeface="Arial" panose="020B0604020202020204" pitchFamily="34" charset="0"/>
              </a:rPr>
              <a:t>zig-zag</a:t>
            </a:r>
            <a:r>
              <a:rPr lang="en-GB" sz="1600" dirty="0">
                <a:latin typeface="Arial" panose="020B0604020202020204" pitchFamily="34" charset="0"/>
                <a:cs typeface="Arial" panose="020B0604020202020204" pitchFamily="34" charset="0"/>
              </a:rPr>
              <a:t> trenches dug into open areas to prevent aircraft from landing or taking off. They also made the landing of paratroopers potentially more hazardous.</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In some areas concrete or wooden posts, even old cars, were used to create obstacles in these open areas and deter enemy landings.</a:t>
            </a:r>
          </a:p>
        </p:txBody>
      </p:sp>
    </p:spTree>
    <p:custDataLst>
      <p:tags r:id="rId1"/>
    </p:custDataLst>
    <p:extLst>
      <p:ext uri="{BB962C8B-B14F-4D97-AF65-F5344CB8AC3E}">
        <p14:creationId xmlns:p14="http://schemas.microsoft.com/office/powerpoint/2010/main" val="1959223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8ABAC67-01D5-4E85-8DD7-C399A6299020}"/>
              </a:ext>
            </a:extLst>
          </p:cNvPr>
          <p:cNvGrpSpPr/>
          <p:nvPr/>
        </p:nvGrpSpPr>
        <p:grpSpPr>
          <a:xfrm>
            <a:off x="967651" y="496992"/>
            <a:ext cx="7232122" cy="6325764"/>
            <a:chOff x="0" y="-1012184"/>
            <a:chExt cx="8997827" cy="7870184"/>
          </a:xfrm>
        </p:grpSpPr>
        <p:pic>
          <p:nvPicPr>
            <p:cNvPr id="3" name="Picture 2">
              <a:hlinkClick r:id="rId3"/>
              <a:extLst>
                <a:ext uri="{FF2B5EF4-FFF2-40B4-BE49-F238E27FC236}">
                  <a16:creationId xmlns:a16="http://schemas.microsoft.com/office/drawing/2014/main" id="{C1AB8D4E-478F-4620-9268-B323582EE0E9}"/>
                </a:ext>
              </a:extLst>
            </p:cNvPr>
            <p:cNvPicPr>
              <a:picLocks noChangeAspect="1"/>
            </p:cNvPicPr>
            <p:nvPr/>
          </p:nvPicPr>
          <p:blipFill rotWithShape="1">
            <a:blip r:embed="rId4"/>
            <a:srcRect t="19954" r="1599" b="24801"/>
            <a:stretch/>
          </p:blipFill>
          <p:spPr>
            <a:xfrm>
              <a:off x="0" y="-1012184"/>
              <a:ext cx="8997827" cy="2841553"/>
            </a:xfrm>
            <a:prstGeom prst="rect">
              <a:avLst/>
            </a:prstGeom>
          </p:spPr>
        </p:pic>
        <p:pic>
          <p:nvPicPr>
            <p:cNvPr id="2" name="Picture 1">
              <a:hlinkClick r:id="rId3"/>
              <a:extLst>
                <a:ext uri="{FF2B5EF4-FFF2-40B4-BE49-F238E27FC236}">
                  <a16:creationId xmlns:a16="http://schemas.microsoft.com/office/drawing/2014/main" id="{DD12B837-5A09-4800-8332-474418B29C64}"/>
                </a:ext>
              </a:extLst>
            </p:cNvPr>
            <p:cNvPicPr>
              <a:picLocks noChangeAspect="1"/>
            </p:cNvPicPr>
            <p:nvPr/>
          </p:nvPicPr>
          <p:blipFill rotWithShape="1">
            <a:blip r:embed="rId5"/>
            <a:srcRect t="2233" r="1758"/>
            <a:stretch/>
          </p:blipFill>
          <p:spPr>
            <a:xfrm>
              <a:off x="0" y="1829369"/>
              <a:ext cx="8983256" cy="5028631"/>
            </a:xfrm>
            <a:prstGeom prst="rect">
              <a:avLst/>
            </a:prstGeom>
          </p:spPr>
        </p:pic>
      </p:grpSp>
    </p:spTree>
    <p:extLst>
      <p:ext uri="{BB962C8B-B14F-4D97-AF65-F5344CB8AC3E}">
        <p14:creationId xmlns:p14="http://schemas.microsoft.com/office/powerpoint/2010/main" val="4460179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825" y="476672"/>
            <a:ext cx="9144000" cy="830997"/>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Anti-glider trenches – Hampton Court, London</a:t>
            </a:r>
          </a:p>
          <a:p>
            <a:pPr algn="ctr"/>
            <a:r>
              <a:rPr lang="en-GB" sz="2400" dirty="0">
                <a:latin typeface="Arial" panose="020B0604020202020204" pitchFamily="34" charset="0"/>
                <a:cs typeface="Arial" panose="020B0604020202020204" pitchFamily="34" charset="0"/>
              </a:rPr>
              <a:t>(&amp; bomb craters too!)</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11807"/>
          <a:stretch/>
        </p:blipFill>
        <p:spPr>
          <a:xfrm>
            <a:off x="625027" y="1380890"/>
            <a:ext cx="7893946" cy="5328668"/>
          </a:xfrm>
          <a:prstGeom prst="rect">
            <a:avLst/>
          </a:prstGeom>
        </p:spPr>
      </p:pic>
      <p:grpSp>
        <p:nvGrpSpPr>
          <p:cNvPr id="26" name="Group 25"/>
          <p:cNvGrpSpPr/>
          <p:nvPr/>
        </p:nvGrpSpPr>
        <p:grpSpPr>
          <a:xfrm>
            <a:off x="653143" y="3645725"/>
            <a:ext cx="7861465" cy="3087584"/>
            <a:chOff x="653143" y="3645725"/>
            <a:chExt cx="7861465" cy="3087584"/>
          </a:xfrm>
        </p:grpSpPr>
        <p:grpSp>
          <p:nvGrpSpPr>
            <p:cNvPr id="24" name="Group 23"/>
            <p:cNvGrpSpPr/>
            <p:nvPr/>
          </p:nvGrpSpPr>
          <p:grpSpPr>
            <a:xfrm>
              <a:off x="653143" y="3645725"/>
              <a:ext cx="7861465" cy="3087584"/>
              <a:chOff x="653143" y="3645725"/>
              <a:chExt cx="7861465" cy="3087584"/>
            </a:xfrm>
          </p:grpSpPr>
          <p:grpSp>
            <p:nvGrpSpPr>
              <p:cNvPr id="22" name="Group 21"/>
              <p:cNvGrpSpPr/>
              <p:nvPr/>
            </p:nvGrpSpPr>
            <p:grpSpPr>
              <a:xfrm>
                <a:off x="653143" y="3645725"/>
                <a:ext cx="7861465" cy="3087584"/>
                <a:chOff x="653143" y="3645725"/>
                <a:chExt cx="7861465" cy="3087584"/>
              </a:xfrm>
            </p:grpSpPr>
            <p:grpSp>
              <p:nvGrpSpPr>
                <p:cNvPr id="20" name="Group 19"/>
                <p:cNvGrpSpPr/>
                <p:nvPr/>
              </p:nvGrpSpPr>
              <p:grpSpPr>
                <a:xfrm>
                  <a:off x="653143" y="3645725"/>
                  <a:ext cx="7861465" cy="3087584"/>
                  <a:chOff x="653143" y="3645725"/>
                  <a:chExt cx="7861465" cy="3087584"/>
                </a:xfrm>
              </p:grpSpPr>
              <p:sp>
                <p:nvSpPr>
                  <p:cNvPr id="4" name="Freeform 3"/>
                  <p:cNvSpPr/>
                  <p:nvPr/>
                </p:nvSpPr>
                <p:spPr>
                  <a:xfrm>
                    <a:off x="5296395" y="4120738"/>
                    <a:ext cx="724395" cy="463137"/>
                  </a:xfrm>
                  <a:custGeom>
                    <a:avLst/>
                    <a:gdLst>
                      <a:gd name="connsiteX0" fmla="*/ 0 w 724395"/>
                      <a:gd name="connsiteY0" fmla="*/ 296883 h 463137"/>
                      <a:gd name="connsiteX1" fmla="*/ 617517 w 724395"/>
                      <a:gd name="connsiteY1" fmla="*/ 0 h 463137"/>
                      <a:gd name="connsiteX2" fmla="*/ 724395 w 724395"/>
                      <a:gd name="connsiteY2" fmla="*/ 142504 h 463137"/>
                      <a:gd name="connsiteX3" fmla="*/ 35626 w 724395"/>
                      <a:gd name="connsiteY3" fmla="*/ 463137 h 463137"/>
                      <a:gd name="connsiteX4" fmla="*/ 0 w 724395"/>
                      <a:gd name="connsiteY4" fmla="*/ 296883 h 463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395" h="463137">
                        <a:moveTo>
                          <a:pt x="0" y="296883"/>
                        </a:moveTo>
                        <a:lnTo>
                          <a:pt x="617517" y="0"/>
                        </a:lnTo>
                        <a:lnTo>
                          <a:pt x="724395" y="142504"/>
                        </a:lnTo>
                        <a:lnTo>
                          <a:pt x="35626" y="463137"/>
                        </a:lnTo>
                        <a:lnTo>
                          <a:pt x="0" y="296883"/>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p:cNvSpPr/>
                  <p:nvPr/>
                </p:nvSpPr>
                <p:spPr>
                  <a:xfrm>
                    <a:off x="5391397" y="4928260"/>
                    <a:ext cx="1341912" cy="475013"/>
                  </a:xfrm>
                  <a:custGeom>
                    <a:avLst/>
                    <a:gdLst>
                      <a:gd name="connsiteX0" fmla="*/ 0 w 1341912"/>
                      <a:gd name="connsiteY0" fmla="*/ 308758 h 475013"/>
                      <a:gd name="connsiteX1" fmla="*/ 1175658 w 1341912"/>
                      <a:gd name="connsiteY1" fmla="*/ 0 h 475013"/>
                      <a:gd name="connsiteX2" fmla="*/ 1341912 w 1341912"/>
                      <a:gd name="connsiteY2" fmla="*/ 166254 h 475013"/>
                      <a:gd name="connsiteX3" fmla="*/ 47502 w 1341912"/>
                      <a:gd name="connsiteY3" fmla="*/ 475013 h 475013"/>
                      <a:gd name="connsiteX4" fmla="*/ 0 w 1341912"/>
                      <a:gd name="connsiteY4" fmla="*/ 308758 h 47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912" h="475013">
                        <a:moveTo>
                          <a:pt x="0" y="308758"/>
                        </a:moveTo>
                        <a:lnTo>
                          <a:pt x="1175658" y="0"/>
                        </a:lnTo>
                        <a:lnTo>
                          <a:pt x="1341912" y="166254"/>
                        </a:lnTo>
                        <a:lnTo>
                          <a:pt x="47502" y="475013"/>
                        </a:lnTo>
                        <a:lnTo>
                          <a:pt x="0" y="308758"/>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5522026" y="5557652"/>
                    <a:ext cx="1674421" cy="819397"/>
                  </a:xfrm>
                  <a:custGeom>
                    <a:avLst/>
                    <a:gdLst>
                      <a:gd name="connsiteX0" fmla="*/ 0 w 1674421"/>
                      <a:gd name="connsiteY0" fmla="*/ 641267 h 819397"/>
                      <a:gd name="connsiteX1" fmla="*/ 1531917 w 1674421"/>
                      <a:gd name="connsiteY1" fmla="*/ 0 h 819397"/>
                      <a:gd name="connsiteX2" fmla="*/ 1674421 w 1674421"/>
                      <a:gd name="connsiteY2" fmla="*/ 190005 h 819397"/>
                      <a:gd name="connsiteX3" fmla="*/ 47501 w 1674421"/>
                      <a:gd name="connsiteY3" fmla="*/ 819397 h 819397"/>
                      <a:gd name="connsiteX4" fmla="*/ 0 w 1674421"/>
                      <a:gd name="connsiteY4" fmla="*/ 641267 h 819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421" h="819397">
                        <a:moveTo>
                          <a:pt x="0" y="641267"/>
                        </a:moveTo>
                        <a:lnTo>
                          <a:pt x="1531917" y="0"/>
                        </a:lnTo>
                        <a:lnTo>
                          <a:pt x="1674421" y="190005"/>
                        </a:lnTo>
                        <a:lnTo>
                          <a:pt x="47501" y="819397"/>
                        </a:lnTo>
                        <a:lnTo>
                          <a:pt x="0" y="641267"/>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7137070" y="5759532"/>
                    <a:ext cx="581891" cy="938151"/>
                  </a:xfrm>
                  <a:custGeom>
                    <a:avLst/>
                    <a:gdLst>
                      <a:gd name="connsiteX0" fmla="*/ 118753 w 581891"/>
                      <a:gd name="connsiteY0" fmla="*/ 0 h 938151"/>
                      <a:gd name="connsiteX1" fmla="*/ 581891 w 581891"/>
                      <a:gd name="connsiteY1" fmla="*/ 926276 h 938151"/>
                      <a:gd name="connsiteX2" fmla="*/ 344385 w 581891"/>
                      <a:gd name="connsiteY2" fmla="*/ 938151 h 938151"/>
                      <a:gd name="connsiteX3" fmla="*/ 0 w 581891"/>
                      <a:gd name="connsiteY3" fmla="*/ 83128 h 938151"/>
                      <a:gd name="connsiteX4" fmla="*/ 118753 w 581891"/>
                      <a:gd name="connsiteY4" fmla="*/ 0 h 938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891" h="938151">
                        <a:moveTo>
                          <a:pt x="118753" y="0"/>
                        </a:moveTo>
                        <a:lnTo>
                          <a:pt x="581891" y="926276"/>
                        </a:lnTo>
                        <a:lnTo>
                          <a:pt x="344385" y="938151"/>
                        </a:lnTo>
                        <a:lnTo>
                          <a:pt x="0" y="83128"/>
                        </a:lnTo>
                        <a:lnTo>
                          <a:pt x="118753" y="0"/>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6282047" y="6187044"/>
                    <a:ext cx="1365662" cy="522514"/>
                  </a:xfrm>
                  <a:custGeom>
                    <a:avLst/>
                    <a:gdLst>
                      <a:gd name="connsiteX0" fmla="*/ 1235034 w 1365662"/>
                      <a:gd name="connsiteY0" fmla="*/ 0 h 522514"/>
                      <a:gd name="connsiteX1" fmla="*/ 0 w 1365662"/>
                      <a:gd name="connsiteY1" fmla="*/ 522514 h 522514"/>
                      <a:gd name="connsiteX2" fmla="*/ 522514 w 1365662"/>
                      <a:gd name="connsiteY2" fmla="*/ 522514 h 522514"/>
                      <a:gd name="connsiteX3" fmla="*/ 1365662 w 1365662"/>
                      <a:gd name="connsiteY3" fmla="*/ 166255 h 522514"/>
                      <a:gd name="connsiteX4" fmla="*/ 1235034 w 1365662"/>
                      <a:gd name="connsiteY4" fmla="*/ 0 h 522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662" h="522514">
                        <a:moveTo>
                          <a:pt x="1235034" y="0"/>
                        </a:moveTo>
                        <a:lnTo>
                          <a:pt x="0" y="522514"/>
                        </a:lnTo>
                        <a:lnTo>
                          <a:pt x="522514" y="522514"/>
                        </a:lnTo>
                        <a:lnTo>
                          <a:pt x="1365662" y="166255"/>
                        </a:lnTo>
                        <a:lnTo>
                          <a:pt x="1235034" y="0"/>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6982691" y="4358244"/>
                    <a:ext cx="1140031" cy="653143"/>
                  </a:xfrm>
                  <a:custGeom>
                    <a:avLst/>
                    <a:gdLst>
                      <a:gd name="connsiteX0" fmla="*/ 0 w 1140031"/>
                      <a:gd name="connsiteY0" fmla="*/ 451262 h 653143"/>
                      <a:gd name="connsiteX1" fmla="*/ 1033153 w 1140031"/>
                      <a:gd name="connsiteY1" fmla="*/ 0 h 653143"/>
                      <a:gd name="connsiteX2" fmla="*/ 1140031 w 1140031"/>
                      <a:gd name="connsiteY2" fmla="*/ 201881 h 653143"/>
                      <a:gd name="connsiteX3" fmla="*/ 83127 w 1140031"/>
                      <a:gd name="connsiteY3" fmla="*/ 653143 h 653143"/>
                      <a:gd name="connsiteX4" fmla="*/ 0 w 1140031"/>
                      <a:gd name="connsiteY4" fmla="*/ 451262 h 65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031" h="653143">
                        <a:moveTo>
                          <a:pt x="0" y="451262"/>
                        </a:moveTo>
                        <a:lnTo>
                          <a:pt x="1033153" y="0"/>
                        </a:lnTo>
                        <a:lnTo>
                          <a:pt x="1140031" y="201881"/>
                        </a:lnTo>
                        <a:lnTo>
                          <a:pt x="83127" y="653143"/>
                        </a:lnTo>
                        <a:lnTo>
                          <a:pt x="0" y="451262"/>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7422078" y="5094514"/>
                    <a:ext cx="914400" cy="510639"/>
                  </a:xfrm>
                  <a:custGeom>
                    <a:avLst/>
                    <a:gdLst>
                      <a:gd name="connsiteX0" fmla="*/ 0 w 914400"/>
                      <a:gd name="connsiteY0" fmla="*/ 332509 h 510639"/>
                      <a:gd name="connsiteX1" fmla="*/ 807522 w 914400"/>
                      <a:gd name="connsiteY1" fmla="*/ 0 h 510639"/>
                      <a:gd name="connsiteX2" fmla="*/ 914400 w 914400"/>
                      <a:gd name="connsiteY2" fmla="*/ 201881 h 510639"/>
                      <a:gd name="connsiteX3" fmla="*/ 106878 w 914400"/>
                      <a:gd name="connsiteY3" fmla="*/ 510639 h 510639"/>
                      <a:gd name="connsiteX4" fmla="*/ 0 w 914400"/>
                      <a:gd name="connsiteY4" fmla="*/ 332509 h 510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510639">
                        <a:moveTo>
                          <a:pt x="0" y="332509"/>
                        </a:moveTo>
                        <a:lnTo>
                          <a:pt x="807522" y="0"/>
                        </a:lnTo>
                        <a:lnTo>
                          <a:pt x="914400" y="201881"/>
                        </a:lnTo>
                        <a:lnTo>
                          <a:pt x="106878" y="510639"/>
                        </a:lnTo>
                        <a:lnTo>
                          <a:pt x="0" y="332509"/>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a:off x="7897091" y="5759532"/>
                    <a:ext cx="617517" cy="463138"/>
                  </a:xfrm>
                  <a:custGeom>
                    <a:avLst/>
                    <a:gdLst>
                      <a:gd name="connsiteX0" fmla="*/ 0 w 617517"/>
                      <a:gd name="connsiteY0" fmla="*/ 273133 h 463138"/>
                      <a:gd name="connsiteX1" fmla="*/ 605641 w 617517"/>
                      <a:gd name="connsiteY1" fmla="*/ 0 h 463138"/>
                      <a:gd name="connsiteX2" fmla="*/ 617517 w 617517"/>
                      <a:gd name="connsiteY2" fmla="*/ 308759 h 463138"/>
                      <a:gd name="connsiteX3" fmla="*/ 130628 w 617517"/>
                      <a:gd name="connsiteY3" fmla="*/ 463138 h 463138"/>
                      <a:gd name="connsiteX4" fmla="*/ 0 w 617517"/>
                      <a:gd name="connsiteY4" fmla="*/ 273133 h 463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517" h="463138">
                        <a:moveTo>
                          <a:pt x="0" y="273133"/>
                        </a:moveTo>
                        <a:lnTo>
                          <a:pt x="605641" y="0"/>
                        </a:lnTo>
                        <a:lnTo>
                          <a:pt x="617517" y="308759"/>
                        </a:lnTo>
                        <a:lnTo>
                          <a:pt x="130628" y="463138"/>
                        </a:lnTo>
                        <a:lnTo>
                          <a:pt x="0" y="273133"/>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p:cNvSpPr/>
                  <p:nvPr/>
                </p:nvSpPr>
                <p:spPr>
                  <a:xfrm>
                    <a:off x="1971304" y="3645725"/>
                    <a:ext cx="1828800" cy="439387"/>
                  </a:xfrm>
                  <a:custGeom>
                    <a:avLst/>
                    <a:gdLst>
                      <a:gd name="connsiteX0" fmla="*/ 1757548 w 1828800"/>
                      <a:gd name="connsiteY0" fmla="*/ 213756 h 439387"/>
                      <a:gd name="connsiteX1" fmla="*/ 1092530 w 1828800"/>
                      <a:gd name="connsiteY1" fmla="*/ 249381 h 439387"/>
                      <a:gd name="connsiteX2" fmla="*/ 71252 w 1828800"/>
                      <a:gd name="connsiteY2" fmla="*/ 0 h 439387"/>
                      <a:gd name="connsiteX3" fmla="*/ 0 w 1828800"/>
                      <a:gd name="connsiteY3" fmla="*/ 106878 h 439387"/>
                      <a:gd name="connsiteX4" fmla="*/ 1104405 w 1828800"/>
                      <a:gd name="connsiteY4" fmla="*/ 439387 h 439387"/>
                      <a:gd name="connsiteX5" fmla="*/ 1769423 w 1828800"/>
                      <a:gd name="connsiteY5" fmla="*/ 368135 h 439387"/>
                      <a:gd name="connsiteX6" fmla="*/ 1828800 w 1828800"/>
                      <a:gd name="connsiteY6" fmla="*/ 225631 h 439387"/>
                      <a:gd name="connsiteX7" fmla="*/ 1757548 w 1828800"/>
                      <a:gd name="connsiteY7" fmla="*/ 213756 h 439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 h="439387">
                        <a:moveTo>
                          <a:pt x="1757548" y="213756"/>
                        </a:moveTo>
                        <a:lnTo>
                          <a:pt x="1092530" y="249381"/>
                        </a:lnTo>
                        <a:lnTo>
                          <a:pt x="71252" y="0"/>
                        </a:lnTo>
                        <a:lnTo>
                          <a:pt x="0" y="106878"/>
                        </a:lnTo>
                        <a:lnTo>
                          <a:pt x="1104405" y="439387"/>
                        </a:lnTo>
                        <a:lnTo>
                          <a:pt x="1769423" y="368135"/>
                        </a:lnTo>
                        <a:lnTo>
                          <a:pt x="1828800" y="225631"/>
                        </a:lnTo>
                        <a:lnTo>
                          <a:pt x="1757548" y="213756"/>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p:cNvSpPr/>
                  <p:nvPr/>
                </p:nvSpPr>
                <p:spPr>
                  <a:xfrm>
                    <a:off x="1472540" y="4334494"/>
                    <a:ext cx="1995055" cy="486888"/>
                  </a:xfrm>
                  <a:custGeom>
                    <a:avLst/>
                    <a:gdLst>
                      <a:gd name="connsiteX0" fmla="*/ 130629 w 1995055"/>
                      <a:gd name="connsiteY0" fmla="*/ 0 h 486888"/>
                      <a:gd name="connsiteX1" fmla="*/ 938151 w 1995055"/>
                      <a:gd name="connsiteY1" fmla="*/ 273132 h 486888"/>
                      <a:gd name="connsiteX2" fmla="*/ 1995055 w 1995055"/>
                      <a:gd name="connsiteY2" fmla="*/ 237506 h 486888"/>
                      <a:gd name="connsiteX3" fmla="*/ 1876302 w 1995055"/>
                      <a:gd name="connsiteY3" fmla="*/ 439387 h 486888"/>
                      <a:gd name="connsiteX4" fmla="*/ 961902 w 1995055"/>
                      <a:gd name="connsiteY4" fmla="*/ 486888 h 486888"/>
                      <a:gd name="connsiteX5" fmla="*/ 0 w 1995055"/>
                      <a:gd name="connsiteY5" fmla="*/ 201880 h 486888"/>
                      <a:gd name="connsiteX6" fmla="*/ 130629 w 1995055"/>
                      <a:gd name="connsiteY6" fmla="*/ 0 h 48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5055" h="486888">
                        <a:moveTo>
                          <a:pt x="130629" y="0"/>
                        </a:moveTo>
                        <a:lnTo>
                          <a:pt x="938151" y="273132"/>
                        </a:lnTo>
                        <a:lnTo>
                          <a:pt x="1995055" y="237506"/>
                        </a:lnTo>
                        <a:lnTo>
                          <a:pt x="1876302" y="439387"/>
                        </a:lnTo>
                        <a:lnTo>
                          <a:pt x="961902" y="486888"/>
                        </a:lnTo>
                        <a:lnTo>
                          <a:pt x="0" y="201880"/>
                        </a:lnTo>
                        <a:lnTo>
                          <a:pt x="130629" y="0"/>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3800104" y="4476997"/>
                    <a:ext cx="890649" cy="344385"/>
                  </a:xfrm>
                  <a:custGeom>
                    <a:avLst/>
                    <a:gdLst>
                      <a:gd name="connsiteX0" fmla="*/ 866899 w 890649"/>
                      <a:gd name="connsiteY0" fmla="*/ 142504 h 344385"/>
                      <a:gd name="connsiteX1" fmla="*/ 47501 w 890649"/>
                      <a:gd name="connsiteY1" fmla="*/ 0 h 344385"/>
                      <a:gd name="connsiteX2" fmla="*/ 0 w 890649"/>
                      <a:gd name="connsiteY2" fmla="*/ 178130 h 344385"/>
                      <a:gd name="connsiteX3" fmla="*/ 890649 w 890649"/>
                      <a:gd name="connsiteY3" fmla="*/ 344385 h 344385"/>
                      <a:gd name="connsiteX4" fmla="*/ 866899 w 890649"/>
                      <a:gd name="connsiteY4" fmla="*/ 142504 h 344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649" h="344385">
                        <a:moveTo>
                          <a:pt x="866899" y="142504"/>
                        </a:moveTo>
                        <a:lnTo>
                          <a:pt x="47501" y="0"/>
                        </a:lnTo>
                        <a:lnTo>
                          <a:pt x="0" y="178130"/>
                        </a:lnTo>
                        <a:lnTo>
                          <a:pt x="890649" y="344385"/>
                        </a:lnTo>
                        <a:lnTo>
                          <a:pt x="866899" y="142504"/>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p:cNvSpPr/>
                  <p:nvPr/>
                </p:nvSpPr>
                <p:spPr>
                  <a:xfrm>
                    <a:off x="3479470" y="5296395"/>
                    <a:ext cx="1282535" cy="368135"/>
                  </a:xfrm>
                  <a:custGeom>
                    <a:avLst/>
                    <a:gdLst>
                      <a:gd name="connsiteX0" fmla="*/ 1223159 w 1282535"/>
                      <a:gd name="connsiteY0" fmla="*/ 142504 h 368135"/>
                      <a:gd name="connsiteX1" fmla="*/ 47501 w 1282535"/>
                      <a:gd name="connsiteY1" fmla="*/ 0 h 368135"/>
                      <a:gd name="connsiteX2" fmla="*/ 0 w 1282535"/>
                      <a:gd name="connsiteY2" fmla="*/ 178130 h 368135"/>
                      <a:gd name="connsiteX3" fmla="*/ 1282535 w 1282535"/>
                      <a:gd name="connsiteY3" fmla="*/ 368135 h 368135"/>
                      <a:gd name="connsiteX4" fmla="*/ 1223159 w 1282535"/>
                      <a:gd name="connsiteY4" fmla="*/ 142504 h 368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535" h="368135">
                        <a:moveTo>
                          <a:pt x="1223159" y="142504"/>
                        </a:moveTo>
                        <a:lnTo>
                          <a:pt x="47501" y="0"/>
                        </a:lnTo>
                        <a:lnTo>
                          <a:pt x="0" y="178130"/>
                        </a:lnTo>
                        <a:lnTo>
                          <a:pt x="1282535" y="368135"/>
                        </a:lnTo>
                        <a:lnTo>
                          <a:pt x="1223159" y="142504"/>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17"/>
                  <p:cNvSpPr/>
                  <p:nvPr/>
                </p:nvSpPr>
                <p:spPr>
                  <a:xfrm>
                    <a:off x="3028208" y="6092042"/>
                    <a:ext cx="1888176" cy="641267"/>
                  </a:xfrm>
                  <a:custGeom>
                    <a:avLst/>
                    <a:gdLst>
                      <a:gd name="connsiteX0" fmla="*/ 35626 w 1888176"/>
                      <a:gd name="connsiteY0" fmla="*/ 178129 h 641267"/>
                      <a:gd name="connsiteX1" fmla="*/ 1508166 w 1888176"/>
                      <a:gd name="connsiteY1" fmla="*/ 641267 h 641267"/>
                      <a:gd name="connsiteX2" fmla="*/ 1888176 w 1888176"/>
                      <a:gd name="connsiteY2" fmla="*/ 629392 h 641267"/>
                      <a:gd name="connsiteX3" fmla="*/ 1888176 w 1888176"/>
                      <a:gd name="connsiteY3" fmla="*/ 510639 h 641267"/>
                      <a:gd name="connsiteX4" fmla="*/ 71252 w 1888176"/>
                      <a:gd name="connsiteY4" fmla="*/ 0 h 641267"/>
                      <a:gd name="connsiteX5" fmla="*/ 0 w 1888176"/>
                      <a:gd name="connsiteY5" fmla="*/ 142503 h 641267"/>
                      <a:gd name="connsiteX6" fmla="*/ 35626 w 1888176"/>
                      <a:gd name="connsiteY6" fmla="*/ 178129 h 64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8176" h="641267">
                        <a:moveTo>
                          <a:pt x="35626" y="178129"/>
                        </a:moveTo>
                        <a:lnTo>
                          <a:pt x="1508166" y="641267"/>
                        </a:lnTo>
                        <a:lnTo>
                          <a:pt x="1888176" y="629392"/>
                        </a:lnTo>
                        <a:lnTo>
                          <a:pt x="1888176" y="510639"/>
                        </a:lnTo>
                        <a:lnTo>
                          <a:pt x="71252" y="0"/>
                        </a:lnTo>
                        <a:lnTo>
                          <a:pt x="0" y="142503"/>
                        </a:lnTo>
                        <a:lnTo>
                          <a:pt x="35626" y="178129"/>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18"/>
                  <p:cNvSpPr/>
                  <p:nvPr/>
                </p:nvSpPr>
                <p:spPr>
                  <a:xfrm>
                    <a:off x="653143" y="5688281"/>
                    <a:ext cx="2090057" cy="676893"/>
                  </a:xfrm>
                  <a:custGeom>
                    <a:avLst/>
                    <a:gdLst>
                      <a:gd name="connsiteX0" fmla="*/ 23751 w 2090057"/>
                      <a:gd name="connsiteY0" fmla="*/ 11875 h 676893"/>
                      <a:gd name="connsiteX1" fmla="*/ 2090057 w 2090057"/>
                      <a:gd name="connsiteY1" fmla="*/ 486888 h 676893"/>
                      <a:gd name="connsiteX2" fmla="*/ 1995054 w 2090057"/>
                      <a:gd name="connsiteY2" fmla="*/ 676893 h 676893"/>
                      <a:gd name="connsiteX3" fmla="*/ 0 w 2090057"/>
                      <a:gd name="connsiteY3" fmla="*/ 190005 h 676893"/>
                      <a:gd name="connsiteX4" fmla="*/ 95002 w 2090057"/>
                      <a:gd name="connsiteY4" fmla="*/ 0 h 676893"/>
                      <a:gd name="connsiteX5" fmla="*/ 95002 w 2090057"/>
                      <a:gd name="connsiteY5" fmla="*/ 0 h 676893"/>
                      <a:gd name="connsiteX6" fmla="*/ 154379 w 2090057"/>
                      <a:gd name="connsiteY6" fmla="*/ 0 h 676893"/>
                      <a:gd name="connsiteX7" fmla="*/ 23751 w 2090057"/>
                      <a:gd name="connsiteY7" fmla="*/ 11875 h 67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0057" h="676893">
                        <a:moveTo>
                          <a:pt x="23751" y="11875"/>
                        </a:moveTo>
                        <a:lnTo>
                          <a:pt x="2090057" y="486888"/>
                        </a:lnTo>
                        <a:lnTo>
                          <a:pt x="1995054" y="676893"/>
                        </a:lnTo>
                        <a:lnTo>
                          <a:pt x="0" y="190005"/>
                        </a:lnTo>
                        <a:lnTo>
                          <a:pt x="95002" y="0"/>
                        </a:lnTo>
                        <a:lnTo>
                          <a:pt x="95002" y="0"/>
                        </a:lnTo>
                        <a:lnTo>
                          <a:pt x="154379" y="0"/>
                        </a:lnTo>
                        <a:lnTo>
                          <a:pt x="23751" y="11875"/>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Freeform 20"/>
                <p:cNvSpPr/>
                <p:nvPr/>
              </p:nvSpPr>
              <p:spPr>
                <a:xfrm>
                  <a:off x="5545777" y="6341423"/>
                  <a:ext cx="261257" cy="368135"/>
                </a:xfrm>
                <a:custGeom>
                  <a:avLst/>
                  <a:gdLst>
                    <a:gd name="connsiteX0" fmla="*/ 106878 w 261257"/>
                    <a:gd name="connsiteY0" fmla="*/ 0 h 368135"/>
                    <a:gd name="connsiteX1" fmla="*/ 261257 w 261257"/>
                    <a:gd name="connsiteY1" fmla="*/ 368135 h 368135"/>
                    <a:gd name="connsiteX2" fmla="*/ 95002 w 261257"/>
                    <a:gd name="connsiteY2" fmla="*/ 356260 h 368135"/>
                    <a:gd name="connsiteX3" fmla="*/ 0 w 261257"/>
                    <a:gd name="connsiteY3" fmla="*/ 35626 h 368135"/>
                    <a:gd name="connsiteX4" fmla="*/ 106878 w 261257"/>
                    <a:gd name="connsiteY4" fmla="*/ 0 h 368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257" h="368135">
                      <a:moveTo>
                        <a:pt x="106878" y="0"/>
                      </a:moveTo>
                      <a:lnTo>
                        <a:pt x="261257" y="368135"/>
                      </a:lnTo>
                      <a:lnTo>
                        <a:pt x="95002" y="356260"/>
                      </a:lnTo>
                      <a:lnTo>
                        <a:pt x="0" y="35626"/>
                      </a:lnTo>
                      <a:lnTo>
                        <a:pt x="106878" y="0"/>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Freeform 22"/>
              <p:cNvSpPr/>
              <p:nvPr/>
            </p:nvSpPr>
            <p:spPr>
              <a:xfrm>
                <a:off x="1130060" y="4934309"/>
                <a:ext cx="1043797" cy="543465"/>
              </a:xfrm>
              <a:custGeom>
                <a:avLst/>
                <a:gdLst>
                  <a:gd name="connsiteX0" fmla="*/ 931653 w 1043797"/>
                  <a:gd name="connsiteY0" fmla="*/ 120770 h 543465"/>
                  <a:gd name="connsiteX1" fmla="*/ 1043797 w 1043797"/>
                  <a:gd name="connsiteY1" fmla="*/ 250166 h 543465"/>
                  <a:gd name="connsiteX2" fmla="*/ 715993 w 1043797"/>
                  <a:gd name="connsiteY2" fmla="*/ 543465 h 543465"/>
                  <a:gd name="connsiteX3" fmla="*/ 0 w 1043797"/>
                  <a:gd name="connsiteY3" fmla="*/ 155276 h 543465"/>
                  <a:gd name="connsiteX4" fmla="*/ 77638 w 1043797"/>
                  <a:gd name="connsiteY4" fmla="*/ 0 h 543465"/>
                  <a:gd name="connsiteX5" fmla="*/ 646982 w 1043797"/>
                  <a:gd name="connsiteY5" fmla="*/ 319178 h 543465"/>
                  <a:gd name="connsiteX6" fmla="*/ 931653 w 1043797"/>
                  <a:gd name="connsiteY6" fmla="*/ 120770 h 54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3797" h="543465">
                    <a:moveTo>
                      <a:pt x="931653" y="120770"/>
                    </a:moveTo>
                    <a:lnTo>
                      <a:pt x="1043797" y="250166"/>
                    </a:lnTo>
                    <a:lnTo>
                      <a:pt x="715993" y="543465"/>
                    </a:lnTo>
                    <a:lnTo>
                      <a:pt x="0" y="155276"/>
                    </a:lnTo>
                    <a:lnTo>
                      <a:pt x="77638" y="0"/>
                    </a:lnTo>
                    <a:lnTo>
                      <a:pt x="646982" y="319178"/>
                    </a:lnTo>
                    <a:lnTo>
                      <a:pt x="931653" y="120770"/>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Freeform 24"/>
            <p:cNvSpPr/>
            <p:nvPr/>
          </p:nvSpPr>
          <p:spPr>
            <a:xfrm>
              <a:off x="2544792" y="5564038"/>
              <a:ext cx="534838" cy="336430"/>
            </a:xfrm>
            <a:custGeom>
              <a:avLst/>
              <a:gdLst>
                <a:gd name="connsiteX0" fmla="*/ 396816 w 534838"/>
                <a:gd name="connsiteY0" fmla="*/ 8626 h 336430"/>
                <a:gd name="connsiteX1" fmla="*/ 534838 w 534838"/>
                <a:gd name="connsiteY1" fmla="*/ 77637 h 336430"/>
                <a:gd name="connsiteX2" fmla="*/ 431321 w 534838"/>
                <a:gd name="connsiteY2" fmla="*/ 336430 h 336430"/>
                <a:gd name="connsiteX3" fmla="*/ 0 w 534838"/>
                <a:gd name="connsiteY3" fmla="*/ 181154 h 336430"/>
                <a:gd name="connsiteX4" fmla="*/ 60385 w 534838"/>
                <a:gd name="connsiteY4" fmla="*/ 0 h 336430"/>
                <a:gd name="connsiteX5" fmla="*/ 345057 w 534838"/>
                <a:gd name="connsiteY5" fmla="*/ 120770 h 336430"/>
                <a:gd name="connsiteX6" fmla="*/ 396816 w 534838"/>
                <a:gd name="connsiteY6" fmla="*/ 8626 h 33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838" h="336430">
                  <a:moveTo>
                    <a:pt x="396816" y="8626"/>
                  </a:moveTo>
                  <a:lnTo>
                    <a:pt x="534838" y="77637"/>
                  </a:lnTo>
                  <a:lnTo>
                    <a:pt x="431321" y="336430"/>
                  </a:lnTo>
                  <a:lnTo>
                    <a:pt x="0" y="181154"/>
                  </a:lnTo>
                  <a:lnTo>
                    <a:pt x="60385" y="0"/>
                  </a:lnTo>
                  <a:lnTo>
                    <a:pt x="345057" y="120770"/>
                  </a:lnTo>
                  <a:lnTo>
                    <a:pt x="396816" y="8626"/>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5529532" y="3838755"/>
            <a:ext cx="620542" cy="1738727"/>
            <a:chOff x="5529532" y="3838755"/>
            <a:chExt cx="620542" cy="1738727"/>
          </a:xfrm>
        </p:grpSpPr>
        <p:sp>
          <p:nvSpPr>
            <p:cNvPr id="28" name="Oval 27"/>
            <p:cNvSpPr/>
            <p:nvPr/>
          </p:nvSpPr>
          <p:spPr>
            <a:xfrm>
              <a:off x="5529532" y="3838755"/>
              <a:ext cx="207034" cy="2070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5943040" y="4871013"/>
              <a:ext cx="207034" cy="2070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5807034" y="5115129"/>
              <a:ext cx="207034" cy="2070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5655232" y="5370448"/>
              <a:ext cx="207034" cy="2070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5633049" y="4931062"/>
              <a:ext cx="207034" cy="2070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5" name="Straight Connector 34"/>
          <p:cNvCxnSpPr/>
          <p:nvPr/>
        </p:nvCxnSpPr>
        <p:spPr>
          <a:xfrm>
            <a:off x="1472540" y="892170"/>
            <a:ext cx="2648197"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574472" y="1307669"/>
            <a:ext cx="181692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2930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0-#ppt_w/2"/>
                                          </p:val>
                                        </p:tav>
                                        <p:tav tm="100000">
                                          <p:val>
                                            <p:strVal val="#ppt_x"/>
                                          </p:val>
                                        </p:tav>
                                      </p:tavLst>
                                    </p:anim>
                                    <p:anim calcmode="lin" valueType="num">
                                      <p:cBhvr additive="base">
                                        <p:cTn id="8"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1000" fill="hold"/>
                                        <p:tgtEl>
                                          <p:spTgt spid="33"/>
                                        </p:tgtEl>
                                        <p:attrNameLst>
                                          <p:attrName>ppt_x</p:attrName>
                                        </p:attrNameLst>
                                      </p:cBhvr>
                                      <p:tavLst>
                                        <p:tav tm="0">
                                          <p:val>
                                            <p:strVal val="0-#ppt_w/2"/>
                                          </p:val>
                                        </p:tav>
                                        <p:tav tm="100000">
                                          <p:val>
                                            <p:strVal val="#ppt_x"/>
                                          </p:val>
                                        </p:tav>
                                      </p:tavLst>
                                    </p:anim>
                                    <p:anim calcmode="lin" valueType="num">
                                      <p:cBhvr additive="base">
                                        <p:cTn id="14" dur="1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825" y="476672"/>
            <a:ext cx="9144000" cy="830997"/>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Anti-glider trenches – </a:t>
            </a:r>
            <a:r>
              <a:rPr lang="en-GB" sz="2400" dirty="0" err="1">
                <a:latin typeface="Arial" panose="020B0604020202020204" pitchFamily="34" charset="0"/>
                <a:cs typeface="Arial" panose="020B0604020202020204" pitchFamily="34" charset="0"/>
              </a:rPr>
              <a:t>Childwall</a:t>
            </a:r>
            <a:r>
              <a:rPr lang="en-GB" sz="2400" dirty="0">
                <a:latin typeface="Arial" panose="020B0604020202020204" pitchFamily="34" charset="0"/>
                <a:cs typeface="Arial" panose="020B0604020202020204" pitchFamily="34" charset="0"/>
              </a:rPr>
              <a:t>, Liverpool</a:t>
            </a:r>
          </a:p>
          <a:p>
            <a:pPr algn="ctr"/>
            <a:r>
              <a:rPr lang="en-GB" sz="2400" dirty="0">
                <a:latin typeface="Arial" panose="020B0604020202020204" pitchFamily="34" charset="0"/>
                <a:cs typeface="Arial" panose="020B0604020202020204" pitchFamily="34" charset="0"/>
              </a:rPr>
              <a:t>(&amp; a bomb crater too!)</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819891" y="695778"/>
            <a:ext cx="5504218" cy="6650185"/>
          </a:xfrm>
          <a:prstGeom prst="rect">
            <a:avLst/>
          </a:prstGeom>
        </p:spPr>
      </p:pic>
      <p:sp>
        <p:nvSpPr>
          <p:cNvPr id="4" name="Freeform 3"/>
          <p:cNvSpPr/>
          <p:nvPr/>
        </p:nvSpPr>
        <p:spPr>
          <a:xfrm>
            <a:off x="2838203" y="2660073"/>
            <a:ext cx="2909454" cy="2232561"/>
          </a:xfrm>
          <a:custGeom>
            <a:avLst/>
            <a:gdLst>
              <a:gd name="connsiteX0" fmla="*/ 2244436 w 2909454"/>
              <a:gd name="connsiteY0" fmla="*/ 344384 h 2232561"/>
              <a:gd name="connsiteX1" fmla="*/ 2505693 w 2909454"/>
              <a:gd name="connsiteY1" fmla="*/ 486888 h 2232561"/>
              <a:gd name="connsiteX2" fmla="*/ 2018805 w 2909454"/>
              <a:gd name="connsiteY2" fmla="*/ 1294410 h 2232561"/>
              <a:gd name="connsiteX3" fmla="*/ 2909454 w 2909454"/>
              <a:gd name="connsiteY3" fmla="*/ 1686296 h 2232561"/>
              <a:gd name="connsiteX4" fmla="*/ 2755075 w 2909454"/>
              <a:gd name="connsiteY4" fmla="*/ 1959428 h 2232561"/>
              <a:gd name="connsiteX5" fmla="*/ 1864426 w 2909454"/>
              <a:gd name="connsiteY5" fmla="*/ 1543792 h 2232561"/>
              <a:gd name="connsiteX6" fmla="*/ 1460665 w 2909454"/>
              <a:gd name="connsiteY6" fmla="*/ 2232561 h 2232561"/>
              <a:gd name="connsiteX7" fmla="*/ 1246909 w 2909454"/>
              <a:gd name="connsiteY7" fmla="*/ 2113808 h 2232561"/>
              <a:gd name="connsiteX8" fmla="*/ 1555667 w 2909454"/>
              <a:gd name="connsiteY8" fmla="*/ 1389413 h 2232561"/>
              <a:gd name="connsiteX9" fmla="*/ 1270659 w 2909454"/>
              <a:gd name="connsiteY9" fmla="*/ 1211283 h 2232561"/>
              <a:gd name="connsiteX10" fmla="*/ 1116280 w 2909454"/>
              <a:gd name="connsiteY10" fmla="*/ 1294410 h 2232561"/>
              <a:gd name="connsiteX11" fmla="*/ 546265 w 2909454"/>
              <a:gd name="connsiteY11" fmla="*/ 914400 h 2232561"/>
              <a:gd name="connsiteX12" fmla="*/ 712519 w 2909454"/>
              <a:gd name="connsiteY12" fmla="*/ 641267 h 2232561"/>
              <a:gd name="connsiteX13" fmla="*/ 0 w 2909454"/>
              <a:gd name="connsiteY13" fmla="*/ 190005 h 2232561"/>
              <a:gd name="connsiteX14" fmla="*/ 225631 w 2909454"/>
              <a:gd name="connsiteY14" fmla="*/ 0 h 2232561"/>
              <a:gd name="connsiteX15" fmla="*/ 890649 w 2909454"/>
              <a:gd name="connsiteY15" fmla="*/ 415636 h 2232561"/>
              <a:gd name="connsiteX16" fmla="*/ 1021278 w 2909454"/>
              <a:gd name="connsiteY16" fmla="*/ 285008 h 2232561"/>
              <a:gd name="connsiteX17" fmla="*/ 1543792 w 2909454"/>
              <a:gd name="connsiteY17" fmla="*/ 641267 h 2232561"/>
              <a:gd name="connsiteX18" fmla="*/ 1389413 w 2909454"/>
              <a:gd name="connsiteY18" fmla="*/ 950026 h 2232561"/>
              <a:gd name="connsiteX19" fmla="*/ 1733797 w 2909454"/>
              <a:gd name="connsiteY19" fmla="*/ 1116280 h 2232561"/>
              <a:gd name="connsiteX20" fmla="*/ 2244436 w 2909454"/>
              <a:gd name="connsiteY20" fmla="*/ 344384 h 223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09454" h="2232561">
                <a:moveTo>
                  <a:pt x="2244436" y="344384"/>
                </a:moveTo>
                <a:lnTo>
                  <a:pt x="2505693" y="486888"/>
                </a:lnTo>
                <a:lnTo>
                  <a:pt x="2018805" y="1294410"/>
                </a:lnTo>
                <a:lnTo>
                  <a:pt x="2909454" y="1686296"/>
                </a:lnTo>
                <a:lnTo>
                  <a:pt x="2755075" y="1959428"/>
                </a:lnTo>
                <a:lnTo>
                  <a:pt x="1864426" y="1543792"/>
                </a:lnTo>
                <a:lnTo>
                  <a:pt x="1460665" y="2232561"/>
                </a:lnTo>
                <a:lnTo>
                  <a:pt x="1246909" y="2113808"/>
                </a:lnTo>
                <a:lnTo>
                  <a:pt x="1555667" y="1389413"/>
                </a:lnTo>
                <a:lnTo>
                  <a:pt x="1270659" y="1211283"/>
                </a:lnTo>
                <a:lnTo>
                  <a:pt x="1116280" y="1294410"/>
                </a:lnTo>
                <a:lnTo>
                  <a:pt x="546265" y="914400"/>
                </a:lnTo>
                <a:lnTo>
                  <a:pt x="712519" y="641267"/>
                </a:lnTo>
                <a:lnTo>
                  <a:pt x="0" y="190005"/>
                </a:lnTo>
                <a:lnTo>
                  <a:pt x="225631" y="0"/>
                </a:lnTo>
                <a:lnTo>
                  <a:pt x="890649" y="415636"/>
                </a:lnTo>
                <a:lnTo>
                  <a:pt x="1021278" y="285008"/>
                </a:lnTo>
                <a:lnTo>
                  <a:pt x="1543792" y="641267"/>
                </a:lnTo>
                <a:lnTo>
                  <a:pt x="1389413" y="950026"/>
                </a:lnTo>
                <a:lnTo>
                  <a:pt x="1733797" y="1116280"/>
                </a:lnTo>
                <a:lnTo>
                  <a:pt x="2244436" y="344384"/>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2452254" y="3046021"/>
            <a:ext cx="605642" cy="60564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p:cNvCxnSpPr/>
          <p:nvPr/>
        </p:nvCxnSpPr>
        <p:spPr>
          <a:xfrm>
            <a:off x="1733797" y="892170"/>
            <a:ext cx="2648197"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661712" y="1268761"/>
            <a:ext cx="181692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5395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0-#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69165" y="188640"/>
            <a:ext cx="2005677" cy="646331"/>
          </a:xfrm>
          <a:prstGeom prst="rect">
            <a:avLst/>
          </a:prstGeom>
          <a:noFill/>
        </p:spPr>
        <p:txBody>
          <a:bodyPr wrap="none" rtlCol="0">
            <a:spAutoFit/>
          </a:bodyPr>
          <a:lstStyle/>
          <a:p>
            <a:pPr algn="ctr"/>
            <a:r>
              <a:rPr lang="en-GB" sz="3600" dirty="0">
                <a:latin typeface="Arial" panose="020B0604020202020204" pitchFamily="34" charset="0"/>
                <a:cs typeface="Arial" panose="020B0604020202020204" pitchFamily="34" charset="0"/>
              </a:rPr>
              <a:t>Barracks</a:t>
            </a:r>
          </a:p>
        </p:txBody>
      </p:sp>
      <p:sp>
        <p:nvSpPr>
          <p:cNvPr id="4" name="TextBox 3"/>
          <p:cNvSpPr txBox="1"/>
          <p:nvPr/>
        </p:nvSpPr>
        <p:spPr>
          <a:xfrm>
            <a:off x="323528" y="980904"/>
            <a:ext cx="8280921" cy="3539430"/>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Military buildings can be divided into the operational and the ancillary (commonly known in the military as ‘the teeth and the tail’): buildings for fighting, and buildings for living and working. </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Vast amounts of short-life hutted accommodation was built in the Second World War, most of which no longer survives but which can be identified through documentation and archaeology. </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However, some army camps have continued in use, with early examples of prefabricated hutting being repeatedly modernised and upgraded to suit modern needs. </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9895162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825" y="476672"/>
            <a:ext cx="9144000"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Army Barracks – Dover, Kent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498" y="1491569"/>
            <a:ext cx="7553004" cy="5217990"/>
          </a:xfrm>
          <a:prstGeom prst="rect">
            <a:avLst/>
          </a:prstGeom>
        </p:spPr>
      </p:pic>
    </p:spTree>
    <p:custDataLst>
      <p:tags r:id="rId1"/>
    </p:custDataLst>
    <p:extLst>
      <p:ext uri="{BB962C8B-B14F-4D97-AF65-F5344CB8AC3E}">
        <p14:creationId xmlns:p14="http://schemas.microsoft.com/office/powerpoint/2010/main" val="34908122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09956" y="188640"/>
            <a:ext cx="3724096" cy="646331"/>
          </a:xfrm>
          <a:prstGeom prst="rect">
            <a:avLst/>
          </a:prstGeom>
          <a:noFill/>
        </p:spPr>
        <p:txBody>
          <a:bodyPr wrap="none" rtlCol="0">
            <a:spAutoFit/>
          </a:bodyPr>
          <a:lstStyle/>
          <a:p>
            <a:pPr algn="ctr"/>
            <a:r>
              <a:rPr lang="en-GB" sz="3600" dirty="0">
                <a:latin typeface="Arial" panose="020B0604020202020204" pitchFamily="34" charset="0"/>
                <a:cs typeface="Arial" panose="020B0604020202020204" pitchFamily="34" charset="0"/>
              </a:rPr>
              <a:t>Barrage Balloons</a:t>
            </a:r>
          </a:p>
        </p:txBody>
      </p:sp>
      <p:sp>
        <p:nvSpPr>
          <p:cNvPr id="4" name="TextBox 3"/>
          <p:cNvSpPr txBox="1"/>
          <p:nvPr/>
        </p:nvSpPr>
        <p:spPr>
          <a:xfrm>
            <a:off x="323528" y="980904"/>
            <a:ext cx="8280921" cy="5509200"/>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The use of hydrogen-filled barrage balloons as anti-aircraft devices had been developed towards the end of World War I, in order to provide some protection for London from low-level air attack.</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The balloons were held to the ground using heavy steel cables. It is the cables that were the main defence as any aircraft flying into the cable would be badly damaged, preventing them from carrying out their mission. This also that meant that by using the balloons all approaching aircraft would have to fly higher than the balloons to avoid the cables, thus making it harder for them to accurately drop their bombs/carry out their intended mission.</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By the end of 1938, it was evident that barrage balloons would form an important part of any future defence of Britain, and thus a separate Balloon Command was formed on 1 November 1938. Training was carried out at Balloon Training Units (BTU); by the time of their closure in November 1943, the BTUs had trained around 5,000 RAF balloon operators, the same number of WAAFs, and around 12,000 operators and drivers. 18 balloon depots were established around the country, between 1938 and 1940. </a:t>
            </a:r>
          </a:p>
          <a:p>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From 1939 to 1945 barrage balloons formed an important part of the country's anti-aircraft defences, guarding strategic military and manufacturing sites, as well as towns and cities.</a:t>
            </a:r>
          </a:p>
        </p:txBody>
      </p:sp>
    </p:spTree>
    <p:custDataLst>
      <p:tags r:id="rId1"/>
    </p:custDataLst>
    <p:extLst>
      <p:ext uri="{BB962C8B-B14F-4D97-AF65-F5344CB8AC3E}">
        <p14:creationId xmlns:p14="http://schemas.microsoft.com/office/powerpoint/2010/main" val="2865284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825" y="476672"/>
            <a:ext cx="9144000" cy="830997"/>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Barrage Balloon – </a:t>
            </a:r>
            <a:r>
              <a:rPr lang="en-GB" sz="2400" dirty="0" err="1">
                <a:latin typeface="Arial" panose="020B0604020202020204" pitchFamily="34" charset="0"/>
                <a:cs typeface="Arial" panose="020B0604020202020204" pitchFamily="34" charset="0"/>
              </a:rPr>
              <a:t>Wardley</a:t>
            </a:r>
            <a:r>
              <a:rPr lang="en-GB" sz="2400" dirty="0">
                <a:latin typeface="Arial" panose="020B0604020202020204" pitchFamily="34" charset="0"/>
                <a:cs typeface="Arial" panose="020B0604020202020204" pitchFamily="34" charset="0"/>
              </a:rPr>
              <a:t>, Gateshead</a:t>
            </a:r>
          </a:p>
          <a:p>
            <a:pPr algn="ctr"/>
            <a:r>
              <a:rPr lang="en-GB" sz="2400" dirty="0">
                <a:latin typeface="Arial" panose="020B0604020202020204" pitchFamily="34" charset="0"/>
                <a:cs typeface="Arial" panose="020B0604020202020204" pitchFamily="34" charset="0"/>
              </a:rPr>
              <a:t>(Barrage balloon and tether site, plus Emergency Water Supply)</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203" y="1628800"/>
            <a:ext cx="7944418" cy="4953000"/>
          </a:xfrm>
          <a:prstGeom prst="rect">
            <a:avLst/>
          </a:prstGeom>
        </p:spPr>
      </p:pic>
      <p:sp>
        <p:nvSpPr>
          <p:cNvPr id="6" name="Oval 5"/>
          <p:cNvSpPr/>
          <p:nvPr/>
        </p:nvSpPr>
        <p:spPr>
          <a:xfrm>
            <a:off x="1826654" y="4383495"/>
            <a:ext cx="620486" cy="620486"/>
          </a:xfrm>
          <a:prstGeom prst="ellips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960259" y="1628800"/>
            <a:ext cx="576064" cy="648072"/>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7584995" y="3789040"/>
            <a:ext cx="504056" cy="504056"/>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 name="Straight Connector 2"/>
          <p:cNvCxnSpPr/>
          <p:nvPr/>
        </p:nvCxnSpPr>
        <p:spPr>
          <a:xfrm>
            <a:off x="456203" y="1307669"/>
            <a:ext cx="1990937"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endCxn id="17" idx="2"/>
          </p:cNvCxnSpPr>
          <p:nvPr/>
        </p:nvCxnSpPr>
        <p:spPr>
          <a:xfrm>
            <a:off x="3203848" y="1307669"/>
            <a:ext cx="136632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364088" y="1307669"/>
            <a:ext cx="34563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1368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0-#ppt_w/2"/>
                                          </p:val>
                                        </p:tav>
                                        <p:tav tm="100000">
                                          <p:val>
                                            <p:strVal val="#ppt_x"/>
                                          </p:val>
                                        </p:tav>
                                      </p:tavLst>
                                    </p:anim>
                                    <p:anim calcmode="lin" valueType="num">
                                      <p:cBhvr additive="base">
                                        <p:cTn id="1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825" y="476672"/>
            <a:ext cx="9144000" cy="830997"/>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Barrage Balloon – Willington Quay, North Tyneside</a:t>
            </a:r>
          </a:p>
          <a:p>
            <a:pPr algn="ctr"/>
            <a:r>
              <a:rPr lang="en-GB" sz="2400" dirty="0">
                <a:latin typeface="Arial" panose="020B0604020202020204" pitchFamily="34" charset="0"/>
                <a:cs typeface="Arial" panose="020B0604020202020204" pitchFamily="34" charset="0"/>
              </a:rPr>
              <a:t>(Barrage balloons and tether sites)</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37401" b="29264"/>
          <a:stretch/>
        </p:blipFill>
        <p:spPr>
          <a:xfrm>
            <a:off x="1476325" y="1385934"/>
            <a:ext cx="6191350" cy="5333777"/>
          </a:xfrm>
          <a:prstGeom prst="rect">
            <a:avLst/>
          </a:prstGeom>
        </p:spPr>
      </p:pic>
      <p:sp>
        <p:nvSpPr>
          <p:cNvPr id="4" name="Oval 3"/>
          <p:cNvSpPr/>
          <p:nvPr/>
        </p:nvSpPr>
        <p:spPr>
          <a:xfrm>
            <a:off x="2850078" y="3170712"/>
            <a:ext cx="439387" cy="439387"/>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5580112" y="4581128"/>
            <a:ext cx="439387" cy="439387"/>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2850078" y="4361434"/>
            <a:ext cx="522514" cy="522514"/>
          </a:xfrm>
          <a:prstGeom prst="ellips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5057598" y="5589240"/>
            <a:ext cx="522514" cy="522514"/>
          </a:xfrm>
          <a:prstGeom prst="ellips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p:nvPr/>
        </p:nvCxnSpPr>
        <p:spPr>
          <a:xfrm>
            <a:off x="2377123" y="1305153"/>
            <a:ext cx="1990937"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18855" y="1302637"/>
            <a:ext cx="136632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4611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0-#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0-#ppt_w/2"/>
                                          </p:val>
                                        </p:tav>
                                        <p:tav tm="100000">
                                          <p:val>
                                            <p:strVal val="#ppt_x"/>
                                          </p:val>
                                        </p:tav>
                                      </p:tavLst>
                                    </p:anim>
                                    <p:anim calcmode="lin" valueType="num">
                                      <p:cBhvr additive="base">
                                        <p:cTn id="18" dur="10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000" fill="hold"/>
                                        <p:tgtEl>
                                          <p:spTgt spid="12"/>
                                        </p:tgtEl>
                                        <p:attrNameLst>
                                          <p:attrName>ppt_x</p:attrName>
                                        </p:attrNameLst>
                                      </p:cBhvr>
                                      <p:tavLst>
                                        <p:tav tm="0">
                                          <p:val>
                                            <p:strVal val="0-#ppt_w/2"/>
                                          </p:val>
                                        </p:tav>
                                        <p:tav tm="100000">
                                          <p:val>
                                            <p:strVal val="#ppt_x"/>
                                          </p:val>
                                        </p:tav>
                                      </p:tavLst>
                                    </p:anim>
                                    <p:anim calcmode="lin" valueType="num">
                                      <p:cBhvr additive="base">
                                        <p:cTn id="22"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825" y="476672"/>
            <a:ext cx="9144000"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Barrage Balloon on it’s tether site – Wavertree, Liverpool</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56440" t="78979" r="24110" b="3030"/>
          <a:stretch/>
        </p:blipFill>
        <p:spPr>
          <a:xfrm>
            <a:off x="1152320" y="1610958"/>
            <a:ext cx="6839360" cy="5097385"/>
          </a:xfrm>
          <a:prstGeom prst="rect">
            <a:avLst/>
          </a:prstGeom>
        </p:spPr>
      </p:pic>
      <p:grpSp>
        <p:nvGrpSpPr>
          <p:cNvPr id="5" name="Group 4"/>
          <p:cNvGrpSpPr/>
          <p:nvPr/>
        </p:nvGrpSpPr>
        <p:grpSpPr>
          <a:xfrm>
            <a:off x="3681351" y="3182588"/>
            <a:ext cx="1377538" cy="1377538"/>
            <a:chOff x="3681351" y="3182588"/>
            <a:chExt cx="1377538" cy="1377538"/>
          </a:xfrm>
        </p:grpSpPr>
        <p:sp>
          <p:nvSpPr>
            <p:cNvPr id="3" name="Oval 2"/>
            <p:cNvSpPr/>
            <p:nvPr/>
          </p:nvSpPr>
          <p:spPr>
            <a:xfrm>
              <a:off x="3681351" y="3182588"/>
              <a:ext cx="1377538" cy="1377538"/>
            </a:xfrm>
            <a:prstGeom prst="ellips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3862317" y="3330055"/>
              <a:ext cx="1047936" cy="955664"/>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7" name="Straight Connector 6"/>
          <p:cNvCxnSpPr/>
          <p:nvPr/>
        </p:nvCxnSpPr>
        <p:spPr>
          <a:xfrm>
            <a:off x="827584" y="938337"/>
            <a:ext cx="1990937"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888836" y="907683"/>
            <a:ext cx="136632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9280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40790" y="188640"/>
            <a:ext cx="3262432" cy="646331"/>
          </a:xfrm>
          <a:prstGeom prst="rect">
            <a:avLst/>
          </a:prstGeom>
          <a:noFill/>
        </p:spPr>
        <p:txBody>
          <a:bodyPr wrap="none" rtlCol="0">
            <a:spAutoFit/>
          </a:bodyPr>
          <a:lstStyle/>
          <a:p>
            <a:pPr algn="ctr"/>
            <a:r>
              <a:rPr lang="en-GB" sz="3600" dirty="0">
                <a:latin typeface="Arial" panose="020B0604020202020204" pitchFamily="34" charset="0"/>
                <a:cs typeface="Arial" panose="020B0604020202020204" pitchFamily="34" charset="0"/>
              </a:rPr>
              <a:t>Bomb Damage</a:t>
            </a:r>
          </a:p>
        </p:txBody>
      </p:sp>
      <p:sp>
        <p:nvSpPr>
          <p:cNvPr id="4" name="TextBox 3"/>
          <p:cNvSpPr txBox="1"/>
          <p:nvPr/>
        </p:nvSpPr>
        <p:spPr>
          <a:xfrm>
            <a:off x="431540" y="896526"/>
            <a:ext cx="8280921" cy="6001643"/>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The heavy and frequent bombing raids carried out over Britain in 1940 and 1941, known as the Blitz, began with raids on London on 7 September 1940. In September 1940 alone, 5,300 tonnes of high explosives were dropped on London in just 24 nights. The Germans were intent on destroying morale before their planned invasion of Britain. Industrial sites and civilian centres from Plymouth to Liverpool and Portsmouth to Hull were also targeted by the Luftwaffe, the German air force, during the war.</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An RAF directive in February 1942 had authorised, for the first time, the targeting of civilian areas in Germany.  Air Marshall Sir Arthur (‘Bomber’) Harris, Commander-in-Chief RAF Bomber Command, wrote in his memoirs that the main reason he chose the port city of </a:t>
            </a:r>
            <a:r>
              <a:rPr lang="en-GB" sz="1600" dirty="0" err="1">
                <a:latin typeface="Arial" panose="020B0604020202020204" pitchFamily="34" charset="0"/>
                <a:cs typeface="Arial" panose="020B0604020202020204" pitchFamily="34" charset="0"/>
              </a:rPr>
              <a:t>Lübeck</a:t>
            </a:r>
            <a:r>
              <a:rPr lang="en-GB" sz="1600" dirty="0">
                <a:latin typeface="Arial" panose="020B0604020202020204" pitchFamily="34" charset="0"/>
                <a:cs typeface="Arial" panose="020B0604020202020204" pitchFamily="34" charset="0"/>
              </a:rPr>
              <a:t> as the first target was: ‘…to learn to what extent a first wave of aircraft could guide a second wave to the aiming point by starting a conflagration.’ The city lacked defences, and in the firestorm 300 residents were killed and almost 1,000 injured, whilst the historic centre was severely damaged.</a:t>
            </a:r>
          </a:p>
          <a:p>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Between late April and late June 1942, the Luftwaffe deliberately targeted Britain’s historic towns and cities, causing widespread destruction, hundreds of deaths and thousands of injuries. These raids were a direct retaliation for the RAF bombing of the historic German city of </a:t>
            </a:r>
            <a:r>
              <a:rPr lang="en-GB" sz="1600" dirty="0" err="1">
                <a:latin typeface="Arial" panose="020B0604020202020204" pitchFamily="34" charset="0"/>
                <a:cs typeface="Arial" panose="020B0604020202020204" pitchFamily="34" charset="0"/>
              </a:rPr>
              <a:t>Lübeck</a:t>
            </a:r>
            <a:r>
              <a:rPr lang="en-GB" sz="1600" dirty="0">
                <a:latin typeface="Arial" panose="020B0604020202020204" pitchFamily="34" charset="0"/>
                <a:cs typeface="Arial" panose="020B0604020202020204" pitchFamily="34" charset="0"/>
              </a:rPr>
              <a:t> two months earlier on 28/29 March. The main targets were Exeter, Bath, Norwich, York and Canterbury. These cites were chosen because Baron Gustav Braun von Sturm, a Nazi propagandist, reputedly suggested bombing significant historic sites listed in the Baedeker Guide: a 19th Century set of travel guides published by the Karl Baedeker firm. This spate of bombing became known as the ‘Baedeker Raids’.</a:t>
            </a:r>
          </a:p>
        </p:txBody>
      </p:sp>
    </p:spTree>
    <p:custDataLst>
      <p:tags r:id="rId1"/>
    </p:custDataLst>
    <p:extLst>
      <p:ext uri="{BB962C8B-B14F-4D97-AF65-F5344CB8AC3E}">
        <p14:creationId xmlns:p14="http://schemas.microsoft.com/office/powerpoint/2010/main" val="27571821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825" y="476672"/>
            <a:ext cx="9144000" cy="1569660"/>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Bomb damage – Rolls Crescent, Manchester</a:t>
            </a:r>
          </a:p>
          <a:p>
            <a:pPr algn="ctr"/>
            <a:r>
              <a:rPr lang="en-GB" sz="2400" dirty="0">
                <a:latin typeface="Arial" panose="020B0604020202020204" pitchFamily="34" charset="0"/>
                <a:cs typeface="Arial" panose="020B0604020202020204" pitchFamily="34" charset="0"/>
              </a:rPr>
              <a:t>(All the areas that look ‘white’ are areas of demolition caused by bomb damage)</a:t>
            </a:r>
          </a:p>
          <a:p>
            <a:pPr algn="ctr"/>
            <a:endParaRPr lang="en-GB" sz="2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7623"/>
          <a:stretch/>
        </p:blipFill>
        <p:spPr>
          <a:xfrm>
            <a:off x="1424285" y="1684142"/>
            <a:ext cx="6291780" cy="5139578"/>
          </a:xfrm>
          <a:prstGeom prst="rect">
            <a:avLst/>
          </a:prstGeom>
        </p:spPr>
      </p:pic>
    </p:spTree>
    <p:custDataLst>
      <p:tags r:id="rId1"/>
    </p:custDataLst>
    <p:extLst>
      <p:ext uri="{BB962C8B-B14F-4D97-AF65-F5344CB8AC3E}">
        <p14:creationId xmlns:p14="http://schemas.microsoft.com/office/powerpoint/2010/main" val="580191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F5E1F72-99E4-4BCD-84F8-F6AD01E15F0C}"/>
              </a:ext>
            </a:extLst>
          </p:cNvPr>
          <p:cNvGrpSpPr/>
          <p:nvPr/>
        </p:nvGrpSpPr>
        <p:grpSpPr>
          <a:xfrm>
            <a:off x="673768" y="801979"/>
            <a:ext cx="7958890" cy="6040046"/>
            <a:chOff x="511342" y="678713"/>
            <a:chExt cx="8121316" cy="6163312"/>
          </a:xfrm>
        </p:grpSpPr>
        <p:pic>
          <p:nvPicPr>
            <p:cNvPr id="2" name="Picture 1">
              <a:extLst>
                <a:ext uri="{FF2B5EF4-FFF2-40B4-BE49-F238E27FC236}">
                  <a16:creationId xmlns:a16="http://schemas.microsoft.com/office/drawing/2014/main" id="{BD43C7EA-1B25-421E-89EF-99DE20821E8B}"/>
                </a:ext>
              </a:extLst>
            </p:cNvPr>
            <p:cNvPicPr>
              <a:picLocks noChangeAspect="1"/>
            </p:cNvPicPr>
            <p:nvPr/>
          </p:nvPicPr>
          <p:blipFill rotWithShape="1">
            <a:blip r:embed="rId3"/>
            <a:srcRect l="33463" t="13601" r="13776" b="15215"/>
            <a:stretch/>
          </p:blipFill>
          <p:spPr>
            <a:xfrm>
              <a:off x="511342" y="678713"/>
              <a:ext cx="8121316" cy="6163312"/>
            </a:xfrm>
            <a:prstGeom prst="rect">
              <a:avLst/>
            </a:prstGeom>
          </p:spPr>
        </p:pic>
        <p:sp>
          <p:nvSpPr>
            <p:cNvPr id="3" name="Rectangle: Rounded Corners 2">
              <a:extLst>
                <a:ext uri="{FF2B5EF4-FFF2-40B4-BE49-F238E27FC236}">
                  <a16:creationId xmlns:a16="http://schemas.microsoft.com/office/drawing/2014/main" id="{82898788-0205-4E1E-B597-4060A48F1EAA}"/>
                </a:ext>
              </a:extLst>
            </p:cNvPr>
            <p:cNvSpPr/>
            <p:nvPr/>
          </p:nvSpPr>
          <p:spPr>
            <a:xfrm>
              <a:off x="7098632" y="1082842"/>
              <a:ext cx="421105" cy="421105"/>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3D1808EB-898F-465B-A70A-5B075EE7D455}"/>
                </a:ext>
              </a:extLst>
            </p:cNvPr>
            <p:cNvSpPr/>
            <p:nvPr/>
          </p:nvSpPr>
          <p:spPr>
            <a:xfrm>
              <a:off x="5004048" y="2276872"/>
              <a:ext cx="216024" cy="216024"/>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6" name="TextBox 5">
            <a:extLst>
              <a:ext uri="{FF2B5EF4-FFF2-40B4-BE49-F238E27FC236}">
                <a16:creationId xmlns:a16="http://schemas.microsoft.com/office/drawing/2014/main" id="{9363C1CE-99D5-4905-BB39-3A85AFD47540}"/>
              </a:ext>
            </a:extLst>
          </p:cNvPr>
          <p:cNvSpPr txBox="1"/>
          <p:nvPr/>
        </p:nvSpPr>
        <p:spPr>
          <a:xfrm>
            <a:off x="1619672" y="188640"/>
            <a:ext cx="7200800" cy="646331"/>
          </a:xfrm>
          <a:prstGeom prst="rect">
            <a:avLst/>
          </a:prstGeom>
          <a:noFill/>
        </p:spPr>
        <p:txBody>
          <a:bodyPr wrap="square" rtlCol="0">
            <a:spAutoFit/>
          </a:bodyPr>
          <a:lstStyle/>
          <a:p>
            <a:pPr algn="ctr"/>
            <a:r>
              <a:rPr lang="en-GB" sz="3600" dirty="0">
                <a:latin typeface="Arial" panose="020B0604020202020204" pitchFamily="34" charset="0"/>
                <a:cs typeface="Arial" panose="020B0604020202020204" pitchFamily="34" charset="0"/>
              </a:rPr>
              <a:t>Using the Aerial Photo Explorer</a:t>
            </a:r>
          </a:p>
        </p:txBody>
      </p:sp>
      <p:sp>
        <p:nvSpPr>
          <p:cNvPr id="8" name="TextBox 7">
            <a:extLst>
              <a:ext uri="{FF2B5EF4-FFF2-40B4-BE49-F238E27FC236}">
                <a16:creationId xmlns:a16="http://schemas.microsoft.com/office/drawing/2014/main" id="{BCB839D3-32D6-480B-8A36-E7BD61C16419}"/>
              </a:ext>
            </a:extLst>
          </p:cNvPr>
          <p:cNvSpPr txBox="1"/>
          <p:nvPr/>
        </p:nvSpPr>
        <p:spPr>
          <a:xfrm>
            <a:off x="899592" y="3284984"/>
            <a:ext cx="2232248" cy="646331"/>
          </a:xfrm>
          <a:prstGeom prst="rect">
            <a:avLst/>
          </a:prstGeom>
          <a:solidFill>
            <a:schemeClr val="bg1"/>
          </a:solidFill>
          <a:ln w="19050">
            <a:solidFill>
              <a:schemeClr val="tx1"/>
            </a:solidFill>
          </a:ln>
        </p:spPr>
        <p:txBody>
          <a:bodyPr wrap="square" rtlCol="0">
            <a:spAutoFit/>
          </a:bodyPr>
          <a:lstStyle/>
          <a:p>
            <a:r>
              <a:rPr lang="en-GB" dirty="0">
                <a:latin typeface="Arial" panose="020B0604020202020204" pitchFamily="34" charset="0"/>
              </a:rPr>
              <a:t>Un-tick the ‘Oblique photographs’ layer</a:t>
            </a:r>
          </a:p>
        </p:txBody>
      </p:sp>
    </p:spTree>
    <p:extLst>
      <p:ext uri="{BB962C8B-B14F-4D97-AF65-F5344CB8AC3E}">
        <p14:creationId xmlns:p14="http://schemas.microsoft.com/office/powerpoint/2010/main" val="12608257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825" y="476672"/>
            <a:ext cx="9144000"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Bomb damage craters – Dover, Kent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4702" y="983546"/>
            <a:ext cx="6134597" cy="5851828"/>
          </a:xfrm>
          <a:prstGeom prst="rect">
            <a:avLst/>
          </a:prstGeom>
        </p:spPr>
      </p:pic>
      <p:grpSp>
        <p:nvGrpSpPr>
          <p:cNvPr id="9" name="Group 8"/>
          <p:cNvGrpSpPr/>
          <p:nvPr/>
        </p:nvGrpSpPr>
        <p:grpSpPr>
          <a:xfrm>
            <a:off x="2442950" y="1177479"/>
            <a:ext cx="4501580" cy="4846993"/>
            <a:chOff x="2442950" y="1177479"/>
            <a:chExt cx="4501580" cy="4846993"/>
          </a:xfrm>
        </p:grpSpPr>
        <p:sp>
          <p:nvSpPr>
            <p:cNvPr id="3" name="Oval 2"/>
            <p:cNvSpPr/>
            <p:nvPr/>
          </p:nvSpPr>
          <p:spPr>
            <a:xfrm>
              <a:off x="3439236" y="1610436"/>
              <a:ext cx="668740" cy="66874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5409158" y="3330054"/>
              <a:ext cx="767686" cy="767686"/>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6176844" y="3525617"/>
              <a:ext cx="767686" cy="767686"/>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4039738" y="2352650"/>
              <a:ext cx="600502" cy="60050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4640240" y="2498912"/>
              <a:ext cx="600502" cy="60050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2442950" y="2458094"/>
              <a:ext cx="435232" cy="43523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5191542" y="1177479"/>
              <a:ext cx="435232" cy="43523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439236" y="5589240"/>
              <a:ext cx="435232" cy="43523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370556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825" y="476672"/>
            <a:ext cx="9144000"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Areas of bomb damage around Exeter Cathedral, Devon</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194" y="945372"/>
            <a:ext cx="7970293" cy="5825056"/>
          </a:xfrm>
          <a:prstGeom prst="rect">
            <a:avLst/>
          </a:prstGeom>
        </p:spPr>
      </p:pic>
    </p:spTree>
    <p:custDataLst>
      <p:tags r:id="rId1"/>
    </p:custDataLst>
    <p:extLst>
      <p:ext uri="{BB962C8B-B14F-4D97-AF65-F5344CB8AC3E}">
        <p14:creationId xmlns:p14="http://schemas.microsoft.com/office/powerpoint/2010/main" val="18017802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825" y="476672"/>
            <a:ext cx="9144000"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Areas of bomb damage around Exeter Cathedral, Devon</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07" y="923493"/>
            <a:ext cx="7940186" cy="5939259"/>
          </a:xfrm>
          <a:prstGeom prst="rect">
            <a:avLst/>
          </a:prstGeom>
        </p:spPr>
      </p:pic>
    </p:spTree>
    <p:custDataLst>
      <p:tags r:id="rId1"/>
    </p:custDataLst>
    <p:extLst>
      <p:ext uri="{BB962C8B-B14F-4D97-AF65-F5344CB8AC3E}">
        <p14:creationId xmlns:p14="http://schemas.microsoft.com/office/powerpoint/2010/main" val="17729877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35474" y="188640"/>
            <a:ext cx="4673074" cy="646331"/>
          </a:xfrm>
          <a:prstGeom prst="rect">
            <a:avLst/>
          </a:prstGeom>
          <a:noFill/>
        </p:spPr>
        <p:txBody>
          <a:bodyPr wrap="none" rtlCol="0">
            <a:spAutoFit/>
          </a:bodyPr>
          <a:lstStyle/>
          <a:p>
            <a:pPr algn="ctr"/>
            <a:r>
              <a:rPr lang="en-GB" sz="3600" dirty="0">
                <a:latin typeface="Arial" panose="020B0604020202020204" pitchFamily="34" charset="0"/>
                <a:cs typeface="Arial" panose="020B0604020202020204" pitchFamily="34" charset="0"/>
              </a:rPr>
              <a:t>Camouflage Buildings</a:t>
            </a:r>
          </a:p>
        </p:txBody>
      </p:sp>
      <p:sp>
        <p:nvSpPr>
          <p:cNvPr id="4" name="TextBox 3"/>
          <p:cNvSpPr txBox="1"/>
          <p:nvPr/>
        </p:nvSpPr>
        <p:spPr>
          <a:xfrm>
            <a:off x="431540" y="896526"/>
            <a:ext cx="8280921" cy="5509200"/>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The British Army School of Camouflage was founded in 1916 and based in London’s Kensington Gardens. The school explored methods of deceiving the enemy on the Western Front.</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However, it was the threat of targeted bombing attacks on Britain by the Luftwaffe (the German air force) in the Second World War (1939-1945) that led the British military to use the concealment and deceit of camouflage in more sophisticated and strategic ways.</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In some cases, the aim was to deceive an enemy aircraft as it approached from several miles away: from such a distance, camouflage – which appears very basic when viewed from directly above – stopped a potential bombing target standing out.</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Camouflage training manuals were widely issued and all military personnel received basic training. Virtually everything of military significance in Britain was camouflaged, including vehicles and even entire airfields.</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Enormous amounts of camouflage netting were used in Britain during the Second World War. It was made by cutting up short lengths of green and khaki sacking strips and attaching them to mesh. The netting created patterned shadows, blending into the surrounding environment and made whatever was hidden underneath difficult to spot from the air.</a:t>
            </a:r>
          </a:p>
        </p:txBody>
      </p:sp>
    </p:spTree>
    <p:custDataLst>
      <p:tags r:id="rId1"/>
    </p:custDataLst>
    <p:extLst>
      <p:ext uri="{BB962C8B-B14F-4D97-AF65-F5344CB8AC3E}">
        <p14:creationId xmlns:p14="http://schemas.microsoft.com/office/powerpoint/2010/main" val="36790678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9749" y="0"/>
            <a:ext cx="9144000" cy="830997"/>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Camouflaged aircraft hangars and ‘fake painted hedge’ to hide the runway RAF Yeadon (now Leeds Bradford Airport), Yorkshire</a:t>
            </a:r>
          </a:p>
        </p:txBody>
      </p:sp>
      <p:pic>
        <p:nvPicPr>
          <p:cNvPr id="1026" name="Picture 2" descr="https://i1.wp.com/heritagecalling.com/wp-content/uploads/2019/09/BLOG-RAF-Yeadon-Leeds-Bradford-Airport-27-july-1940-HE-RAF-58A318.jpg?w=640&amp;ssl=1"/>
          <p:cNvPicPr>
            <a:picLocks noChangeAspect="1" noChangeArrowheads="1"/>
          </p:cNvPicPr>
          <p:nvPr/>
        </p:nvPicPr>
        <p:blipFill rotWithShape="1">
          <a:blip r:embed="rId4">
            <a:extLst>
              <a:ext uri="{28A0092B-C50C-407E-A947-70E740481C1C}">
                <a14:useLocalDpi xmlns:a14="http://schemas.microsoft.com/office/drawing/2010/main" val="0"/>
              </a:ext>
            </a:extLst>
          </a:blip>
          <a:srcRect t="7792"/>
          <a:stretch/>
        </p:blipFill>
        <p:spPr bwMode="auto">
          <a:xfrm>
            <a:off x="1524000" y="938337"/>
            <a:ext cx="6096000" cy="5919663"/>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1995055" y="3657600"/>
            <a:ext cx="1508166" cy="1306286"/>
          </a:xfrm>
          <a:custGeom>
            <a:avLst/>
            <a:gdLst>
              <a:gd name="connsiteX0" fmla="*/ 1151906 w 1508166"/>
              <a:gd name="connsiteY0" fmla="*/ 0 h 1306286"/>
              <a:gd name="connsiteX1" fmla="*/ 1508166 w 1508166"/>
              <a:gd name="connsiteY1" fmla="*/ 498764 h 1306286"/>
              <a:gd name="connsiteX2" fmla="*/ 344384 w 1508166"/>
              <a:gd name="connsiteY2" fmla="*/ 1306286 h 1306286"/>
              <a:gd name="connsiteX3" fmla="*/ 59376 w 1508166"/>
              <a:gd name="connsiteY3" fmla="*/ 890649 h 1306286"/>
              <a:gd name="connsiteX4" fmla="*/ 0 w 1508166"/>
              <a:gd name="connsiteY4" fmla="*/ 843148 h 1306286"/>
              <a:gd name="connsiteX5" fmla="*/ 1151906 w 1508166"/>
              <a:gd name="connsiteY5" fmla="*/ 0 h 130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8166" h="1306286">
                <a:moveTo>
                  <a:pt x="1151906" y="0"/>
                </a:moveTo>
                <a:lnTo>
                  <a:pt x="1508166" y="498764"/>
                </a:lnTo>
                <a:lnTo>
                  <a:pt x="344384" y="1306286"/>
                </a:lnTo>
                <a:lnTo>
                  <a:pt x="59376" y="890649"/>
                </a:lnTo>
                <a:lnTo>
                  <a:pt x="0" y="843148"/>
                </a:lnTo>
                <a:lnTo>
                  <a:pt x="1151906" y="0"/>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p:cNvSpPr/>
          <p:nvPr/>
        </p:nvSpPr>
        <p:spPr>
          <a:xfrm>
            <a:off x="3811979" y="2576945"/>
            <a:ext cx="1104405" cy="1068780"/>
          </a:xfrm>
          <a:custGeom>
            <a:avLst/>
            <a:gdLst>
              <a:gd name="connsiteX0" fmla="*/ 0 w 1104405"/>
              <a:gd name="connsiteY0" fmla="*/ 617517 h 1068780"/>
              <a:gd name="connsiteX1" fmla="*/ 771896 w 1104405"/>
              <a:gd name="connsiteY1" fmla="*/ 0 h 1068780"/>
              <a:gd name="connsiteX2" fmla="*/ 1104405 w 1104405"/>
              <a:gd name="connsiteY2" fmla="*/ 510639 h 1068780"/>
              <a:gd name="connsiteX3" fmla="*/ 356260 w 1104405"/>
              <a:gd name="connsiteY3" fmla="*/ 1068780 h 1068780"/>
              <a:gd name="connsiteX4" fmla="*/ 0 w 1104405"/>
              <a:gd name="connsiteY4" fmla="*/ 617517 h 1068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405" h="1068780">
                <a:moveTo>
                  <a:pt x="0" y="617517"/>
                </a:moveTo>
                <a:lnTo>
                  <a:pt x="771896" y="0"/>
                </a:lnTo>
                <a:lnTo>
                  <a:pt x="1104405" y="510639"/>
                </a:lnTo>
                <a:lnTo>
                  <a:pt x="356260" y="1068780"/>
                </a:lnTo>
                <a:lnTo>
                  <a:pt x="0" y="617517"/>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p:cNvSpPr/>
          <p:nvPr/>
        </p:nvSpPr>
        <p:spPr>
          <a:xfrm>
            <a:off x="5047013" y="1698171"/>
            <a:ext cx="1211283" cy="1104406"/>
          </a:xfrm>
          <a:custGeom>
            <a:avLst/>
            <a:gdLst>
              <a:gd name="connsiteX0" fmla="*/ 0 w 1211283"/>
              <a:gd name="connsiteY0" fmla="*/ 581891 h 1104406"/>
              <a:gd name="connsiteX1" fmla="*/ 819397 w 1211283"/>
              <a:gd name="connsiteY1" fmla="*/ 0 h 1104406"/>
              <a:gd name="connsiteX2" fmla="*/ 1211283 w 1211283"/>
              <a:gd name="connsiteY2" fmla="*/ 463138 h 1104406"/>
              <a:gd name="connsiteX3" fmla="*/ 332509 w 1211283"/>
              <a:gd name="connsiteY3" fmla="*/ 1104406 h 1104406"/>
              <a:gd name="connsiteX4" fmla="*/ 0 w 1211283"/>
              <a:gd name="connsiteY4" fmla="*/ 581891 h 1104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283" h="1104406">
                <a:moveTo>
                  <a:pt x="0" y="581891"/>
                </a:moveTo>
                <a:lnTo>
                  <a:pt x="819397" y="0"/>
                </a:lnTo>
                <a:lnTo>
                  <a:pt x="1211283" y="463138"/>
                </a:lnTo>
                <a:lnTo>
                  <a:pt x="332509" y="1104406"/>
                </a:lnTo>
                <a:lnTo>
                  <a:pt x="0" y="581891"/>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p:nvPr/>
        </p:nvCxnSpPr>
        <p:spPr>
          <a:xfrm>
            <a:off x="1995055" y="391609"/>
            <a:ext cx="2110894"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1543792" y="1151906"/>
            <a:ext cx="961902" cy="926276"/>
          </a:xfrm>
          <a:custGeom>
            <a:avLst/>
            <a:gdLst>
              <a:gd name="connsiteX0" fmla="*/ 0 w 961902"/>
              <a:gd name="connsiteY0" fmla="*/ 0 h 926276"/>
              <a:gd name="connsiteX1" fmla="*/ 534390 w 961902"/>
              <a:gd name="connsiteY1" fmla="*/ 368136 h 926276"/>
              <a:gd name="connsiteX2" fmla="*/ 961902 w 961902"/>
              <a:gd name="connsiteY2" fmla="*/ 783772 h 926276"/>
              <a:gd name="connsiteX3" fmla="*/ 878774 w 961902"/>
              <a:gd name="connsiteY3" fmla="*/ 926276 h 926276"/>
              <a:gd name="connsiteX4" fmla="*/ 320634 w 961902"/>
              <a:gd name="connsiteY4" fmla="*/ 522515 h 926276"/>
              <a:gd name="connsiteX5" fmla="*/ 0 w 961902"/>
              <a:gd name="connsiteY5" fmla="*/ 296884 h 926276"/>
              <a:gd name="connsiteX6" fmla="*/ 0 w 961902"/>
              <a:gd name="connsiteY6" fmla="*/ 296884 h 92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1902" h="926276">
                <a:moveTo>
                  <a:pt x="0" y="0"/>
                </a:moveTo>
                <a:lnTo>
                  <a:pt x="534390" y="368136"/>
                </a:lnTo>
                <a:lnTo>
                  <a:pt x="961902" y="783772"/>
                </a:lnTo>
                <a:lnTo>
                  <a:pt x="878774" y="926276"/>
                </a:lnTo>
                <a:lnTo>
                  <a:pt x="320634" y="522515"/>
                </a:lnTo>
                <a:lnTo>
                  <a:pt x="0" y="296884"/>
                </a:lnTo>
                <a:lnTo>
                  <a:pt x="0" y="296884"/>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p:cNvCxnSpPr/>
          <p:nvPr/>
        </p:nvCxnSpPr>
        <p:spPr>
          <a:xfrm>
            <a:off x="4916384" y="391609"/>
            <a:ext cx="25359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4454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0-#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0-#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1000" fill="hold"/>
                                        <p:tgtEl>
                                          <p:spTgt spid="9"/>
                                        </p:tgtEl>
                                        <p:attrNameLst>
                                          <p:attrName>ppt_x</p:attrName>
                                        </p:attrNameLst>
                                      </p:cBhvr>
                                      <p:tavLst>
                                        <p:tav tm="0">
                                          <p:val>
                                            <p:strVal val="0-#ppt_w/2"/>
                                          </p:val>
                                        </p:tav>
                                        <p:tav tm="100000">
                                          <p:val>
                                            <p:strVal val="#ppt_x"/>
                                          </p:val>
                                        </p:tav>
                                      </p:tavLst>
                                    </p:anim>
                                    <p:anim calcmode="lin" valueType="num">
                                      <p:cBhvr additive="base">
                                        <p:cTn id="22"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825" y="476672"/>
            <a:ext cx="9144000"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Camouflaged factory – Luton, Bedfordshire</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054" y="1304364"/>
            <a:ext cx="8697440" cy="5440819"/>
          </a:xfrm>
          <a:prstGeom prst="rect">
            <a:avLst/>
          </a:prstGeom>
        </p:spPr>
      </p:pic>
      <p:sp>
        <p:nvSpPr>
          <p:cNvPr id="4" name="Freeform 3"/>
          <p:cNvSpPr/>
          <p:nvPr/>
        </p:nvSpPr>
        <p:spPr>
          <a:xfrm>
            <a:off x="3087584" y="2814452"/>
            <a:ext cx="4073237" cy="3776353"/>
          </a:xfrm>
          <a:custGeom>
            <a:avLst/>
            <a:gdLst>
              <a:gd name="connsiteX0" fmla="*/ 2731325 w 4073237"/>
              <a:gd name="connsiteY0" fmla="*/ 0 h 3776353"/>
              <a:gd name="connsiteX1" fmla="*/ 0 w 4073237"/>
              <a:gd name="connsiteY1" fmla="*/ 2280062 h 3776353"/>
              <a:gd name="connsiteX2" fmla="*/ 1258785 w 4073237"/>
              <a:gd name="connsiteY2" fmla="*/ 3776353 h 3776353"/>
              <a:gd name="connsiteX3" fmla="*/ 4073237 w 4073237"/>
              <a:gd name="connsiteY3" fmla="*/ 1496291 h 3776353"/>
              <a:gd name="connsiteX4" fmla="*/ 2731325 w 4073237"/>
              <a:gd name="connsiteY4" fmla="*/ 0 h 3776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3237" h="3776353">
                <a:moveTo>
                  <a:pt x="2731325" y="0"/>
                </a:moveTo>
                <a:lnTo>
                  <a:pt x="0" y="2280062"/>
                </a:lnTo>
                <a:lnTo>
                  <a:pt x="1258785" y="3776353"/>
                </a:lnTo>
                <a:lnTo>
                  <a:pt x="4073237" y="1496291"/>
                </a:lnTo>
                <a:lnTo>
                  <a:pt x="2731325" y="0"/>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40297524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825" y="476672"/>
            <a:ext cx="9144000"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Camouflaged aircraft hangars – Stanley Park, Blackpool</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33780" b="6328"/>
          <a:stretch/>
        </p:blipFill>
        <p:spPr>
          <a:xfrm rot="16200000">
            <a:off x="1251545" y="288651"/>
            <a:ext cx="5631251" cy="7210561"/>
          </a:xfrm>
          <a:prstGeom prst="rect">
            <a:avLst/>
          </a:prstGeom>
        </p:spPr>
      </p:pic>
      <p:sp>
        <p:nvSpPr>
          <p:cNvPr id="3" name="Freeform 2"/>
          <p:cNvSpPr/>
          <p:nvPr/>
        </p:nvSpPr>
        <p:spPr>
          <a:xfrm>
            <a:off x="1769423" y="3158836"/>
            <a:ext cx="1816925" cy="950026"/>
          </a:xfrm>
          <a:custGeom>
            <a:avLst/>
            <a:gdLst>
              <a:gd name="connsiteX0" fmla="*/ 1816925 w 1816925"/>
              <a:gd name="connsiteY0" fmla="*/ 486889 h 950026"/>
              <a:gd name="connsiteX1" fmla="*/ 1555668 w 1816925"/>
              <a:gd name="connsiteY1" fmla="*/ 950026 h 950026"/>
              <a:gd name="connsiteX2" fmla="*/ 1413164 w 1816925"/>
              <a:gd name="connsiteY2" fmla="*/ 843148 h 950026"/>
              <a:gd name="connsiteX3" fmla="*/ 1151907 w 1816925"/>
              <a:gd name="connsiteY3" fmla="*/ 712520 h 950026"/>
              <a:gd name="connsiteX4" fmla="*/ 866899 w 1816925"/>
              <a:gd name="connsiteY4" fmla="*/ 641268 h 950026"/>
              <a:gd name="connsiteX5" fmla="*/ 724395 w 1816925"/>
              <a:gd name="connsiteY5" fmla="*/ 629393 h 950026"/>
              <a:gd name="connsiteX6" fmla="*/ 475013 w 1816925"/>
              <a:gd name="connsiteY6" fmla="*/ 665019 h 950026"/>
              <a:gd name="connsiteX7" fmla="*/ 296883 w 1816925"/>
              <a:gd name="connsiteY7" fmla="*/ 700645 h 950026"/>
              <a:gd name="connsiteX8" fmla="*/ 154380 w 1816925"/>
              <a:gd name="connsiteY8" fmla="*/ 736270 h 950026"/>
              <a:gd name="connsiteX9" fmla="*/ 47502 w 1816925"/>
              <a:gd name="connsiteY9" fmla="*/ 736270 h 950026"/>
              <a:gd name="connsiteX10" fmla="*/ 0 w 1816925"/>
              <a:gd name="connsiteY10" fmla="*/ 486889 h 950026"/>
              <a:gd name="connsiteX11" fmla="*/ 308759 w 1816925"/>
              <a:gd name="connsiteY11" fmla="*/ 391886 h 950026"/>
              <a:gd name="connsiteX12" fmla="*/ 332509 w 1816925"/>
              <a:gd name="connsiteY12" fmla="*/ 95003 h 950026"/>
              <a:gd name="connsiteX13" fmla="*/ 368135 w 1816925"/>
              <a:gd name="connsiteY13" fmla="*/ 0 h 950026"/>
              <a:gd name="connsiteX14" fmla="*/ 546265 w 1816925"/>
              <a:gd name="connsiteY14" fmla="*/ 11876 h 950026"/>
              <a:gd name="connsiteX15" fmla="*/ 926276 w 1816925"/>
              <a:gd name="connsiteY15" fmla="*/ 83128 h 950026"/>
              <a:gd name="connsiteX16" fmla="*/ 1365663 w 1816925"/>
              <a:gd name="connsiteY16" fmla="*/ 190006 h 950026"/>
              <a:gd name="connsiteX17" fmla="*/ 1436915 w 1816925"/>
              <a:gd name="connsiteY17" fmla="*/ 71252 h 950026"/>
              <a:gd name="connsiteX18" fmla="*/ 1710047 w 1816925"/>
              <a:gd name="connsiteY18" fmla="*/ 201881 h 950026"/>
              <a:gd name="connsiteX19" fmla="*/ 1674421 w 1816925"/>
              <a:gd name="connsiteY19" fmla="*/ 296883 h 950026"/>
              <a:gd name="connsiteX20" fmla="*/ 1698172 w 1816925"/>
              <a:gd name="connsiteY20" fmla="*/ 439387 h 950026"/>
              <a:gd name="connsiteX21" fmla="*/ 1816925 w 1816925"/>
              <a:gd name="connsiteY21" fmla="*/ 486889 h 95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16925" h="950026">
                <a:moveTo>
                  <a:pt x="1816925" y="486889"/>
                </a:moveTo>
                <a:lnTo>
                  <a:pt x="1555668" y="950026"/>
                </a:lnTo>
                <a:lnTo>
                  <a:pt x="1413164" y="843148"/>
                </a:lnTo>
                <a:lnTo>
                  <a:pt x="1151907" y="712520"/>
                </a:lnTo>
                <a:lnTo>
                  <a:pt x="866899" y="641268"/>
                </a:lnTo>
                <a:lnTo>
                  <a:pt x="724395" y="629393"/>
                </a:lnTo>
                <a:lnTo>
                  <a:pt x="475013" y="665019"/>
                </a:lnTo>
                <a:lnTo>
                  <a:pt x="296883" y="700645"/>
                </a:lnTo>
                <a:lnTo>
                  <a:pt x="154380" y="736270"/>
                </a:lnTo>
                <a:lnTo>
                  <a:pt x="47502" y="736270"/>
                </a:lnTo>
                <a:lnTo>
                  <a:pt x="0" y="486889"/>
                </a:lnTo>
                <a:lnTo>
                  <a:pt x="308759" y="391886"/>
                </a:lnTo>
                <a:lnTo>
                  <a:pt x="332509" y="95003"/>
                </a:lnTo>
                <a:lnTo>
                  <a:pt x="368135" y="0"/>
                </a:lnTo>
                <a:lnTo>
                  <a:pt x="546265" y="11876"/>
                </a:lnTo>
                <a:lnTo>
                  <a:pt x="926276" y="83128"/>
                </a:lnTo>
                <a:lnTo>
                  <a:pt x="1365663" y="190006"/>
                </a:lnTo>
                <a:lnTo>
                  <a:pt x="1436915" y="71252"/>
                </a:lnTo>
                <a:lnTo>
                  <a:pt x="1710047" y="201881"/>
                </a:lnTo>
                <a:lnTo>
                  <a:pt x="1674421" y="296883"/>
                </a:lnTo>
                <a:lnTo>
                  <a:pt x="1698172" y="439387"/>
                </a:lnTo>
                <a:lnTo>
                  <a:pt x="1816925" y="486889"/>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49020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92593" y="188640"/>
            <a:ext cx="5758821" cy="646331"/>
          </a:xfrm>
          <a:prstGeom prst="rect">
            <a:avLst/>
          </a:prstGeom>
          <a:noFill/>
        </p:spPr>
        <p:txBody>
          <a:bodyPr wrap="none" rtlCol="0">
            <a:spAutoFit/>
          </a:bodyPr>
          <a:lstStyle/>
          <a:p>
            <a:pPr algn="ctr"/>
            <a:r>
              <a:rPr lang="en-GB" sz="3600" dirty="0">
                <a:latin typeface="Arial" panose="020B0604020202020204" pitchFamily="34" charset="0"/>
                <a:cs typeface="Arial" panose="020B0604020202020204" pitchFamily="34" charset="0"/>
              </a:rPr>
              <a:t>Emergency Water Supplies</a:t>
            </a:r>
          </a:p>
        </p:txBody>
      </p:sp>
      <p:sp>
        <p:nvSpPr>
          <p:cNvPr id="4" name="TextBox 3"/>
          <p:cNvSpPr txBox="1"/>
          <p:nvPr/>
        </p:nvSpPr>
        <p:spPr>
          <a:xfrm>
            <a:off x="323528" y="980904"/>
            <a:ext cx="8280921" cy="1815882"/>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The provision of emergency water supplies (EWS) to facilitate the rapid extinguishing of fires was an essential component of Civil Defence. A wide variety of designs and materials were used in their construction including rubber, corrugated steel, and pre-fabricated steel panel tanks (Braithwaite tanks). Most would leave little or no trace, being equally easy to assemble or dismantle. Most surviving tanks are at factories and remain in use. The basements of demolished bombed buildings were also pressed into use as static water tanks.</a:t>
            </a:r>
          </a:p>
        </p:txBody>
      </p:sp>
    </p:spTree>
    <p:custDataLst>
      <p:tags r:id="rId1"/>
    </p:custDataLst>
    <p:extLst>
      <p:ext uri="{BB962C8B-B14F-4D97-AF65-F5344CB8AC3E}">
        <p14:creationId xmlns:p14="http://schemas.microsoft.com/office/powerpoint/2010/main" val="10323686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825" y="476672"/>
            <a:ext cx="9144000"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EWS tanks – </a:t>
            </a:r>
            <a:r>
              <a:rPr lang="en-GB" sz="2400" dirty="0" err="1">
                <a:latin typeface="Arial" panose="020B0604020202020204" pitchFamily="34" charset="0"/>
                <a:cs typeface="Arial" panose="020B0604020202020204" pitchFamily="34" charset="0"/>
              </a:rPr>
              <a:t>Longton</a:t>
            </a:r>
            <a:r>
              <a:rPr lang="en-GB" sz="2400" dirty="0">
                <a:latin typeface="Arial" panose="020B0604020202020204" pitchFamily="34" charset="0"/>
                <a:cs typeface="Arial" panose="020B0604020202020204" pitchFamily="34" charset="0"/>
              </a:rPr>
              <a:t>, Stoke-on-Trent</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57823" b="60505"/>
          <a:stretch/>
        </p:blipFill>
        <p:spPr>
          <a:xfrm>
            <a:off x="676893" y="1180090"/>
            <a:ext cx="7564582" cy="5556766"/>
          </a:xfrm>
          <a:prstGeom prst="rect">
            <a:avLst/>
          </a:prstGeom>
        </p:spPr>
      </p:pic>
      <p:grpSp>
        <p:nvGrpSpPr>
          <p:cNvPr id="12" name="Group 11"/>
          <p:cNvGrpSpPr/>
          <p:nvPr/>
        </p:nvGrpSpPr>
        <p:grpSpPr>
          <a:xfrm>
            <a:off x="995090" y="1896325"/>
            <a:ext cx="3096383" cy="4377867"/>
            <a:chOff x="995090" y="1896325"/>
            <a:chExt cx="3096383" cy="4377867"/>
          </a:xfrm>
        </p:grpSpPr>
        <p:sp>
          <p:nvSpPr>
            <p:cNvPr id="10" name="Oval 9"/>
            <p:cNvSpPr/>
            <p:nvPr/>
          </p:nvSpPr>
          <p:spPr>
            <a:xfrm>
              <a:off x="3803441" y="5986160"/>
              <a:ext cx="288032" cy="288032"/>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p:cNvGrpSpPr/>
            <p:nvPr/>
          </p:nvGrpSpPr>
          <p:grpSpPr>
            <a:xfrm>
              <a:off x="995090" y="1896325"/>
              <a:ext cx="2784822" cy="4340987"/>
              <a:chOff x="995090" y="1896325"/>
              <a:chExt cx="2784822" cy="4340987"/>
            </a:xfrm>
          </p:grpSpPr>
          <p:sp>
            <p:nvSpPr>
              <p:cNvPr id="4" name="Oval 3"/>
              <p:cNvSpPr/>
              <p:nvPr/>
            </p:nvSpPr>
            <p:spPr>
              <a:xfrm>
                <a:off x="1283122" y="1896325"/>
                <a:ext cx="288032" cy="288032"/>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995090" y="2780928"/>
                <a:ext cx="288032" cy="288032"/>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995090" y="3809547"/>
                <a:ext cx="288032" cy="288032"/>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3347864" y="5949280"/>
                <a:ext cx="288032" cy="288032"/>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3491880" y="5686916"/>
                <a:ext cx="288032" cy="288032"/>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2627784" y="2497580"/>
                <a:ext cx="288032" cy="288032"/>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custDataLst>
      <p:tags r:id="rId1"/>
    </p:custDataLst>
    <p:extLst>
      <p:ext uri="{BB962C8B-B14F-4D97-AF65-F5344CB8AC3E}">
        <p14:creationId xmlns:p14="http://schemas.microsoft.com/office/powerpoint/2010/main" val="277413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30703" y="188640"/>
            <a:ext cx="2082621" cy="646331"/>
          </a:xfrm>
          <a:prstGeom prst="rect">
            <a:avLst/>
          </a:prstGeom>
          <a:noFill/>
        </p:spPr>
        <p:txBody>
          <a:bodyPr wrap="none" rtlCol="0">
            <a:spAutoFit/>
          </a:bodyPr>
          <a:lstStyle/>
          <a:p>
            <a:pPr algn="ctr"/>
            <a:r>
              <a:rPr lang="en-GB" sz="3600" dirty="0">
                <a:latin typeface="Arial" panose="020B0604020202020204" pitchFamily="34" charset="0"/>
                <a:cs typeface="Arial" panose="020B0604020202020204" pitchFamily="34" charset="0"/>
              </a:rPr>
              <a:t>Hospitals</a:t>
            </a:r>
          </a:p>
        </p:txBody>
      </p:sp>
      <p:sp>
        <p:nvSpPr>
          <p:cNvPr id="4" name="TextBox 3"/>
          <p:cNvSpPr txBox="1"/>
          <p:nvPr/>
        </p:nvSpPr>
        <p:spPr>
          <a:xfrm>
            <a:off x="431540" y="896526"/>
            <a:ext cx="8280921" cy="6001643"/>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The Emergency Hospital Service (EMS) was established at the outbreak of World War II. The service had to deal with the ‘normal’ population of sick people while freeing- up capacity to deal with injuries attributed to air raids or other attacks. </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One of the mains aims of the EMS was to create the anticipated 300,000 extra beds in hospitals for civilian casualties and all sick service personnel. They came  up with three main ways of doing this:</a:t>
            </a:r>
          </a:p>
          <a:p>
            <a:endParaRPr lang="en-GB"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Sending patients home. On the declaration of a state of emergency, all hospitals, even some mental ones, were to discharge those patients no longer in urgent need of hospital treatment as well as moving patients from larger general hospitals in danger areas to more distant hospitals. These moves would free about 100,000 beds within 24 hours.</a:t>
            </a:r>
          </a:p>
          <a:p>
            <a:pPr marL="742950" lvl="1"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Additional beds. An extra 100,000 beds were created by ‘crowding’: putting up extra beds into existing wards. Some private homes were equipped and converted for EMS use.</a:t>
            </a:r>
          </a:p>
          <a:p>
            <a:pPr marL="742950" lvl="1"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Building hutted accommodation. This would be on existing hospital sites and would provide an extra 40,000 beds. The wards would be 144 feet long and 24 feet wide with kitchen, sluice room, two bathrooms, four WCs, sister’s duty room, linen room and the main ward. This would be 108 feet long and would provide 36 beds. This ‘temporary’ accommodation remained in use for many years after the war and is clearly visible on many aerial photographs.</a:t>
            </a:r>
          </a:p>
        </p:txBody>
      </p:sp>
    </p:spTree>
    <p:custDataLst>
      <p:tags r:id="rId1"/>
    </p:custDataLst>
    <p:extLst>
      <p:ext uri="{BB962C8B-B14F-4D97-AF65-F5344CB8AC3E}">
        <p14:creationId xmlns:p14="http://schemas.microsoft.com/office/powerpoint/2010/main" val="2283043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6667A8-18FF-4F31-81AE-626D75082652}"/>
              </a:ext>
            </a:extLst>
          </p:cNvPr>
          <p:cNvPicPr>
            <a:picLocks noChangeAspect="1"/>
          </p:cNvPicPr>
          <p:nvPr/>
        </p:nvPicPr>
        <p:blipFill rotWithShape="1">
          <a:blip r:embed="rId3"/>
          <a:srcRect l="34817" t="13860" r="15602" b="15968"/>
          <a:stretch/>
        </p:blipFill>
        <p:spPr>
          <a:xfrm>
            <a:off x="854242" y="765085"/>
            <a:ext cx="7616471" cy="6063599"/>
          </a:xfrm>
          <a:prstGeom prst="rect">
            <a:avLst/>
          </a:prstGeom>
        </p:spPr>
      </p:pic>
      <p:sp>
        <p:nvSpPr>
          <p:cNvPr id="5" name="TextBox 4">
            <a:extLst>
              <a:ext uri="{FF2B5EF4-FFF2-40B4-BE49-F238E27FC236}">
                <a16:creationId xmlns:a16="http://schemas.microsoft.com/office/drawing/2014/main" id="{763D0325-F5D8-41AD-B434-87F822570E42}"/>
              </a:ext>
            </a:extLst>
          </p:cNvPr>
          <p:cNvSpPr txBox="1"/>
          <p:nvPr/>
        </p:nvSpPr>
        <p:spPr>
          <a:xfrm>
            <a:off x="1619672" y="188640"/>
            <a:ext cx="7200800" cy="646331"/>
          </a:xfrm>
          <a:prstGeom prst="rect">
            <a:avLst/>
          </a:prstGeom>
          <a:noFill/>
        </p:spPr>
        <p:txBody>
          <a:bodyPr wrap="square" rtlCol="0">
            <a:spAutoFit/>
          </a:bodyPr>
          <a:lstStyle/>
          <a:p>
            <a:pPr algn="ctr"/>
            <a:r>
              <a:rPr lang="en-GB" sz="3600" dirty="0">
                <a:latin typeface="Arial" panose="020B0604020202020204" pitchFamily="34" charset="0"/>
                <a:cs typeface="Arial" panose="020B0604020202020204" pitchFamily="34" charset="0"/>
              </a:rPr>
              <a:t>Using the Aerial Photo Explorer</a:t>
            </a:r>
          </a:p>
        </p:txBody>
      </p:sp>
      <p:sp>
        <p:nvSpPr>
          <p:cNvPr id="6" name="TextBox 5">
            <a:extLst>
              <a:ext uri="{FF2B5EF4-FFF2-40B4-BE49-F238E27FC236}">
                <a16:creationId xmlns:a16="http://schemas.microsoft.com/office/drawing/2014/main" id="{2419352A-E91A-4553-8723-C02B948AF11E}"/>
              </a:ext>
            </a:extLst>
          </p:cNvPr>
          <p:cNvSpPr txBox="1"/>
          <p:nvPr/>
        </p:nvSpPr>
        <p:spPr>
          <a:xfrm>
            <a:off x="899592" y="3284984"/>
            <a:ext cx="2232248" cy="646331"/>
          </a:xfrm>
          <a:prstGeom prst="rect">
            <a:avLst/>
          </a:prstGeom>
          <a:solidFill>
            <a:schemeClr val="bg1"/>
          </a:solidFill>
          <a:ln w="19050">
            <a:solidFill>
              <a:schemeClr val="tx1"/>
            </a:solidFill>
          </a:ln>
        </p:spPr>
        <p:txBody>
          <a:bodyPr wrap="square" rtlCol="0">
            <a:spAutoFit/>
          </a:bodyPr>
          <a:lstStyle/>
          <a:p>
            <a:r>
              <a:rPr lang="en-GB" dirty="0">
                <a:latin typeface="Arial" panose="020B0604020202020204" pitchFamily="34" charset="0"/>
              </a:rPr>
              <a:t>Put in your school’s postcode</a:t>
            </a:r>
          </a:p>
        </p:txBody>
      </p:sp>
    </p:spTree>
    <p:extLst>
      <p:ext uri="{BB962C8B-B14F-4D97-AF65-F5344CB8AC3E}">
        <p14:creationId xmlns:p14="http://schemas.microsoft.com/office/powerpoint/2010/main" val="10342320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30703" y="188640"/>
            <a:ext cx="2082621" cy="646331"/>
          </a:xfrm>
          <a:prstGeom prst="rect">
            <a:avLst/>
          </a:prstGeom>
          <a:noFill/>
        </p:spPr>
        <p:txBody>
          <a:bodyPr wrap="none" rtlCol="0">
            <a:spAutoFit/>
          </a:bodyPr>
          <a:lstStyle/>
          <a:p>
            <a:pPr algn="ctr"/>
            <a:r>
              <a:rPr lang="en-GB" sz="3600" dirty="0">
                <a:latin typeface="Arial" panose="020B0604020202020204" pitchFamily="34" charset="0"/>
                <a:cs typeface="Arial" panose="020B0604020202020204" pitchFamily="34" charset="0"/>
              </a:rPr>
              <a:t>Hospitals</a:t>
            </a:r>
          </a:p>
        </p:txBody>
      </p:sp>
      <p:sp>
        <p:nvSpPr>
          <p:cNvPr id="4" name="TextBox 3"/>
          <p:cNvSpPr txBox="1"/>
          <p:nvPr/>
        </p:nvSpPr>
        <p:spPr>
          <a:xfrm>
            <a:off x="431540" y="896526"/>
            <a:ext cx="8280921" cy="3785652"/>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These measures would, it was calculated, provide an extra 290,000 beds. To support the system, casualty bureaux were set up to collect information about admissions, deaths, discharges etc. By March 1941 over 80% of hospitals were included in the EMS scheme.</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The service paved the way for separate and competing institutions to come together as part of the National Health Service.</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Additional hospital camps were also created by the US military to treat their own personal. American units used some standing hospitals in host or occupied countries, but many were a collection of tents or </a:t>
            </a:r>
            <a:r>
              <a:rPr lang="en-GB" sz="1600" dirty="0" err="1">
                <a:latin typeface="Arial" panose="020B0604020202020204" pitchFamily="34" charset="0"/>
                <a:cs typeface="Arial" panose="020B0604020202020204" pitchFamily="34" charset="0"/>
              </a:rPr>
              <a:t>Nissen</a:t>
            </a:r>
            <a:r>
              <a:rPr lang="en-GB" sz="1600" dirty="0">
                <a:latin typeface="Arial" panose="020B0604020202020204" pitchFamily="34" charset="0"/>
                <a:cs typeface="Arial" panose="020B0604020202020204" pitchFamily="34" charset="0"/>
              </a:rPr>
              <a:t> huts</a:t>
            </a:r>
            <a:r>
              <a:rPr lang="en-GB" sz="1600">
                <a:latin typeface="Arial" panose="020B0604020202020204" pitchFamily="34" charset="0"/>
                <a:cs typeface="Arial" panose="020B0604020202020204" pitchFamily="34" charset="0"/>
              </a:rPr>
              <a:t>, 20ft by 40ft </a:t>
            </a:r>
            <a:r>
              <a:rPr lang="en-GB" sz="1600" dirty="0">
                <a:latin typeface="Arial" panose="020B0604020202020204" pitchFamily="34" charset="0"/>
                <a:cs typeface="Arial" panose="020B0604020202020204" pitchFamily="34" charset="0"/>
              </a:rPr>
              <a:t>corrugated tin semi-cylinders. In England, </a:t>
            </a:r>
            <a:r>
              <a:rPr lang="en-GB" sz="1600" dirty="0" err="1">
                <a:latin typeface="Arial" panose="020B0604020202020204" pitchFamily="34" charset="0"/>
                <a:cs typeface="Arial" panose="020B0604020202020204" pitchFamily="34" charset="0"/>
              </a:rPr>
              <a:t>Nissen</a:t>
            </a:r>
            <a:r>
              <a:rPr lang="en-GB" sz="1600" dirty="0">
                <a:latin typeface="Arial" panose="020B0604020202020204" pitchFamily="34" charset="0"/>
                <a:cs typeface="Arial" panose="020B0604020202020204" pitchFamily="34" charset="0"/>
              </a:rPr>
              <a:t>-hut hospital complexes were often placed on estate grounds, and had concrete floors, flush toilets, clean water, and were heated by coal-burning stoves.</a:t>
            </a:r>
          </a:p>
          <a:p>
            <a:endParaRPr lang="en-GB"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3500059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825" y="476672"/>
            <a:ext cx="9144000"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Additional Hospital Buildings – Alder Hey, Liverpool</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671440" y="356763"/>
            <a:ext cx="5801120" cy="7141977"/>
          </a:xfrm>
          <a:prstGeom prst="rect">
            <a:avLst/>
          </a:prstGeom>
        </p:spPr>
      </p:pic>
      <p:sp>
        <p:nvSpPr>
          <p:cNvPr id="4" name="Rounded Rectangle 3"/>
          <p:cNvSpPr/>
          <p:nvPr/>
        </p:nvSpPr>
        <p:spPr>
          <a:xfrm rot="19899928">
            <a:off x="1672816" y="4636288"/>
            <a:ext cx="1365600" cy="1800200"/>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76749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825" y="476672"/>
            <a:ext cx="9144000"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Military Hospital (later </a:t>
            </a:r>
            <a:r>
              <a:rPr lang="en-GB" sz="2400" dirty="0" err="1">
                <a:latin typeface="Arial" panose="020B0604020202020204" pitchFamily="34" charset="0"/>
                <a:cs typeface="Arial" panose="020B0604020202020204" pitchFamily="34" charset="0"/>
              </a:rPr>
              <a:t>PoW</a:t>
            </a:r>
            <a:r>
              <a:rPr lang="en-GB" sz="2400" dirty="0">
                <a:latin typeface="Arial" panose="020B0604020202020204" pitchFamily="34" charset="0"/>
                <a:cs typeface="Arial" panose="020B0604020202020204" pitchFamily="34" charset="0"/>
              </a:rPr>
              <a:t> camp)  – Lydiard Park, Swindon</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14323" b="3049"/>
          <a:stretch/>
        </p:blipFill>
        <p:spPr>
          <a:xfrm>
            <a:off x="1009403" y="1021710"/>
            <a:ext cx="7125194" cy="5795205"/>
          </a:xfrm>
          <a:prstGeom prst="rect">
            <a:avLst/>
          </a:prstGeom>
        </p:spPr>
      </p:pic>
    </p:spTree>
    <p:custDataLst>
      <p:tags r:id="rId1"/>
    </p:custDataLst>
    <p:extLst>
      <p:ext uri="{BB962C8B-B14F-4D97-AF65-F5344CB8AC3E}">
        <p14:creationId xmlns:p14="http://schemas.microsoft.com/office/powerpoint/2010/main" val="23471372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8" y="980904"/>
            <a:ext cx="8280921" cy="5755422"/>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From 1941 onwards a million-plus British women worked in munitions factories until victory in 1945. They worked round the clock, seven days a week in perilous conditions on the production line.</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They helped to make the bullets, the bombs, the tanks, the spare parts and the weaponry that the country needed so badly. Without their effort, the outcome of the war could have been very different indeed.</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Unlike others in the Forces or the Home Front they were not distinguished by a uniform, so secret was the nature of wartime munitions work. They were not allowed to tell anyone where they worked. Yet the danger they faced each day in the factories and even on their way to work during night time bombing raids in the blackout was huge.</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At a munitions site safety rules and regulations dominated everything. Every person working on the factory floor risked their health and their life working with highly toxic chemicals. One tiny mistake could blow everyone up and wreck Britain's war effort. Each day carried the risk of sudden, accidental explosions, causing disfigurement, blindness, loss of limbs or worse.</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As well as factories where the munitions were made, there were also depot sites all across the country where the munitions were then stored. This was so they were ready to be used by or transported to the troops who needed them.</a:t>
            </a:r>
          </a:p>
        </p:txBody>
      </p:sp>
      <p:sp>
        <p:nvSpPr>
          <p:cNvPr id="4" name="TextBox 3"/>
          <p:cNvSpPr txBox="1"/>
          <p:nvPr/>
        </p:nvSpPr>
        <p:spPr>
          <a:xfrm>
            <a:off x="2915152" y="188640"/>
            <a:ext cx="3313728" cy="646331"/>
          </a:xfrm>
          <a:prstGeom prst="rect">
            <a:avLst/>
          </a:prstGeom>
          <a:noFill/>
        </p:spPr>
        <p:txBody>
          <a:bodyPr wrap="none" rtlCol="0">
            <a:spAutoFit/>
          </a:bodyPr>
          <a:lstStyle/>
          <a:p>
            <a:pPr algn="ctr"/>
            <a:r>
              <a:rPr lang="en-GB" sz="3600" dirty="0">
                <a:latin typeface="Arial" panose="020B0604020202020204" pitchFamily="34" charset="0"/>
                <a:cs typeface="Arial" panose="020B0604020202020204" pitchFamily="34" charset="0"/>
              </a:rPr>
              <a:t>Munitions Sites</a:t>
            </a:r>
          </a:p>
        </p:txBody>
      </p:sp>
    </p:spTree>
    <p:custDataLst>
      <p:tags r:id="rId1"/>
    </p:custDataLst>
    <p:extLst>
      <p:ext uri="{BB962C8B-B14F-4D97-AF65-F5344CB8AC3E}">
        <p14:creationId xmlns:p14="http://schemas.microsoft.com/office/powerpoint/2010/main" val="8785676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825" y="476672"/>
            <a:ext cx="9144000"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Royal Ordnance Factory (Filling Factory No.7) – Kirkby</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2771" b="2120"/>
          <a:stretch/>
        </p:blipFill>
        <p:spPr>
          <a:xfrm>
            <a:off x="1117815" y="1140031"/>
            <a:ext cx="6908370" cy="5593278"/>
          </a:xfrm>
          <a:prstGeom prst="rect">
            <a:avLst/>
          </a:prstGeom>
        </p:spPr>
      </p:pic>
    </p:spTree>
    <p:custDataLst>
      <p:tags r:id="rId1"/>
    </p:custDataLst>
    <p:extLst>
      <p:ext uri="{BB962C8B-B14F-4D97-AF65-F5344CB8AC3E}">
        <p14:creationId xmlns:p14="http://schemas.microsoft.com/office/powerpoint/2010/main" val="37213695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825" y="476672"/>
            <a:ext cx="9144000"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Munitions Depot – Wye, Kent</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3331" t="20396" r="17801" b="12392"/>
          <a:stretch/>
        </p:blipFill>
        <p:spPr>
          <a:xfrm rot="5400000">
            <a:off x="1685884" y="484524"/>
            <a:ext cx="5772232" cy="6703236"/>
          </a:xfrm>
          <a:prstGeom prst="rect">
            <a:avLst/>
          </a:prstGeom>
        </p:spPr>
      </p:pic>
    </p:spTree>
    <p:custDataLst>
      <p:tags r:id="rId1"/>
    </p:custDataLst>
    <p:extLst>
      <p:ext uri="{BB962C8B-B14F-4D97-AF65-F5344CB8AC3E}">
        <p14:creationId xmlns:p14="http://schemas.microsoft.com/office/powerpoint/2010/main" val="27757004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3753" y="188640"/>
            <a:ext cx="6656502" cy="646331"/>
          </a:xfrm>
          <a:prstGeom prst="rect">
            <a:avLst/>
          </a:prstGeom>
          <a:noFill/>
        </p:spPr>
        <p:txBody>
          <a:bodyPr wrap="none" rtlCol="0">
            <a:spAutoFit/>
          </a:bodyPr>
          <a:lstStyle/>
          <a:p>
            <a:pPr algn="ctr"/>
            <a:r>
              <a:rPr lang="en-GB" sz="3600" dirty="0">
                <a:latin typeface="Arial" panose="020B0604020202020204" pitchFamily="34" charset="0"/>
                <a:cs typeface="Arial" panose="020B0604020202020204" pitchFamily="34" charset="0"/>
              </a:rPr>
              <a:t>  Prisoner of War (</a:t>
            </a:r>
            <a:r>
              <a:rPr lang="en-GB" sz="3600" dirty="0" err="1">
                <a:latin typeface="Arial" panose="020B0604020202020204" pitchFamily="34" charset="0"/>
                <a:cs typeface="Arial" panose="020B0604020202020204" pitchFamily="34" charset="0"/>
              </a:rPr>
              <a:t>PoW</a:t>
            </a:r>
            <a:r>
              <a:rPr lang="en-GB" sz="3600" dirty="0">
                <a:latin typeface="Arial" panose="020B0604020202020204" pitchFamily="34" charset="0"/>
                <a:cs typeface="Arial" panose="020B0604020202020204" pitchFamily="34" charset="0"/>
              </a:rPr>
              <a:t>) Camps</a:t>
            </a:r>
          </a:p>
        </p:txBody>
      </p:sp>
      <p:sp>
        <p:nvSpPr>
          <p:cNvPr id="4" name="TextBox 3"/>
          <p:cNvSpPr txBox="1"/>
          <p:nvPr/>
        </p:nvSpPr>
        <p:spPr>
          <a:xfrm>
            <a:off x="323528" y="980904"/>
            <a:ext cx="8280921" cy="6001643"/>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Contrary to popular belief, most Second World War </a:t>
            </a:r>
            <a:r>
              <a:rPr lang="en-GB" sz="1600" dirty="0" err="1">
                <a:latin typeface="Arial" panose="020B0604020202020204" pitchFamily="34" charset="0"/>
                <a:cs typeface="Arial" panose="020B0604020202020204" pitchFamily="34" charset="0"/>
              </a:rPr>
              <a:t>PoW</a:t>
            </a:r>
            <a:r>
              <a:rPr lang="en-GB" sz="1600" dirty="0">
                <a:latin typeface="Arial" panose="020B0604020202020204" pitchFamily="34" charset="0"/>
                <a:cs typeface="Arial" panose="020B0604020202020204" pitchFamily="34" charset="0"/>
              </a:rPr>
              <a:t> camps were not purpose-built, and many were in requisitioned country houses, cotton mills, disused airfields, military camps, ordnance depots, anti-aircraft gun sites and military hospitals; some were even in unfinished housing estates. </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Purpose-built </a:t>
            </a:r>
            <a:r>
              <a:rPr lang="en-GB" sz="1600" dirty="0" err="1">
                <a:latin typeface="Arial" panose="020B0604020202020204" pitchFamily="34" charset="0"/>
                <a:cs typeface="Arial" panose="020B0604020202020204" pitchFamily="34" charset="0"/>
              </a:rPr>
              <a:t>PoW</a:t>
            </a:r>
            <a:r>
              <a:rPr lang="en-GB" sz="1600" dirty="0">
                <a:latin typeface="Arial" panose="020B0604020202020204" pitchFamily="34" charset="0"/>
                <a:cs typeface="Arial" panose="020B0604020202020204" pitchFamily="34" charset="0"/>
              </a:rPr>
              <a:t> camps did not become a feature of the British landscape until late 1942, with the arrival of Italian </a:t>
            </a:r>
            <a:r>
              <a:rPr lang="en-GB" sz="1600" dirty="0" err="1">
                <a:latin typeface="Arial" panose="020B0604020202020204" pitchFamily="34" charset="0"/>
                <a:cs typeface="Arial" panose="020B0604020202020204" pitchFamily="34" charset="0"/>
              </a:rPr>
              <a:t>PoWs</a:t>
            </a:r>
            <a:r>
              <a:rPr lang="en-GB" sz="1600" dirty="0">
                <a:latin typeface="Arial" panose="020B0604020202020204" pitchFamily="34" charset="0"/>
                <a:cs typeface="Arial" panose="020B0604020202020204" pitchFamily="34" charset="0"/>
              </a:rPr>
              <a:t> taken during the North African campaign. They built the majority of the so-called ‘standard’ camps during late 1942 and early 1943, living under canvas until the accommodation huts were built. </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Each Prisoner of War camp was allocated an official number during World War II within a prescribed numerical sequence, ranging from Camp 1 (</a:t>
            </a:r>
            <a:r>
              <a:rPr lang="en-GB" sz="1600" dirty="0" err="1">
                <a:latin typeface="Arial" panose="020B0604020202020204" pitchFamily="34" charset="0"/>
                <a:cs typeface="Arial" panose="020B0604020202020204" pitchFamily="34" charset="0"/>
              </a:rPr>
              <a:t>Grizedale</a:t>
            </a:r>
            <a:r>
              <a:rPr lang="en-GB" sz="1600" dirty="0">
                <a:latin typeface="Arial" panose="020B0604020202020204" pitchFamily="34" charset="0"/>
                <a:cs typeface="Arial" panose="020B0604020202020204" pitchFamily="34" charset="0"/>
              </a:rPr>
              <a:t> Hall, Ambleside) through to Camp  1026 (</a:t>
            </a:r>
            <a:r>
              <a:rPr lang="en-GB" sz="1600" dirty="0" err="1">
                <a:latin typeface="Arial" panose="020B0604020202020204" pitchFamily="34" charset="0"/>
                <a:cs typeface="Arial" panose="020B0604020202020204" pitchFamily="34" charset="0"/>
              </a:rPr>
              <a:t>Raynes</a:t>
            </a:r>
            <a:r>
              <a:rPr lang="en-GB" sz="1600" dirty="0">
                <a:latin typeface="Arial" panose="020B0604020202020204" pitchFamily="34" charset="0"/>
                <a:cs typeface="Arial" panose="020B0604020202020204" pitchFamily="34" charset="0"/>
              </a:rPr>
              <a:t> Park, Wimbledon).</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Such a camp was designed to house 750 prisoners, and consisted of a guards’ compound at the entrance, a 6-acre prisoners’ compound with about 35 huts, a sewage plant, a playing field and vegetable gardens.</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Guard towers were not a common feature, only occurring where prisoners were sorted and classified, or where they were considered ardent Nazis.</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After 1944 and particularly following the surrender of Germany, many camps were hard pressed to hold the number of prisoners taken; additional accommodation was provided in bell tents erected within the prisoners’ compound.</a:t>
            </a:r>
          </a:p>
        </p:txBody>
      </p:sp>
    </p:spTree>
    <p:custDataLst>
      <p:tags r:id="rId1"/>
    </p:custDataLst>
    <p:extLst>
      <p:ext uri="{BB962C8B-B14F-4D97-AF65-F5344CB8AC3E}">
        <p14:creationId xmlns:p14="http://schemas.microsoft.com/office/powerpoint/2010/main" val="13791129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825" y="476672"/>
            <a:ext cx="9144000"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St Martin’s POW Camp – nr </a:t>
            </a:r>
            <a:r>
              <a:rPr lang="en-GB" sz="2400" dirty="0" err="1">
                <a:latin typeface="Arial" panose="020B0604020202020204" pitchFamily="34" charset="0"/>
                <a:cs typeface="Arial" panose="020B0604020202020204" pitchFamily="34" charset="0"/>
              </a:rPr>
              <a:t>Gobowen</a:t>
            </a:r>
            <a:r>
              <a:rPr lang="en-GB" sz="2400" dirty="0">
                <a:latin typeface="Arial" panose="020B0604020202020204" pitchFamily="34" charset="0"/>
                <a:cs typeface="Arial" panose="020B0604020202020204" pitchFamily="34" charset="0"/>
              </a:rPr>
              <a:t>, Shropshire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992314" y="-236090"/>
            <a:ext cx="4910566" cy="7920267"/>
          </a:xfrm>
          <a:prstGeom prst="rect">
            <a:avLst/>
          </a:prstGeom>
        </p:spPr>
      </p:pic>
    </p:spTree>
    <p:custDataLst>
      <p:tags r:id="rId1"/>
    </p:custDataLst>
    <p:extLst>
      <p:ext uri="{BB962C8B-B14F-4D97-AF65-F5344CB8AC3E}">
        <p14:creationId xmlns:p14="http://schemas.microsoft.com/office/powerpoint/2010/main" val="26633410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825" y="476672"/>
            <a:ext cx="9144000"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Harrington POW Camp – Harrington, Market Harborough</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5819" b="5521"/>
          <a:stretch/>
        </p:blipFill>
        <p:spPr>
          <a:xfrm>
            <a:off x="383270" y="1140031"/>
            <a:ext cx="7810704" cy="5623146"/>
          </a:xfrm>
          <a:prstGeom prst="rect">
            <a:avLst/>
          </a:prstGeom>
        </p:spPr>
      </p:pic>
    </p:spTree>
    <p:custDataLst>
      <p:tags r:id="rId1"/>
    </p:custDataLst>
    <p:extLst>
      <p:ext uri="{BB962C8B-B14F-4D97-AF65-F5344CB8AC3E}">
        <p14:creationId xmlns:p14="http://schemas.microsoft.com/office/powerpoint/2010/main" val="38136733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825" y="476672"/>
            <a:ext cx="9144000"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Shady Lane POW Camp – Evington, Leicester</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060371" y="-415418"/>
            <a:ext cx="5023259" cy="8965437"/>
          </a:xfrm>
          <a:prstGeom prst="rect">
            <a:avLst/>
          </a:prstGeom>
        </p:spPr>
      </p:pic>
    </p:spTree>
    <p:custDataLst>
      <p:tags r:id="rId1"/>
    </p:custDataLst>
    <p:extLst>
      <p:ext uri="{BB962C8B-B14F-4D97-AF65-F5344CB8AC3E}">
        <p14:creationId xmlns:p14="http://schemas.microsoft.com/office/powerpoint/2010/main" val="1762359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60A1E5-03E6-4517-9D87-AD7C62839E51}"/>
              </a:ext>
            </a:extLst>
          </p:cNvPr>
          <p:cNvPicPr>
            <a:picLocks noChangeAspect="1"/>
          </p:cNvPicPr>
          <p:nvPr/>
        </p:nvPicPr>
        <p:blipFill rotWithShape="1">
          <a:blip r:embed="rId3"/>
          <a:srcRect l="35825" t="13601" r="18501" b="22000"/>
          <a:stretch/>
        </p:blipFill>
        <p:spPr>
          <a:xfrm>
            <a:off x="812132" y="895783"/>
            <a:ext cx="7519736" cy="5963929"/>
          </a:xfrm>
          <a:prstGeom prst="rect">
            <a:avLst/>
          </a:prstGeom>
        </p:spPr>
      </p:pic>
      <p:sp>
        <p:nvSpPr>
          <p:cNvPr id="8" name="TextBox 7">
            <a:extLst>
              <a:ext uri="{FF2B5EF4-FFF2-40B4-BE49-F238E27FC236}">
                <a16:creationId xmlns:a16="http://schemas.microsoft.com/office/drawing/2014/main" id="{7AD88344-5AFF-4B06-8F9A-EE88B7CE52BA}"/>
              </a:ext>
            </a:extLst>
          </p:cNvPr>
          <p:cNvSpPr txBox="1"/>
          <p:nvPr/>
        </p:nvSpPr>
        <p:spPr>
          <a:xfrm>
            <a:off x="1619672" y="188640"/>
            <a:ext cx="7200800" cy="646331"/>
          </a:xfrm>
          <a:prstGeom prst="rect">
            <a:avLst/>
          </a:prstGeom>
          <a:noFill/>
        </p:spPr>
        <p:txBody>
          <a:bodyPr wrap="square" rtlCol="0">
            <a:spAutoFit/>
          </a:bodyPr>
          <a:lstStyle/>
          <a:p>
            <a:pPr algn="ctr"/>
            <a:r>
              <a:rPr lang="en-GB" sz="3600" dirty="0">
                <a:latin typeface="Arial" panose="020B0604020202020204" pitchFamily="34" charset="0"/>
                <a:cs typeface="Arial" panose="020B0604020202020204" pitchFamily="34" charset="0"/>
              </a:rPr>
              <a:t>Using the Aerial Photo Explorer</a:t>
            </a:r>
          </a:p>
        </p:txBody>
      </p:sp>
      <p:sp>
        <p:nvSpPr>
          <p:cNvPr id="5" name="TextBox 4">
            <a:extLst>
              <a:ext uri="{FF2B5EF4-FFF2-40B4-BE49-F238E27FC236}">
                <a16:creationId xmlns:a16="http://schemas.microsoft.com/office/drawing/2014/main" id="{523488EE-C38A-445D-BAA8-535E722B1D42}"/>
              </a:ext>
            </a:extLst>
          </p:cNvPr>
          <p:cNvSpPr txBox="1"/>
          <p:nvPr/>
        </p:nvSpPr>
        <p:spPr>
          <a:xfrm>
            <a:off x="899592" y="3284984"/>
            <a:ext cx="2232248" cy="923330"/>
          </a:xfrm>
          <a:prstGeom prst="rect">
            <a:avLst/>
          </a:prstGeom>
          <a:solidFill>
            <a:schemeClr val="bg1"/>
          </a:solidFill>
          <a:ln w="19050">
            <a:solidFill>
              <a:schemeClr val="tx1"/>
            </a:solidFill>
          </a:ln>
        </p:spPr>
        <p:txBody>
          <a:bodyPr wrap="square" rtlCol="0">
            <a:spAutoFit/>
          </a:bodyPr>
          <a:lstStyle/>
          <a:p>
            <a:r>
              <a:rPr lang="en-GB" dirty="0">
                <a:latin typeface="Arial" panose="020B0604020202020204" pitchFamily="34" charset="0"/>
              </a:rPr>
              <a:t>Click on an orange square to see the photos</a:t>
            </a:r>
          </a:p>
        </p:txBody>
      </p:sp>
    </p:spTree>
    <p:extLst>
      <p:ext uri="{BB962C8B-B14F-4D97-AF65-F5344CB8AC3E}">
        <p14:creationId xmlns:p14="http://schemas.microsoft.com/office/powerpoint/2010/main" val="12219312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825" y="476672"/>
            <a:ext cx="9144000" cy="461665"/>
          </a:xfrm>
          <a:prstGeom prst="rect">
            <a:avLst/>
          </a:prstGeom>
          <a:noFill/>
        </p:spPr>
        <p:txBody>
          <a:bodyPr wrap="square" rtlCol="0">
            <a:spAutoFit/>
          </a:bodyPr>
          <a:lstStyle/>
          <a:p>
            <a:pPr algn="ctr"/>
            <a:r>
              <a:rPr lang="en-GB" sz="2400" dirty="0" err="1">
                <a:latin typeface="Arial" panose="020B0604020202020204" pitchFamily="34" charset="0"/>
                <a:cs typeface="Arial" panose="020B0604020202020204" pitchFamily="34" charset="0"/>
              </a:rPr>
              <a:t>Overdale</a:t>
            </a:r>
            <a:r>
              <a:rPr lang="en-GB" sz="2400" dirty="0">
                <a:latin typeface="Arial" panose="020B0604020202020204" pitchFamily="34" charset="0"/>
                <a:cs typeface="Arial" panose="020B0604020202020204" pitchFamily="34" charset="0"/>
              </a:rPr>
              <a:t> POW Camp – </a:t>
            </a:r>
            <a:r>
              <a:rPr lang="en-GB" sz="2400" dirty="0" err="1">
                <a:latin typeface="Arial" panose="020B0604020202020204" pitchFamily="34" charset="0"/>
                <a:cs typeface="Arial" panose="020B0604020202020204" pitchFamily="34" charset="0"/>
              </a:rPr>
              <a:t>Skipton</a:t>
            </a:r>
            <a:endParaRPr lang="en-GB" sz="24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19033" y="1268760"/>
            <a:ext cx="7721557" cy="5428923"/>
          </a:xfrm>
          <a:prstGeom prst="rect">
            <a:avLst/>
          </a:prstGeom>
        </p:spPr>
      </p:pic>
    </p:spTree>
    <p:custDataLst>
      <p:tags r:id="rId1"/>
    </p:custDataLst>
    <p:extLst>
      <p:ext uri="{BB962C8B-B14F-4D97-AF65-F5344CB8AC3E}">
        <p14:creationId xmlns:p14="http://schemas.microsoft.com/office/powerpoint/2010/main" val="1628092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825" y="476672"/>
            <a:ext cx="9144000"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Stamford POW Camp – Stamford</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013" y="1700808"/>
            <a:ext cx="8310777" cy="3447674"/>
          </a:xfrm>
          <a:prstGeom prst="rect">
            <a:avLst/>
          </a:prstGeom>
        </p:spPr>
      </p:pic>
    </p:spTree>
    <p:custDataLst>
      <p:tags r:id="rId1"/>
    </p:custDataLst>
    <p:extLst>
      <p:ext uri="{BB962C8B-B14F-4D97-AF65-F5344CB8AC3E}">
        <p14:creationId xmlns:p14="http://schemas.microsoft.com/office/powerpoint/2010/main" val="29472286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07228" y="188640"/>
            <a:ext cx="4929555" cy="646331"/>
          </a:xfrm>
          <a:prstGeom prst="rect">
            <a:avLst/>
          </a:prstGeom>
          <a:noFill/>
        </p:spPr>
        <p:txBody>
          <a:bodyPr wrap="none" rtlCol="0">
            <a:spAutoFit/>
          </a:bodyPr>
          <a:lstStyle/>
          <a:p>
            <a:pPr algn="ctr"/>
            <a:r>
              <a:rPr lang="en-GB" sz="3600" dirty="0">
                <a:latin typeface="Arial" panose="020B0604020202020204" pitchFamily="34" charset="0"/>
                <a:cs typeface="Arial" panose="020B0604020202020204" pitchFamily="34" charset="0"/>
              </a:rPr>
              <a:t>Pre-Fabricated Houses</a:t>
            </a:r>
          </a:p>
        </p:txBody>
      </p:sp>
      <p:sp>
        <p:nvSpPr>
          <p:cNvPr id="4" name="TextBox 3"/>
          <p:cNvSpPr txBox="1"/>
          <p:nvPr/>
        </p:nvSpPr>
        <p:spPr>
          <a:xfrm>
            <a:off x="323528" y="980904"/>
            <a:ext cx="8280921" cy="5509200"/>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Pre-Fabricated Houses, known as “</a:t>
            </a:r>
            <a:r>
              <a:rPr lang="en-GB" sz="1600" dirty="0">
                <a:latin typeface="Arial" panose="020B0604020202020204" pitchFamily="34" charset="0"/>
              </a:rPr>
              <a:t>p</a:t>
            </a:r>
            <a:r>
              <a:rPr lang="en-GB" sz="1600" dirty="0">
                <a:latin typeface="Arial" panose="020B0604020202020204" pitchFamily="34" charset="0"/>
                <a:cs typeface="Arial" panose="020B0604020202020204" pitchFamily="34" charset="0"/>
              </a:rPr>
              <a:t>refabs” were temporary homes that were pre-built (fabricated) in a factory, hence their name. This was so that they could be quickly and easily assembled on site, ready for people to start living in them.</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They were built to rehouse those who had lost their homes during the Blitz or servicemen coming back from the war and their young families. More than 156,000 were built all over the country in 1946 and 1947.</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Prefabs were planned as early as 1942, three years before the end of the Second World War. In 1942, Churchill’s government had created the Burt Committee named after Sir George Burt. Its aim was to come up with a quick, efficient and modern answer to the looming housing crisis. They came up with a sort-of ideal floor plan of a one-storey bungalow with two bedrooms, inside toilets, a fitted kitchen, a bathroom and a living room. The prefabs would be detached houses, surrounded by a garden to encourage dwellers to grow fruit and vegetables and would have a coal shed.</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The public was impressed. A lot of people who lived in big cities like London, which had been heavily bombed, were used to living in shared flats or houses with toilets outside and no hot water. Suddenly they discovered little houses with all the mod cons, which also enjoyed a lot of light and offered the possibility to have a garden all around. Young families mainly coming from working-class backgrounds would have the opportunity to live in a detached house, with a fitted kitchen with a fridge! </a:t>
            </a:r>
          </a:p>
        </p:txBody>
      </p:sp>
    </p:spTree>
    <p:custDataLst>
      <p:tags r:id="rId1"/>
    </p:custDataLst>
    <p:extLst>
      <p:ext uri="{BB962C8B-B14F-4D97-AF65-F5344CB8AC3E}">
        <p14:creationId xmlns:p14="http://schemas.microsoft.com/office/powerpoint/2010/main" val="34847685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825" y="476672"/>
            <a:ext cx="9144000"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Pre-</a:t>
            </a:r>
            <a:r>
              <a:rPr lang="en-GB" sz="2400" dirty="0" err="1">
                <a:latin typeface="Arial" panose="020B0604020202020204" pitchFamily="34" charset="0"/>
                <a:cs typeface="Arial" panose="020B0604020202020204" pitchFamily="34" charset="0"/>
              </a:rPr>
              <a:t>fabs</a:t>
            </a:r>
            <a:r>
              <a:rPr lang="en-GB" sz="2400" dirty="0">
                <a:latin typeface="Arial" panose="020B0604020202020204" pitchFamily="34" charset="0"/>
                <a:cs typeface="Arial" panose="020B0604020202020204" pitchFamily="34" charset="0"/>
              </a:rPr>
              <a:t> – Lichfield Road, Cambridge</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15065" b="2510"/>
          <a:stretch/>
        </p:blipFill>
        <p:spPr>
          <a:xfrm>
            <a:off x="1021836" y="1200107"/>
            <a:ext cx="7096677" cy="5652656"/>
          </a:xfrm>
          <a:prstGeom prst="rect">
            <a:avLst/>
          </a:prstGeom>
        </p:spPr>
      </p:pic>
    </p:spTree>
    <p:custDataLst>
      <p:tags r:id="rId1"/>
    </p:custDataLst>
    <p:extLst>
      <p:ext uri="{BB962C8B-B14F-4D97-AF65-F5344CB8AC3E}">
        <p14:creationId xmlns:p14="http://schemas.microsoft.com/office/powerpoint/2010/main" val="21499878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825" y="476672"/>
            <a:ext cx="9144000"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Pre-fab estates – </a:t>
            </a:r>
            <a:r>
              <a:rPr lang="en-GB" sz="2400" dirty="0" err="1">
                <a:latin typeface="Arial" panose="020B0604020202020204" pitchFamily="34" charset="0"/>
                <a:cs typeface="Arial" panose="020B0604020202020204" pitchFamily="34" charset="0"/>
              </a:rPr>
              <a:t>Netherley</a:t>
            </a:r>
            <a:r>
              <a:rPr lang="en-GB" sz="2400" dirty="0">
                <a:latin typeface="Arial" panose="020B0604020202020204" pitchFamily="34" charset="0"/>
                <a:cs typeface="Arial" panose="020B0604020202020204" pitchFamily="34" charset="0"/>
              </a:rPr>
              <a:t>, Liverpool</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449556" y="498292"/>
            <a:ext cx="5775023" cy="6662552"/>
          </a:xfrm>
          <a:prstGeom prst="rect">
            <a:avLst/>
          </a:prstGeom>
        </p:spPr>
      </p:pic>
    </p:spTree>
    <p:custDataLst>
      <p:tags r:id="rId1"/>
    </p:custDataLst>
    <p:extLst>
      <p:ext uri="{BB962C8B-B14F-4D97-AF65-F5344CB8AC3E}">
        <p14:creationId xmlns:p14="http://schemas.microsoft.com/office/powerpoint/2010/main" val="19898941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8" y="980904"/>
            <a:ext cx="8280921" cy="830997"/>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Anti-tank obstacles, known colloquially as dragon’s teeth, were built along beaches that were potentially a landing place for German forces in the event of the invasion of Britain.</a:t>
            </a:r>
          </a:p>
        </p:txBody>
      </p:sp>
      <p:sp>
        <p:nvSpPr>
          <p:cNvPr id="4" name="TextBox 3"/>
          <p:cNvSpPr txBox="1"/>
          <p:nvPr/>
        </p:nvSpPr>
        <p:spPr>
          <a:xfrm>
            <a:off x="2568893" y="188640"/>
            <a:ext cx="4006225" cy="646331"/>
          </a:xfrm>
          <a:prstGeom prst="rect">
            <a:avLst/>
          </a:prstGeom>
          <a:noFill/>
        </p:spPr>
        <p:txBody>
          <a:bodyPr wrap="none" rtlCol="0">
            <a:spAutoFit/>
          </a:bodyPr>
          <a:lstStyle/>
          <a:p>
            <a:pPr algn="ctr"/>
            <a:r>
              <a:rPr lang="en-GB" sz="3600" dirty="0">
                <a:latin typeface="Arial" panose="020B0604020202020204" pitchFamily="34" charset="0"/>
                <a:cs typeface="Arial" panose="020B0604020202020204" pitchFamily="34" charset="0"/>
              </a:rPr>
              <a:t>Seafront Defences</a:t>
            </a:r>
          </a:p>
        </p:txBody>
      </p:sp>
    </p:spTree>
    <p:custDataLst>
      <p:tags r:id="rId1"/>
    </p:custDataLst>
    <p:extLst>
      <p:ext uri="{BB962C8B-B14F-4D97-AF65-F5344CB8AC3E}">
        <p14:creationId xmlns:p14="http://schemas.microsoft.com/office/powerpoint/2010/main" val="8995707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825" y="476672"/>
            <a:ext cx="9144000"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‘Dragon’s Teeth’ – Isle of Grain, Kent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5" y="1268759"/>
            <a:ext cx="9120108" cy="5571427"/>
          </a:xfrm>
          <a:prstGeom prst="rect">
            <a:avLst/>
          </a:prstGeom>
        </p:spPr>
      </p:pic>
    </p:spTree>
    <p:custDataLst>
      <p:tags r:id="rId1"/>
    </p:custDataLst>
    <p:extLst>
      <p:ext uri="{BB962C8B-B14F-4D97-AF65-F5344CB8AC3E}">
        <p14:creationId xmlns:p14="http://schemas.microsoft.com/office/powerpoint/2010/main" val="38917438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825" y="476672"/>
            <a:ext cx="9144000"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Anti-invasion obstacles – Scarborough, North Yorkshire</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58301" r="8239" b="59133"/>
          <a:stretch/>
        </p:blipFill>
        <p:spPr>
          <a:xfrm>
            <a:off x="905995" y="1695007"/>
            <a:ext cx="7410692" cy="5159694"/>
          </a:xfrm>
          <a:prstGeom prst="rect">
            <a:avLst/>
          </a:prstGeom>
        </p:spPr>
      </p:pic>
      <p:sp>
        <p:nvSpPr>
          <p:cNvPr id="6" name="Freeform 5"/>
          <p:cNvSpPr/>
          <p:nvPr/>
        </p:nvSpPr>
        <p:spPr>
          <a:xfrm>
            <a:off x="2339752" y="4485290"/>
            <a:ext cx="3430876" cy="1701713"/>
          </a:xfrm>
          <a:custGeom>
            <a:avLst/>
            <a:gdLst>
              <a:gd name="connsiteX0" fmla="*/ 1088572 w 1360715"/>
              <a:gd name="connsiteY0" fmla="*/ 0 h 674914"/>
              <a:gd name="connsiteX1" fmla="*/ 936172 w 1360715"/>
              <a:gd name="connsiteY1" fmla="*/ 108857 h 674914"/>
              <a:gd name="connsiteX2" fmla="*/ 990600 w 1360715"/>
              <a:gd name="connsiteY2" fmla="*/ 250371 h 674914"/>
              <a:gd name="connsiteX3" fmla="*/ 0 w 1360715"/>
              <a:gd name="connsiteY3" fmla="*/ 468086 h 674914"/>
              <a:gd name="connsiteX4" fmla="*/ 97972 w 1360715"/>
              <a:gd name="connsiteY4" fmla="*/ 674914 h 674914"/>
              <a:gd name="connsiteX5" fmla="*/ 1360715 w 1360715"/>
              <a:gd name="connsiteY5" fmla="*/ 348343 h 674914"/>
              <a:gd name="connsiteX6" fmla="*/ 1088572 w 1360715"/>
              <a:gd name="connsiteY6" fmla="*/ 0 h 67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715" h="674914">
                <a:moveTo>
                  <a:pt x="1088572" y="0"/>
                </a:moveTo>
                <a:lnTo>
                  <a:pt x="936172" y="108857"/>
                </a:lnTo>
                <a:lnTo>
                  <a:pt x="990600" y="250371"/>
                </a:lnTo>
                <a:lnTo>
                  <a:pt x="0" y="468086"/>
                </a:lnTo>
                <a:lnTo>
                  <a:pt x="97972" y="674914"/>
                </a:lnTo>
                <a:lnTo>
                  <a:pt x="1360715" y="348343"/>
                </a:lnTo>
                <a:lnTo>
                  <a:pt x="1088572" y="0"/>
                </a:lnTo>
                <a:close/>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1656228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8" y="980904"/>
            <a:ext cx="8280921" cy="4278094"/>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During the Second World War searchlights were manned by the Royal Artillery and were under the control of the Army's Anti-Aircraft Command. They formed part of a system for detecting enemy aircraft linking locator devices (initially using sound or heat, but eventually using radar), searchlights and anti-aircraft guns (see earlier slide). The locators sent information to the searchlights and guns, which together then tracked and 'locked on' to the approaching aircraft. The idea being the lights would spot the aircraft and the guns would destroy it.</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The need for more accurate spotting of enemy aircraft was essential in trying to reduce the amount of ammunition used to destroy the aircraft. In 1940 it took an average of 20,000 rounds of ammunition to down a single enemy aircraft! This needed to be reduced and the use of radar and searchlights was seen as vital to doing this.</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Searchlight sites typically comprised a small ring-ditch to provide the crew with shelter during an air raid, a predictor emplacement for calculating the height and range of targets, a light anti-aircraft machine gun pit, a generator and hutted accommodation for the crew.</a:t>
            </a:r>
          </a:p>
        </p:txBody>
      </p:sp>
      <p:sp>
        <p:nvSpPr>
          <p:cNvPr id="4" name="TextBox 3"/>
          <p:cNvSpPr txBox="1"/>
          <p:nvPr/>
        </p:nvSpPr>
        <p:spPr>
          <a:xfrm>
            <a:off x="2389356" y="188640"/>
            <a:ext cx="4365298" cy="646331"/>
          </a:xfrm>
          <a:prstGeom prst="rect">
            <a:avLst/>
          </a:prstGeom>
          <a:noFill/>
        </p:spPr>
        <p:txBody>
          <a:bodyPr wrap="none" rtlCol="0">
            <a:spAutoFit/>
          </a:bodyPr>
          <a:lstStyle/>
          <a:p>
            <a:pPr algn="ctr"/>
            <a:r>
              <a:rPr lang="en-GB" sz="3600" dirty="0">
                <a:latin typeface="Arial" panose="020B0604020202020204" pitchFamily="34" charset="0"/>
                <a:cs typeface="Arial" panose="020B0604020202020204" pitchFamily="34" charset="0"/>
              </a:rPr>
              <a:t>Search Light Battery</a:t>
            </a:r>
          </a:p>
        </p:txBody>
      </p:sp>
    </p:spTree>
    <p:custDataLst>
      <p:tags r:id="rId1"/>
    </p:custDataLst>
    <p:extLst>
      <p:ext uri="{BB962C8B-B14F-4D97-AF65-F5344CB8AC3E}">
        <p14:creationId xmlns:p14="http://schemas.microsoft.com/office/powerpoint/2010/main" val="3223661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825" y="476672"/>
            <a:ext cx="9144000"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Search Light Battery – </a:t>
            </a:r>
            <a:r>
              <a:rPr lang="en-GB" sz="2400" dirty="0" err="1">
                <a:latin typeface="Arial" panose="020B0604020202020204" pitchFamily="34" charset="0"/>
                <a:cs typeface="Arial" panose="020B0604020202020204" pitchFamily="34" charset="0"/>
              </a:rPr>
              <a:t>Childwall</a:t>
            </a:r>
            <a:r>
              <a:rPr lang="en-GB" sz="2400" dirty="0">
                <a:latin typeface="Arial" panose="020B0604020202020204" pitchFamily="34" charset="0"/>
                <a:cs typeface="Arial" panose="020B0604020202020204" pitchFamily="34" charset="0"/>
              </a:rPr>
              <a:t>, Liverpool</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1016" t="14115" r="27361" b="30840"/>
          <a:stretch/>
        </p:blipFill>
        <p:spPr>
          <a:xfrm>
            <a:off x="570016" y="1103784"/>
            <a:ext cx="8003969" cy="5611174"/>
          </a:xfrm>
          <a:prstGeom prst="rect">
            <a:avLst/>
          </a:prstGeom>
        </p:spPr>
      </p:pic>
    </p:spTree>
    <p:custDataLst>
      <p:tags r:id="rId1"/>
    </p:custDataLst>
    <p:extLst>
      <p:ext uri="{BB962C8B-B14F-4D97-AF65-F5344CB8AC3E}">
        <p14:creationId xmlns:p14="http://schemas.microsoft.com/office/powerpoint/2010/main" val="3412780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81D434-7657-40A0-A268-838B261725B9}"/>
              </a:ext>
            </a:extLst>
          </p:cNvPr>
          <p:cNvPicPr>
            <a:picLocks noChangeAspect="1"/>
          </p:cNvPicPr>
          <p:nvPr/>
        </p:nvPicPr>
        <p:blipFill rotWithShape="1">
          <a:blip r:embed="rId3"/>
          <a:srcRect l="24800" r="24013" b="7285"/>
          <a:stretch/>
        </p:blipFill>
        <p:spPr>
          <a:xfrm>
            <a:off x="3229181" y="821851"/>
            <a:ext cx="5889667" cy="6000750"/>
          </a:xfrm>
          <a:prstGeom prst="rect">
            <a:avLst/>
          </a:prstGeom>
        </p:spPr>
      </p:pic>
      <p:sp>
        <p:nvSpPr>
          <p:cNvPr id="4" name="TextBox 3">
            <a:extLst>
              <a:ext uri="{FF2B5EF4-FFF2-40B4-BE49-F238E27FC236}">
                <a16:creationId xmlns:a16="http://schemas.microsoft.com/office/drawing/2014/main" id="{3A3DB710-006B-4FC0-A41F-FDB95DCCE16F}"/>
              </a:ext>
            </a:extLst>
          </p:cNvPr>
          <p:cNvSpPr txBox="1"/>
          <p:nvPr/>
        </p:nvSpPr>
        <p:spPr>
          <a:xfrm>
            <a:off x="1619672" y="188640"/>
            <a:ext cx="7200800" cy="646331"/>
          </a:xfrm>
          <a:prstGeom prst="rect">
            <a:avLst/>
          </a:prstGeom>
          <a:noFill/>
        </p:spPr>
        <p:txBody>
          <a:bodyPr wrap="square" rtlCol="0">
            <a:spAutoFit/>
          </a:bodyPr>
          <a:lstStyle/>
          <a:p>
            <a:pPr algn="ctr"/>
            <a:r>
              <a:rPr lang="en-GB" sz="3600" dirty="0">
                <a:latin typeface="Arial" panose="020B0604020202020204" pitchFamily="34" charset="0"/>
                <a:cs typeface="Arial" panose="020B0604020202020204" pitchFamily="34" charset="0"/>
              </a:rPr>
              <a:t>Using the Aerial Photo Explorer</a:t>
            </a:r>
          </a:p>
        </p:txBody>
      </p:sp>
      <p:sp>
        <p:nvSpPr>
          <p:cNvPr id="5" name="TextBox 4">
            <a:extLst>
              <a:ext uri="{FF2B5EF4-FFF2-40B4-BE49-F238E27FC236}">
                <a16:creationId xmlns:a16="http://schemas.microsoft.com/office/drawing/2014/main" id="{B800A152-D3B5-416D-9E7A-6F5DF5E42A34}"/>
              </a:ext>
            </a:extLst>
          </p:cNvPr>
          <p:cNvSpPr txBox="1"/>
          <p:nvPr/>
        </p:nvSpPr>
        <p:spPr>
          <a:xfrm>
            <a:off x="480211" y="2895504"/>
            <a:ext cx="3888432" cy="3108543"/>
          </a:xfrm>
          <a:prstGeom prst="rect">
            <a:avLst/>
          </a:prstGeom>
          <a:noFill/>
        </p:spPr>
        <p:txBody>
          <a:bodyPr wrap="square" rtlCol="0">
            <a:spAutoFit/>
          </a:bodyPr>
          <a:lstStyle/>
          <a:p>
            <a:r>
              <a:rPr lang="en-GB" sz="2800" dirty="0">
                <a:latin typeface="Arial" panose="020B0604020202020204" pitchFamily="34" charset="0"/>
              </a:rPr>
              <a:t>Compare your local photos to those shown on the following slides.</a:t>
            </a:r>
          </a:p>
          <a:p>
            <a:endParaRPr lang="en-GB" sz="2800" dirty="0">
              <a:latin typeface="Arial" panose="020B0604020202020204" pitchFamily="34" charset="0"/>
            </a:endParaRPr>
          </a:p>
          <a:p>
            <a:r>
              <a:rPr lang="en-GB" sz="2800" dirty="0">
                <a:latin typeface="Arial" panose="020B0604020202020204" pitchFamily="34" charset="0"/>
              </a:rPr>
              <a:t>How many Second World War features you can spot?</a:t>
            </a:r>
          </a:p>
        </p:txBody>
      </p:sp>
    </p:spTree>
    <p:extLst>
      <p:ext uri="{BB962C8B-B14F-4D97-AF65-F5344CB8AC3E}">
        <p14:creationId xmlns:p14="http://schemas.microsoft.com/office/powerpoint/2010/main" val="23831083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825" y="476672"/>
            <a:ext cx="9144000"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Search Light Battery – Bedford</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0965" t="10980" r="29166" b="50074"/>
          <a:stretch/>
        </p:blipFill>
        <p:spPr>
          <a:xfrm>
            <a:off x="938151" y="1239161"/>
            <a:ext cx="7315200" cy="5519250"/>
          </a:xfrm>
          <a:prstGeom prst="rect">
            <a:avLst/>
          </a:prstGeom>
        </p:spPr>
      </p:pic>
    </p:spTree>
    <p:custDataLst>
      <p:tags r:id="rId1"/>
    </p:custDataLst>
    <p:extLst>
      <p:ext uri="{BB962C8B-B14F-4D97-AF65-F5344CB8AC3E}">
        <p14:creationId xmlns:p14="http://schemas.microsoft.com/office/powerpoint/2010/main" val="3626292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6807A0-E91C-45A8-AE63-873B6132660D}"/>
              </a:ext>
            </a:extLst>
          </p:cNvPr>
          <p:cNvSpPr txBox="1"/>
          <p:nvPr/>
        </p:nvSpPr>
        <p:spPr>
          <a:xfrm>
            <a:off x="1619672" y="188640"/>
            <a:ext cx="7200800" cy="646331"/>
          </a:xfrm>
          <a:prstGeom prst="rect">
            <a:avLst/>
          </a:prstGeom>
          <a:noFill/>
        </p:spPr>
        <p:txBody>
          <a:bodyPr wrap="square" rtlCol="0">
            <a:spAutoFit/>
          </a:bodyPr>
          <a:lstStyle/>
          <a:p>
            <a:pPr algn="ctr"/>
            <a:r>
              <a:rPr lang="en-GB" sz="3600" dirty="0">
                <a:latin typeface="Arial" panose="020B0604020202020204" pitchFamily="34" charset="0"/>
                <a:cs typeface="Arial" panose="020B0604020202020204" pitchFamily="34" charset="0"/>
              </a:rPr>
              <a:t>Using the Aerial Photo Explorer</a:t>
            </a:r>
          </a:p>
        </p:txBody>
      </p:sp>
      <p:sp>
        <p:nvSpPr>
          <p:cNvPr id="6" name="TextBox 5">
            <a:extLst>
              <a:ext uri="{FF2B5EF4-FFF2-40B4-BE49-F238E27FC236}">
                <a16:creationId xmlns:a16="http://schemas.microsoft.com/office/drawing/2014/main" id="{37E5AA80-7BB7-4C67-98A9-7E3B0E6D23C5}"/>
              </a:ext>
            </a:extLst>
          </p:cNvPr>
          <p:cNvSpPr txBox="1"/>
          <p:nvPr/>
        </p:nvSpPr>
        <p:spPr>
          <a:xfrm>
            <a:off x="251520" y="1268760"/>
            <a:ext cx="3240360" cy="5262979"/>
          </a:xfrm>
          <a:prstGeom prst="rect">
            <a:avLst/>
          </a:prstGeom>
          <a:noFill/>
        </p:spPr>
        <p:txBody>
          <a:bodyPr wrap="square" rtlCol="0">
            <a:spAutoFit/>
          </a:bodyPr>
          <a:lstStyle/>
          <a:p>
            <a:r>
              <a:rPr lang="en-GB" sz="2400" dirty="0">
                <a:latin typeface="Arial" panose="020B0604020202020204" pitchFamily="34" charset="0"/>
              </a:rPr>
              <a:t>Having looked at the ‘Vertical’ RAF photos, go back to the ‘Layer’ tab turn on the ‘Obliques’ layer. </a:t>
            </a:r>
          </a:p>
          <a:p>
            <a:endParaRPr lang="en-GB" sz="2400" dirty="0">
              <a:latin typeface="Arial" panose="020B0604020202020204" pitchFamily="34" charset="0"/>
            </a:endParaRPr>
          </a:p>
          <a:p>
            <a:r>
              <a:rPr lang="en-GB" sz="2400" dirty="0">
                <a:latin typeface="Arial" panose="020B0604020202020204" pitchFamily="34" charset="0"/>
              </a:rPr>
              <a:t>Then look for any  green squares   or purple stars   that will show you historic oblique photos too – repeat the process of looking for evidence of the Second World War</a:t>
            </a:r>
          </a:p>
        </p:txBody>
      </p:sp>
      <p:pic>
        <p:nvPicPr>
          <p:cNvPr id="4" name="Picture 3">
            <a:extLst>
              <a:ext uri="{FF2B5EF4-FFF2-40B4-BE49-F238E27FC236}">
                <a16:creationId xmlns:a16="http://schemas.microsoft.com/office/drawing/2014/main" id="{848C70AD-F07C-4597-B984-029798D2EAB5}"/>
              </a:ext>
            </a:extLst>
          </p:cNvPr>
          <p:cNvPicPr>
            <a:picLocks noChangeAspect="1"/>
          </p:cNvPicPr>
          <p:nvPr/>
        </p:nvPicPr>
        <p:blipFill rotWithShape="1">
          <a:blip r:embed="rId3"/>
          <a:srcRect l="5900" t="9401" r="34251" b="6600"/>
          <a:stretch/>
        </p:blipFill>
        <p:spPr>
          <a:xfrm>
            <a:off x="3360787" y="1412776"/>
            <a:ext cx="5472608" cy="4320480"/>
          </a:xfrm>
          <a:prstGeom prst="rect">
            <a:avLst/>
          </a:prstGeom>
        </p:spPr>
      </p:pic>
      <p:sp>
        <p:nvSpPr>
          <p:cNvPr id="7" name="Rectangle 6">
            <a:extLst>
              <a:ext uri="{FF2B5EF4-FFF2-40B4-BE49-F238E27FC236}">
                <a16:creationId xmlns:a16="http://schemas.microsoft.com/office/drawing/2014/main" id="{1EC44704-F902-42C2-9664-480C1251CFE2}"/>
              </a:ext>
            </a:extLst>
          </p:cNvPr>
          <p:cNvSpPr/>
          <p:nvPr/>
        </p:nvSpPr>
        <p:spPr>
          <a:xfrm>
            <a:off x="2339752" y="4005064"/>
            <a:ext cx="144016" cy="144016"/>
          </a:xfrm>
          <a:prstGeom prst="rect">
            <a:avLst/>
          </a:prstGeom>
          <a:solidFill>
            <a:srgbClr val="32EE3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844BE23D-EC5F-4E5B-8ECC-7D593FD0F802}"/>
              </a:ext>
            </a:extLst>
          </p:cNvPr>
          <p:cNvSpPr/>
          <p:nvPr/>
        </p:nvSpPr>
        <p:spPr>
          <a:xfrm>
            <a:off x="1979712" y="4365104"/>
            <a:ext cx="142875" cy="142875"/>
          </a:xfrm>
          <a:prstGeom prst="star5">
            <a:avLst/>
          </a:prstGeom>
          <a:solidFill>
            <a:srgbClr val="7030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656882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812" y="2348880"/>
            <a:ext cx="7992888" cy="2154436"/>
          </a:xfrm>
          <a:prstGeom prst="rect">
            <a:avLst/>
          </a:prstGeom>
        </p:spPr>
        <p:txBody>
          <a:bodyPr wrap="square">
            <a:spAutoFit/>
          </a:bodyPr>
          <a:lstStyle/>
          <a:p>
            <a:pPr algn="ctr"/>
            <a:r>
              <a:rPr lang="en-GB" sz="3200" dirty="0">
                <a:latin typeface="Arial" panose="020B0604020202020204" pitchFamily="34" charset="0"/>
              </a:rPr>
              <a:t>Find more teaching resources at:</a:t>
            </a:r>
          </a:p>
          <a:p>
            <a:pPr algn="ctr"/>
            <a:endParaRPr lang="en-GB" sz="3200" dirty="0">
              <a:latin typeface="Arial" panose="020B0604020202020204" pitchFamily="34" charset="0"/>
            </a:endParaRPr>
          </a:p>
          <a:p>
            <a:pPr algn="ctr"/>
            <a:r>
              <a:rPr lang="en-GB" sz="3200" dirty="0">
                <a:latin typeface="Arial" panose="020B0604020202020204" pitchFamily="34" charset="0"/>
                <a:hlinkClick r:id="rId4"/>
              </a:rPr>
              <a:t>HistoricEngland.org.uk/Education</a:t>
            </a:r>
            <a:endParaRPr lang="en-GB" sz="3200" dirty="0">
              <a:latin typeface="Arial" panose="020B0604020202020204" pitchFamily="34" charset="0"/>
            </a:endParaRPr>
          </a:p>
          <a:p>
            <a:pPr algn="ctr"/>
            <a:endParaRPr lang="en-GB" sz="2000" dirty="0">
              <a:latin typeface="Source Sans Pro" pitchFamily="34" charset="0"/>
            </a:endParaRPr>
          </a:p>
          <a:p>
            <a:endParaRPr lang="en-GB" dirty="0">
              <a:solidFill>
                <a:srgbClr val="FFFFFF"/>
              </a:solidFill>
              <a:latin typeface="Source Sans Pro Light" pitchFamily="34" charset="0"/>
            </a:endParaRPr>
          </a:p>
        </p:txBody>
      </p:sp>
    </p:spTree>
    <p:custDataLst>
      <p:tags r:id="rId1"/>
    </p:custDataLst>
    <p:extLst>
      <p:ext uri="{BB962C8B-B14F-4D97-AF65-F5344CB8AC3E}">
        <p14:creationId xmlns:p14="http://schemas.microsoft.com/office/powerpoint/2010/main" val="3179409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D116E-22A2-49AC-8D17-079F843441E5}"/>
              </a:ext>
            </a:extLst>
          </p:cNvPr>
          <p:cNvPicPr>
            <a:picLocks noChangeAspect="1"/>
          </p:cNvPicPr>
          <p:nvPr/>
        </p:nvPicPr>
        <p:blipFill rotWithShape="1">
          <a:blip r:embed="rId3"/>
          <a:srcRect l="33463" t="12202" r="34250" b="8322"/>
          <a:stretch/>
        </p:blipFill>
        <p:spPr>
          <a:xfrm>
            <a:off x="4211960" y="846458"/>
            <a:ext cx="4319337" cy="5980680"/>
          </a:xfrm>
          <a:prstGeom prst="rect">
            <a:avLst/>
          </a:prstGeom>
        </p:spPr>
      </p:pic>
      <p:sp>
        <p:nvSpPr>
          <p:cNvPr id="5" name="TextBox 4">
            <a:extLst>
              <a:ext uri="{FF2B5EF4-FFF2-40B4-BE49-F238E27FC236}">
                <a16:creationId xmlns:a16="http://schemas.microsoft.com/office/drawing/2014/main" id="{356807A0-E91C-45A8-AE63-873B6132660D}"/>
              </a:ext>
            </a:extLst>
          </p:cNvPr>
          <p:cNvSpPr txBox="1"/>
          <p:nvPr/>
        </p:nvSpPr>
        <p:spPr>
          <a:xfrm>
            <a:off x="1619672" y="188640"/>
            <a:ext cx="7200800" cy="646331"/>
          </a:xfrm>
          <a:prstGeom prst="rect">
            <a:avLst/>
          </a:prstGeom>
          <a:noFill/>
        </p:spPr>
        <p:txBody>
          <a:bodyPr wrap="square" rtlCol="0">
            <a:spAutoFit/>
          </a:bodyPr>
          <a:lstStyle/>
          <a:p>
            <a:pPr algn="ctr"/>
            <a:r>
              <a:rPr lang="en-GB" sz="3600" dirty="0">
                <a:latin typeface="Arial" panose="020B0604020202020204" pitchFamily="34" charset="0"/>
                <a:cs typeface="Arial" panose="020B0604020202020204" pitchFamily="34" charset="0"/>
              </a:rPr>
              <a:t>Using the Aerial Photo Explorer</a:t>
            </a:r>
          </a:p>
        </p:txBody>
      </p:sp>
      <p:sp>
        <p:nvSpPr>
          <p:cNvPr id="6" name="TextBox 5">
            <a:extLst>
              <a:ext uri="{FF2B5EF4-FFF2-40B4-BE49-F238E27FC236}">
                <a16:creationId xmlns:a16="http://schemas.microsoft.com/office/drawing/2014/main" id="{37E5AA80-7BB7-4C67-98A9-7E3B0E6D23C5}"/>
              </a:ext>
            </a:extLst>
          </p:cNvPr>
          <p:cNvSpPr txBox="1"/>
          <p:nvPr/>
        </p:nvSpPr>
        <p:spPr>
          <a:xfrm>
            <a:off x="356120" y="2492896"/>
            <a:ext cx="3888432" cy="1815882"/>
          </a:xfrm>
          <a:prstGeom prst="rect">
            <a:avLst/>
          </a:prstGeom>
          <a:noFill/>
        </p:spPr>
        <p:txBody>
          <a:bodyPr wrap="square" rtlCol="0">
            <a:spAutoFit/>
          </a:bodyPr>
          <a:lstStyle/>
          <a:p>
            <a:r>
              <a:rPr lang="en-GB" sz="2800" dirty="0">
                <a:latin typeface="Arial" panose="020B0604020202020204" pitchFamily="34" charset="0"/>
              </a:rPr>
              <a:t>You can click on the image to zoom in and really search the photo in detail!</a:t>
            </a:r>
          </a:p>
        </p:txBody>
      </p:sp>
    </p:spTree>
    <p:extLst>
      <p:ext uri="{BB962C8B-B14F-4D97-AF65-F5344CB8AC3E}">
        <p14:creationId xmlns:p14="http://schemas.microsoft.com/office/powerpoint/2010/main" val="13385971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HE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70D0BC97-771C-4DB8-89F1-5B5B2C60D2FB}" vid="{1B3A3681-D1B6-42F5-8A96-D03154BE23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67B8FA9C4496643A3364BAD06B7A8E6" ma:contentTypeVersion="14" ma:contentTypeDescription="Create a new document." ma:contentTypeScope="" ma:versionID="bc65522e6926bd623cf5ab6ae3c30f73">
  <xsd:schema xmlns:xsd="http://www.w3.org/2001/XMLSchema" xmlns:xs="http://www.w3.org/2001/XMLSchema" xmlns:p="http://schemas.microsoft.com/office/2006/metadata/properties" xmlns:ns3="889b6155-cf3c-45bb-b42b-07061d98ac44" xmlns:ns4="202ec51b-5f43-4cc0-b714-70aa5cb8cc5b" targetNamespace="http://schemas.microsoft.com/office/2006/metadata/properties" ma:root="true" ma:fieldsID="98d32789e9b10bdc8c50c5055dd77445" ns3:_="" ns4:_="">
    <xsd:import namespace="889b6155-cf3c-45bb-b42b-07061d98ac44"/>
    <xsd:import namespace="202ec51b-5f43-4cc0-b714-70aa5cb8cc5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9b6155-cf3c-45bb-b42b-07061d98ac4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2ec51b-5f43-4cc0-b714-70aa5cb8cc5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724A51-5B73-4763-9BA6-1FAD5E83AC79}">
  <ds:schemaRefs>
    <ds:schemaRef ds:uri="http://schemas.microsoft.com/sharepoint/v3/contenttype/forms"/>
  </ds:schemaRefs>
</ds:datastoreItem>
</file>

<file path=customXml/itemProps2.xml><?xml version="1.0" encoding="utf-8"?>
<ds:datastoreItem xmlns:ds="http://schemas.openxmlformats.org/officeDocument/2006/customXml" ds:itemID="{05EA40C7-A303-4BCF-B352-892C6324C84D}">
  <ds:schemaRefs>
    <ds:schemaRef ds:uri="http://schemas.openxmlformats.org/package/2006/metadata/core-properties"/>
    <ds:schemaRef ds:uri="http://purl.org/dc/dcmitype/"/>
    <ds:schemaRef ds:uri="http://purl.org/dc/elements/1.1/"/>
    <ds:schemaRef ds:uri="202ec51b-5f43-4cc0-b714-70aa5cb8cc5b"/>
    <ds:schemaRef ds:uri="889b6155-cf3c-45bb-b42b-07061d98ac44"/>
    <ds:schemaRef ds:uri="http://www.w3.org/XML/1998/namespace"/>
    <ds:schemaRef ds:uri="http://schemas.microsoft.com/office/2006/metadata/properties"/>
    <ds:schemaRef ds:uri="http://schemas.microsoft.com/office/2006/documentManagement/types"/>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2A18E62F-70B0-4DC4-B762-C03532C7A5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9b6155-cf3c-45bb-b42b-07061d98ac44"/>
    <ds:schemaRef ds:uri="202ec51b-5f43-4cc0-b714-70aa5cb8cc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HE Template</Template>
  <TotalTime>5371</TotalTime>
  <Words>7097</Words>
  <Application>Microsoft Office PowerPoint</Application>
  <PresentationFormat>On-screen Show (4:3)</PresentationFormat>
  <Paragraphs>441</Paragraphs>
  <Slides>82</Slides>
  <Notes>72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82</vt:i4>
      </vt:variant>
    </vt:vector>
  </HeadingPairs>
  <TitlesOfParts>
    <vt:vector size="88" baseType="lpstr">
      <vt:lpstr>Arial</vt:lpstr>
      <vt:lpstr>Calibri</vt:lpstr>
      <vt:lpstr>Source Sans Pro</vt:lpstr>
      <vt:lpstr>Source Sans Pro Light</vt:lpstr>
      <vt:lpstr>Wingdings</vt:lpstr>
      <vt:lpstr>HE Powerpoint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McHarg, Catherine</dc:creator>
  <cp:lastModifiedBy>McHarg, Catherine</cp:lastModifiedBy>
  <cp:revision>166</cp:revision>
  <dcterms:created xsi:type="dcterms:W3CDTF">2019-08-19T09:52:06Z</dcterms:created>
  <dcterms:modified xsi:type="dcterms:W3CDTF">2022-05-30T13:13:49Z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AA5E119C-3740-4313-8C32-B76E6D4FA683</vt:lpwstr>
  </property>
  <property fmtid="{D5CDD505-2E9C-101B-9397-08002B2CF9AE}" pid="3" name="ArticulatePath">
    <vt:lpwstr>WW2 evidence on aerial photos</vt:lpwstr>
  </property>
  <property fmtid="{D5CDD505-2E9C-101B-9397-08002B2CF9AE}" pid="4" name="ContentTypeId">
    <vt:lpwstr>0x010100D67B8FA9C4496643A3364BAD06B7A8E6</vt:lpwstr>
  </property>
</Properties>
</file>