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heme/themeOverride1.xml" ContentType="application/vnd.openxmlformats-officedocument.themeOverr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60" r:id="rId2"/>
    <p:sldId id="509" r:id="rId3"/>
    <p:sldId id="416" r:id="rId4"/>
    <p:sldId id="430" r:id="rId5"/>
    <p:sldId id="431" r:id="rId6"/>
    <p:sldId id="432" r:id="rId7"/>
    <p:sldId id="433" r:id="rId8"/>
    <p:sldId id="434" r:id="rId9"/>
    <p:sldId id="473" r:id="rId10"/>
    <p:sldId id="436" r:id="rId11"/>
    <p:sldId id="406" r:id="rId12"/>
    <p:sldId id="259" r:id="rId13"/>
    <p:sldId id="493" r:id="rId14"/>
    <p:sldId id="363" r:id="rId15"/>
    <p:sldId id="462" r:id="rId16"/>
    <p:sldId id="492" r:id="rId17"/>
    <p:sldId id="498" r:id="rId18"/>
    <p:sldId id="499" r:id="rId19"/>
    <p:sldId id="500" r:id="rId20"/>
    <p:sldId id="501" r:id="rId21"/>
    <p:sldId id="502" r:id="rId22"/>
    <p:sldId id="503" r:id="rId23"/>
    <p:sldId id="504" r:id="rId24"/>
    <p:sldId id="369" r:id="rId25"/>
    <p:sldId id="419" r:id="rId26"/>
    <p:sldId id="319" r:id="rId27"/>
    <p:sldId id="318" r:id="rId28"/>
    <p:sldId id="420" r:id="rId29"/>
    <p:sldId id="421" r:id="rId30"/>
    <p:sldId id="450" r:id="rId31"/>
    <p:sldId id="322" r:id="rId32"/>
    <p:sldId id="371" r:id="rId33"/>
    <p:sldId id="323" r:id="rId34"/>
    <p:sldId id="324" r:id="rId35"/>
    <p:sldId id="325" r:id="rId36"/>
    <p:sldId id="451" r:id="rId37"/>
    <p:sldId id="353" r:id="rId38"/>
    <p:sldId id="354" r:id="rId39"/>
    <p:sldId id="428" r:id="rId40"/>
    <p:sldId id="355" r:id="rId41"/>
    <p:sldId id="356" r:id="rId42"/>
    <p:sldId id="456" r:id="rId43"/>
    <p:sldId id="372" r:id="rId44"/>
    <p:sldId id="327" r:id="rId45"/>
    <p:sldId id="452" r:id="rId46"/>
    <p:sldId id="373" r:id="rId47"/>
    <p:sldId id="329" r:id="rId48"/>
    <p:sldId id="453" r:id="rId49"/>
    <p:sldId id="347" r:id="rId50"/>
    <p:sldId id="378" r:id="rId51"/>
    <p:sldId id="348" r:id="rId52"/>
    <p:sldId id="349" r:id="rId53"/>
    <p:sldId id="455" r:id="rId54"/>
    <p:sldId id="425" r:id="rId55"/>
    <p:sldId id="424" r:id="rId56"/>
    <p:sldId id="426" r:id="rId57"/>
    <p:sldId id="494" r:id="rId58"/>
    <p:sldId id="495" r:id="rId59"/>
    <p:sldId id="464" r:id="rId60"/>
    <p:sldId id="465" r:id="rId61"/>
    <p:sldId id="467" r:id="rId62"/>
    <p:sldId id="458" r:id="rId63"/>
    <p:sldId id="477" r:id="rId64"/>
    <p:sldId id="478" r:id="rId65"/>
    <p:sldId id="479" r:id="rId66"/>
    <p:sldId id="480" r:id="rId67"/>
    <p:sldId id="459" r:id="rId68"/>
    <p:sldId id="481" r:id="rId69"/>
    <p:sldId id="482" r:id="rId70"/>
    <p:sldId id="483" r:id="rId71"/>
    <p:sldId id="484" r:id="rId72"/>
    <p:sldId id="460" r:id="rId73"/>
    <p:sldId id="485" r:id="rId74"/>
    <p:sldId id="486" r:id="rId75"/>
    <p:sldId id="487" r:id="rId76"/>
    <p:sldId id="488" r:id="rId77"/>
    <p:sldId id="461" r:id="rId78"/>
    <p:sldId id="423" r:id="rId79"/>
    <p:sldId id="417" r:id="rId80"/>
    <p:sldId id="507" r:id="rId81"/>
    <p:sldId id="437" r:id="rId82"/>
    <p:sldId id="476" r:id="rId83"/>
    <p:sldId id="438" r:id="rId84"/>
    <p:sldId id="489" r:id="rId85"/>
    <p:sldId id="505" r:id="rId86"/>
    <p:sldId id="441" r:id="rId87"/>
    <p:sldId id="508" r:id="rId88"/>
    <p:sldId id="444" r:id="rId89"/>
    <p:sldId id="446" r:id="rId90"/>
    <p:sldId id="448" r:id="rId91"/>
  </p:sldIdLst>
  <p:sldSz cx="9144000" cy="6858000" type="screen4x3"/>
  <p:notesSz cx="6889750" cy="10018713"/>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Harg, Catherine" initials="C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2DB"/>
    <a:srgbClr val="B62126"/>
    <a:srgbClr val="77A942"/>
    <a:srgbClr val="60A33B"/>
    <a:srgbClr val="6AB5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8633" autoAdjust="0"/>
  </p:normalViewPr>
  <p:slideViewPr>
    <p:cSldViewPr>
      <p:cViewPr>
        <p:scale>
          <a:sx n="80" d="100"/>
          <a:sy n="80" d="100"/>
        </p:scale>
        <p:origin x="-1710" y="-114"/>
      </p:cViewPr>
      <p:guideLst>
        <p:guide orient="horz" pos="2160"/>
        <p:guide pos="2880"/>
      </p:guideLst>
    </p:cSldViewPr>
  </p:slideViewPr>
  <p:outlineViewPr>
    <p:cViewPr>
      <p:scale>
        <a:sx n="33" d="100"/>
        <a:sy n="33" d="100"/>
      </p:scale>
      <p:origin x="0" y="283"/>
    </p:cViewPr>
  </p:outlineViewPr>
  <p:notesTextViewPr>
    <p:cViewPr>
      <p:scale>
        <a:sx n="1" d="1"/>
        <a:sy n="1" d="1"/>
      </p:scale>
      <p:origin x="0" y="0"/>
    </p:cViewPr>
  </p:notesTextViewPr>
  <p:sorterViewPr>
    <p:cViewPr>
      <p:scale>
        <a:sx n="49" d="100"/>
        <a:sy n="49" d="100"/>
      </p:scale>
      <p:origin x="0" y="5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0936"/>
          </a:xfrm>
          <a:prstGeom prst="rect">
            <a:avLst/>
          </a:prstGeom>
        </p:spPr>
        <p:txBody>
          <a:bodyPr vert="horz" lIns="96616" tIns="48308" rIns="96616" bIns="48308" rtlCol="0"/>
          <a:lstStyle>
            <a:lvl1pPr algn="l">
              <a:defRPr sz="1300"/>
            </a:lvl1pPr>
          </a:lstStyle>
          <a:p>
            <a:endParaRPr lang="en-GB" dirty="0"/>
          </a:p>
        </p:txBody>
      </p:sp>
      <p:sp>
        <p:nvSpPr>
          <p:cNvPr id="3" name="Date Placeholder 2"/>
          <p:cNvSpPr>
            <a:spLocks noGrp="1"/>
          </p:cNvSpPr>
          <p:nvPr>
            <p:ph type="dt" idx="1"/>
          </p:nvPr>
        </p:nvSpPr>
        <p:spPr>
          <a:xfrm>
            <a:off x="3902597" y="0"/>
            <a:ext cx="2985558" cy="500936"/>
          </a:xfrm>
          <a:prstGeom prst="rect">
            <a:avLst/>
          </a:prstGeom>
        </p:spPr>
        <p:txBody>
          <a:bodyPr vert="horz" lIns="96616" tIns="48308" rIns="96616" bIns="48308" rtlCol="0"/>
          <a:lstStyle>
            <a:lvl1pPr algn="r">
              <a:defRPr sz="1300"/>
            </a:lvl1pPr>
          </a:lstStyle>
          <a:p>
            <a:fld id="{47B8B1BA-083D-4FC3-A2EC-BCCA17B7A9AA}" type="datetimeFigureOut">
              <a:rPr lang="en-GB" smtClean="0"/>
              <a:t>22/09/2020</a:t>
            </a:fld>
            <a:endParaRPr lang="en-GB" dirty="0"/>
          </a:p>
        </p:txBody>
      </p:sp>
      <p:sp>
        <p:nvSpPr>
          <p:cNvPr id="4" name="Slide Image Placeholder 3"/>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6616" tIns="48308" rIns="96616" bIns="48308" rtlCol="0" anchor="ctr"/>
          <a:lstStyle/>
          <a:p>
            <a:endParaRPr lang="en-GB" dirty="0"/>
          </a:p>
        </p:txBody>
      </p:sp>
      <p:sp>
        <p:nvSpPr>
          <p:cNvPr id="5" name="Notes Placeholder 4"/>
          <p:cNvSpPr>
            <a:spLocks noGrp="1"/>
          </p:cNvSpPr>
          <p:nvPr>
            <p:ph type="body" sz="quarter" idx="3"/>
          </p:nvPr>
        </p:nvSpPr>
        <p:spPr>
          <a:xfrm>
            <a:off x="688975" y="4758889"/>
            <a:ext cx="5511800" cy="4508421"/>
          </a:xfrm>
          <a:prstGeom prst="rect">
            <a:avLst/>
          </a:prstGeom>
        </p:spPr>
        <p:txBody>
          <a:bodyPr vert="horz" lIns="96616" tIns="48308" rIns="96616" bIns="483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6038"/>
            <a:ext cx="2985558" cy="500936"/>
          </a:xfrm>
          <a:prstGeom prst="rect">
            <a:avLst/>
          </a:prstGeom>
        </p:spPr>
        <p:txBody>
          <a:bodyPr vert="horz" lIns="96616" tIns="48308" rIns="96616" bIns="48308"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2597" y="9516038"/>
            <a:ext cx="2985558" cy="500936"/>
          </a:xfrm>
          <a:prstGeom prst="rect">
            <a:avLst/>
          </a:prstGeom>
        </p:spPr>
        <p:txBody>
          <a:bodyPr vert="horz" lIns="96616" tIns="48308" rIns="96616" bIns="48308" rtlCol="0" anchor="b"/>
          <a:lstStyle>
            <a:lvl1pPr algn="r">
              <a:defRPr sz="1300"/>
            </a:lvl1pPr>
          </a:lstStyle>
          <a:p>
            <a:fld id="{8CA4EFA1-EFF3-4344-8A32-8C93D788023C}" type="slidenum">
              <a:rPr lang="en-GB" smtClean="0"/>
              <a:t>‹#›</a:t>
            </a:fld>
            <a:endParaRPr lang="en-GB" dirty="0"/>
          </a:p>
        </p:txBody>
      </p:sp>
    </p:spTree>
    <p:extLst>
      <p:ext uri="{BB962C8B-B14F-4D97-AF65-F5344CB8AC3E}">
        <p14:creationId xmlns:p14="http://schemas.microsoft.com/office/powerpoint/2010/main" val="131424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JLP01/10/0267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historicengland.org.uk/images-books/photos/item/JLP01/09/771229" TargetMode="External"/><Relationship Id="rId3" Type="http://schemas.openxmlformats.org/officeDocument/2006/relationships/hyperlink" Target="https://www.reonline.org.uk/specials/places-of-worship/introduction_video.htm" TargetMode="External"/><Relationship Id="rId7" Type="http://schemas.openxmlformats.org/officeDocument/2006/relationships/hyperlink" Target="https://historicengland.org.uk/images-books/photos/item/JLP01/10/5148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01156" TargetMode="External"/><Relationship Id="rId5" Type="http://schemas.openxmlformats.org/officeDocument/2006/relationships/hyperlink" Target="https://historicengland.org.uk/images-books/photos/item/JLP01/10/48154" TargetMode="External"/><Relationship Id="rId4" Type="http://schemas.openxmlformats.org/officeDocument/2006/relationships/hyperlink" Target="https://historicengland.org.uk/images-books/photos/item/JLP01/09/810140" TargetMode="External"/><Relationship Id="rId9" Type="http://schemas.openxmlformats.org/officeDocument/2006/relationships/hyperlink" Target="https://historicengland.org.uk/images-books/photos/item/JLP01/10/25237"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360cities.net/image/inside-st-paul-s-cathedra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item/JLP01/01/026/6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images-books/photos/item/JLP01/08/06334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photos/item/JLP01/10/0115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JLP01/08/061802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images-books/photos/item/DP082332"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8/062577"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istoricengland.org.uk/images-books/photos/item/JLP01/08/06259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bc.co.uk/bitesize/guides/zvm96v4/revision/7"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9/77122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istoricengland.org.uk/images-books/photos/item/DP14808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photos/item/JLP01/09/77126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historicengland.org.uk/images-books/photos/item/JLP01/10/0440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images-books/photos/item/JLP01/09/77126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istoricengland.org.uk/images-books/photos/item/DP14809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images-books/archive/collections/photographs/breaking-new-ground-project/" TargetMode="External"/><Relationship Id="rId7" Type="http://schemas.openxmlformats.org/officeDocument/2006/relationships/hyperlink" Target="https://historicengland.org.uk/images-books/photos/item/JLP01/10/04820"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4/00020" TargetMode="External"/><Relationship Id="rId5" Type="http://schemas.openxmlformats.org/officeDocument/2006/relationships/hyperlink" Target="https://historicengland.org.uk/images-books/photos/item/JLP01/09/802896" TargetMode="External"/><Relationship Id="rId4" Type="http://schemas.openxmlformats.org/officeDocument/2006/relationships/hyperlink" Target="https://historicengland.org.uk/services-skills/education/teaching-activities/what-makes-a-housing-estate-special/"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js.org/the-ljs.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historicengland.org.uk/images-books/photos/item/JLP01/10/48154" TargetMode="External"/><Relationship Id="rId4" Type="http://schemas.openxmlformats.org/officeDocument/2006/relationships/hyperlink" Target="https://images.shulcloud.com/1575/uploads/PDFs/Building-Guide-2020.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storicengland.org.uk/images-books/photos/item/JLP01/10/4815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istoricengland.org.uk/images-books/photos/item/JLP01/10/4815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images-books/photos/item/JLP01/10/48150"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istoricengland.org.uk/images-books/photos/item/JLP01/10/48147"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istoricengland.org.uk/images-books/photos/item/JLP01/10/01192C"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istoricengland.org.uk/images-books/photos/item/JLP01/08/09598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historicengland.org.uk/images-books/photos/item/JLP01/10/01163/0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historicengland.org.uk/images-books/photos/item/JLP01/10/01197"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photos/item/JLP01/08/09533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istoricengland.org.uk/images-books/photos/item/JLP01/08/008653"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istoricengland.org.uk/images-books/photos/item/JLP01/08/008682"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istoricengland.org.uk/images-books/photos/item/JLP01/10/19130"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istoricengland.org.uk/images-books/photos/item/JLP01/10/1913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istoricengland.org.uk/images-books/photos/item/JLP01/10/51857"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Vitruvio_Pollione_portrai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peterborough-stmarys.org.uk/about-us/history"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10/51481"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istoricengland.org.uk/images-books/photos/item/JLP01/10/51853"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historicengland.org.uk/images-books/photos/item/JLP01/10/51482"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historicengland.org.uk/images-books/photos/item/JLP01/08/069243"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historicengland.org.uk/images-books/photos/item/JLP01/08/069257"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historicengland.org.uk/images-books/photos/item/JLP01/08/069258"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historicengland.org.uk/images-books/photos/item/JLP01/10/25237"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historicengland.org.uk/images-books/photos/item/JLP01/10/28615"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Vitruvio_Pollione_portrai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historicengland.org.uk/images-books/photos/results/?searchType=HE+Archive+New&amp;search=sikh+temple&amp;filteroption=images" TargetMode="External"/><Relationship Id="rId3" Type="http://schemas.openxmlformats.org/officeDocument/2006/relationships/hyperlink" Target="https://historicengland.org.uk/images-books/photos/item/DP134169" TargetMode="External"/><Relationship Id="rId7" Type="http://schemas.openxmlformats.org/officeDocument/2006/relationships/hyperlink" Target="https://historicengland.org.uk/images-books/photos/results/?searchType=HE+Archive+New&amp;search=hindu&amp;filteroption=images"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historicengland.org.uk/images-books/photos/results/?searchType=HE+Archive+New&amp;search=buddhist&amp;filteroption=images" TargetMode="External"/><Relationship Id="rId5" Type="http://schemas.openxmlformats.org/officeDocument/2006/relationships/hyperlink" Target="https://historicengland.org.uk/images-books/photos/item/DP035410" TargetMode="External"/><Relationship Id="rId4" Type="http://schemas.openxmlformats.org/officeDocument/2006/relationships/hyperlink" Target="https://historicengland.org.uk/images-books/photos/item/DP035185"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historicengland.org.uk/images-books/photos/item/DP134174"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historicengland.org.uk/images-books/photos/item/DP134169"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historicengland.org.uk/images-books/photos/item/DP13418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historicengland.org.uk/images-books/photos/item/DP13418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historicengland.org.uk/images-books/photos/item/DP035355"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historicengland.org.uk/images-books/photos/item/DP035185"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Vitruvio_Pollione_portrai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historicengland.org.uk/images-books/photos/item/DP035189"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historicengland.org.uk/images-books/photos/item/DP035191"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historicengland.org.uk/images-books/photos/item/DP035407"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historicengland.org.uk/images-books/photos/item/DP035408"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historicengland.org.uk/images-books/photos/item/DP035410"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historicengland.org.uk/images-books/photos/item/DP035417"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bbc.co.uk/bitesize/subjects/z7hs34j"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ww.reonline.org.uk/"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bbc.co.uk/teach/class-clips-video/pshe-ks1-ks2-proud-to-be-an-architect/zbf76v4"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photos/item/JLP01/11/60330/0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historicengland.org.uk/images-books/photos/item/JLP01/10/04820"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vimeo.com/452243675"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historicengland.org.uk/images-books/photos/item/JLP01/10/04820"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historicengland.org.uk/images-books/photos/item/JLP01/10/04820"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historicengland.org.uk/images-books/photos/results/?searchType=HE+Archive+New&amp;search=jlp01+model"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historicengland.org.uk/images-books/photos/item/JLP01/08/051732" TargetMode="External"/><Relationship Id="rId4" Type="http://schemas.openxmlformats.org/officeDocument/2006/relationships/hyperlink" Target="https://historicengland.org.uk/images-books/photos/item/JLP01/08/089942"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JLP01/10/3813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t>A lesson plan</a:t>
            </a:r>
            <a:r>
              <a:rPr lang="en-GB" baseline="0" dirty="0" smtClean="0"/>
              <a:t> &amp; presentation for key stage 2 Religious Education, SMSC and Art &amp; Design classes. It uses photographs from an archive and oral histories produced in KS2 education workshops. </a:t>
            </a:r>
          </a:p>
          <a:p>
            <a:pPr lvl="0"/>
            <a:endParaRPr lang="en-GB" baseline="0" dirty="0" smtClean="0"/>
          </a:p>
          <a:p>
            <a:pPr lvl="0"/>
            <a:endParaRPr lang="en-GB" baseline="0"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1</a:t>
            </a:fld>
            <a:endParaRPr lang="en-GB" dirty="0"/>
          </a:p>
        </p:txBody>
      </p:sp>
    </p:spTree>
    <p:extLst>
      <p:ext uri="{BB962C8B-B14F-4D97-AF65-F5344CB8AC3E}">
        <p14:creationId xmlns:p14="http://schemas.microsoft.com/office/powerpoint/2010/main" val="158870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smtClean="0"/>
              <a:t>Beautiful - A </a:t>
            </a:r>
            <a:r>
              <a:rPr lang="en-GB" b="1" dirty="0" smtClean="0"/>
              <a:t>leisure</a:t>
            </a:r>
            <a:r>
              <a:rPr lang="en-GB" b="1" baseline="0" dirty="0" smtClean="0"/>
              <a:t> </a:t>
            </a:r>
            <a:r>
              <a:rPr lang="en-GB" b="1" baseline="0" dirty="0" smtClean="0"/>
              <a:t>centre </a:t>
            </a:r>
            <a:r>
              <a:rPr lang="en-GB" b="1" baseline="0" dirty="0" smtClean="0">
                <a:ea typeface="MS PGothic" pitchFamily="34" charset="-128"/>
                <a:cs typeface="Arial" charset="0"/>
              </a:rPr>
              <a:t>park built by the John Laing building company. </a:t>
            </a:r>
          </a:p>
          <a:p>
            <a:r>
              <a:rPr lang="en-GB" b="1" dirty="0" smtClean="0"/>
              <a:t>Image</a:t>
            </a:r>
            <a:r>
              <a:rPr lang="en-GB" b="1" dirty="0" smtClean="0"/>
              <a:t>: </a:t>
            </a:r>
          </a:p>
          <a:p>
            <a:r>
              <a:rPr lang="en-GB" b="0" dirty="0" smtClean="0"/>
              <a:t>An elevated view of Bletchley Leisure Centre from the south-west </a:t>
            </a:r>
            <a:r>
              <a:rPr lang="en-GB" sz="1300" dirty="0"/>
              <a:t>© Historic England Archive. John Laing Photographic Collection - </a:t>
            </a:r>
            <a:r>
              <a:rPr lang="en-GB" dirty="0" smtClean="0"/>
              <a:t>30 Jul 1975 Ref: JLP01/10/02674 </a:t>
            </a:r>
          </a:p>
          <a:p>
            <a:pPr defTabSz="966155">
              <a:defRPr/>
            </a:pPr>
            <a:r>
              <a:rPr lang="en-GB" dirty="0" smtClean="0">
                <a:hlinkClick r:id="rId3"/>
              </a:rPr>
              <a:t>https://historicengland.org.uk/images-books/photos/item/JLP01/10/02674</a:t>
            </a:r>
            <a:r>
              <a:rPr lang="en-GB" dirty="0" smtClean="0"/>
              <a:t> </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155">
              <a:defRPr/>
            </a:pPr>
            <a:r>
              <a:rPr lang="en-GB" sz="1300" b="1" dirty="0"/>
              <a:t>Share or summarise. </a:t>
            </a:r>
          </a:p>
          <a:p>
            <a:r>
              <a:rPr lang="en-GB" sz="1300" dirty="0"/>
              <a:t>In the 20</a:t>
            </a:r>
            <a:r>
              <a:rPr lang="en-GB" sz="1300" baseline="30000" dirty="0"/>
              <a:t>th</a:t>
            </a:r>
            <a:r>
              <a:rPr lang="en-GB" sz="1300" dirty="0"/>
              <a:t> century, especially after the Second World War, there were a lot of new religious buildings built in England. Cathedrals, churches, mosques, gurdwaras and synagogues were built across the country. These religious buildings both reflected and contributed to great social and political changes. In the 1940s and 50s, many former colonial subjects migrated to England to help rebuild the country. Many sought to practise the religion of their birthplaces and subsequently religious sites were built to cater for their needs. Places such as the London Central Mosque, built in 1977 became crucial community hubs for new arrivals to England.</a:t>
            </a:r>
          </a:p>
          <a:p>
            <a:r>
              <a:rPr lang="en-GB" sz="1300" dirty="0"/>
              <a:t>Religious buildings not only served a practical use, but also a political purpose. The new Coventry Cathedral, which was completed in 1962, came to symbolise the country’s attempts at post-war regeneration. The old cathedral, reduced into rubble during the war, was rebuilt in a striking new style. Instead of traditional spires and stained glass windows, the Cathedral opted for a flat roof, wide-open glass windows and it was adorned with giant, colourful tapestries. The building was unapologetically ‘modern’ and fitted in with the spirit of the decade - particularly how Britain was trying to forge a new path in the world using the ‘white-heat’ of technology.  </a:t>
            </a:r>
          </a:p>
          <a:p>
            <a:pPr lvl="0"/>
            <a:r>
              <a:rPr lang="en-GB" sz="1300" dirty="0"/>
              <a:t>www.HistoricEngland.org.uk/BreakingNewGround </a:t>
            </a:r>
          </a:p>
          <a:p>
            <a:endParaRPr lang="en-GB" sz="1300" dirty="0"/>
          </a:p>
          <a:p>
            <a:endParaRPr lang="en-GB" baseline="0" dirty="0" smtClean="0">
              <a:ea typeface="MS PGothic" pitchFamily="34" charset="-128"/>
              <a:cs typeface="Arial" charset="0"/>
            </a:endParaRPr>
          </a:p>
          <a:p>
            <a:endParaRPr lang="en-GB" baseline="0"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dirty="0" smtClean="0"/>
              <a:t>Ask:</a:t>
            </a:r>
            <a:r>
              <a:rPr lang="en-GB" b="1" baseline="0" dirty="0" smtClean="0"/>
              <a:t> </a:t>
            </a:r>
            <a:r>
              <a:rPr lang="en-GB" baseline="0" dirty="0" smtClean="0"/>
              <a:t>What is a place of worship? Do you have a place of worship in your area? </a:t>
            </a:r>
          </a:p>
          <a:p>
            <a:pPr defTabSz="966155">
              <a:defRPr/>
            </a:pPr>
            <a:endParaRPr lang="en-GB" baseline="0" dirty="0" smtClean="0"/>
          </a:p>
          <a:p>
            <a:pPr defTabSz="966155">
              <a:defRPr/>
            </a:pPr>
            <a:r>
              <a:rPr lang="en-GB" b="1" baseline="0" dirty="0" smtClean="0"/>
              <a:t>Share: </a:t>
            </a:r>
            <a:r>
              <a:rPr lang="en-GB" baseline="0" dirty="0" smtClean="0"/>
              <a:t>Students can talk about places of worship they are part of, or this might be something they write down privately. </a:t>
            </a:r>
          </a:p>
          <a:p>
            <a:pPr defTabSz="966155">
              <a:defRPr/>
            </a:pPr>
            <a:r>
              <a:rPr lang="en-GB" sz="1300" dirty="0"/>
              <a:t>If students are unclear about what a place of worship is, you can watch this film up to 2min12sec: </a:t>
            </a:r>
            <a:r>
              <a:rPr lang="en-GB" dirty="0" smtClean="0">
                <a:hlinkClick r:id="rId3"/>
              </a:rPr>
              <a:t>https://www.reonline.org.uk/specials/places-of-worship/introduction_video.htm</a:t>
            </a:r>
            <a:endParaRPr lang="en-GB" sz="1300" b="1" dirty="0"/>
          </a:p>
          <a:p>
            <a:endParaRPr lang="en-GB" sz="1300" b="1" dirty="0"/>
          </a:p>
          <a:p>
            <a:r>
              <a:rPr lang="en-GB" sz="1300" b="1" dirty="0"/>
              <a:t>Images:</a:t>
            </a:r>
          </a:p>
          <a:p>
            <a:r>
              <a:rPr lang="en-GB" b="0" dirty="0" smtClean="0"/>
              <a:t>The interior of the Olivet Deptford Baptist Church, showing the brickwork and joinery of the sloping walls  </a:t>
            </a:r>
            <a:r>
              <a:rPr lang="en-GB" sz="1300" dirty="0"/>
              <a:t>© Historic England Archive. John Laing Photographic Collection - </a:t>
            </a:r>
            <a:endParaRPr lang="en-GB" b="0" dirty="0" smtClean="0"/>
          </a:p>
          <a:p>
            <a:r>
              <a:rPr lang="en-GB" dirty="0" smtClean="0"/>
              <a:t>19 Jan 1981 Ref: JLP01/09/810140 </a:t>
            </a:r>
            <a:endParaRPr lang="en-GB" sz="1300" b="1" dirty="0"/>
          </a:p>
          <a:p>
            <a:r>
              <a:rPr lang="en-GB" dirty="0" smtClean="0">
                <a:hlinkClick r:id="rId4"/>
              </a:rPr>
              <a:t>https://historicengland.org.uk/images-books/photos/item/JLP01/09/810140</a:t>
            </a:r>
            <a:endParaRPr lang="en-GB" dirty="0" smtClean="0"/>
          </a:p>
          <a:p>
            <a:r>
              <a:rPr lang="en-GB" b="0" dirty="0" smtClean="0"/>
              <a:t>A view of the octagonal sanctuary in the Liberal Jewish Synagogue, showing seating arranged around the bimah </a:t>
            </a:r>
            <a:r>
              <a:rPr lang="en-GB" sz="1300" dirty="0"/>
              <a:t>© Historic England Archive. John Laing Photographic Collection  -</a:t>
            </a:r>
            <a:endParaRPr lang="en-GB" b="0" dirty="0" smtClean="0"/>
          </a:p>
          <a:p>
            <a:r>
              <a:rPr lang="en-GB" dirty="0" smtClean="0"/>
              <a:t>30 Jan 1991 Ref: JLP01/10/48154 </a:t>
            </a:r>
          </a:p>
          <a:p>
            <a:pPr defTabSz="966155">
              <a:defRPr/>
            </a:pPr>
            <a:r>
              <a:rPr lang="en-GB" dirty="0" smtClean="0">
                <a:hlinkClick r:id="rId5"/>
              </a:rPr>
              <a:t>https://historicengland.org.uk/images-books/photos/item/JLP01/10/48154</a:t>
            </a:r>
            <a:endParaRPr lang="en-GB" dirty="0" smtClean="0"/>
          </a:p>
          <a:p>
            <a:pPr defTabSz="966155">
              <a:defRPr/>
            </a:pPr>
            <a:r>
              <a:rPr lang="en-GB" b="0" dirty="0" smtClean="0"/>
              <a:t>The interior of Coventry Cathedral looking from the nave towards the chancel </a:t>
            </a:r>
            <a:r>
              <a:rPr lang="en-GB" sz="1300" dirty="0"/>
              <a:t>© Historic England Archive. John Laing Photographic Collection - </a:t>
            </a:r>
            <a:r>
              <a:rPr lang="en-GB" dirty="0" smtClean="0"/>
              <a:t>May 1964 -</a:t>
            </a:r>
            <a:r>
              <a:rPr lang="en-GB" baseline="0" dirty="0" smtClean="0"/>
              <a:t> </a:t>
            </a:r>
            <a:r>
              <a:rPr lang="en-GB" dirty="0" smtClean="0"/>
              <a:t>Ref: JLP01/10/01156 </a:t>
            </a:r>
          </a:p>
          <a:p>
            <a:pPr defTabSz="966155">
              <a:defRPr/>
            </a:pPr>
            <a:r>
              <a:rPr lang="en-GB" dirty="0" smtClean="0">
                <a:hlinkClick r:id="rId6"/>
              </a:rPr>
              <a:t>https://historicengland.org.uk/images-books/photos/item/JLP01/10/01156</a:t>
            </a:r>
            <a:endParaRPr lang="en-GB" dirty="0" smtClean="0"/>
          </a:p>
          <a:p>
            <a:pPr defTabSz="966155">
              <a:defRPr/>
            </a:pPr>
            <a:r>
              <a:rPr lang="en-GB" b="0" dirty="0" smtClean="0"/>
              <a:t>St Mary's Church viewed from the north-west soon after its completion </a:t>
            </a:r>
            <a:r>
              <a:rPr lang="en-GB" sz="1300" dirty="0"/>
              <a:t>© Historic England Archive. John Laing Photographic Collection -</a:t>
            </a:r>
            <a:r>
              <a:rPr lang="en-GB" dirty="0" smtClean="0"/>
              <a:t> 18 Oct 1991 - Ref: JLP01/10/51481 </a:t>
            </a:r>
          </a:p>
          <a:p>
            <a:r>
              <a:rPr lang="en-GB" dirty="0" smtClean="0">
                <a:hlinkClick r:id="rId7"/>
              </a:rPr>
              <a:t>https://historicengland.org.uk/images-books/photos/item/JLP01/10/51481</a:t>
            </a:r>
            <a:endParaRPr lang="en-GB" dirty="0" smtClean="0"/>
          </a:p>
          <a:p>
            <a:r>
              <a:rPr lang="en-GB" b="0" i="0" dirty="0" smtClean="0"/>
              <a:t>London Central Mosque and The Islamic Cultural Centre</a:t>
            </a:r>
            <a:r>
              <a:rPr lang="en-GB" b="0" i="0" baseline="0" dirty="0" smtClean="0"/>
              <a:t> </a:t>
            </a:r>
            <a:r>
              <a:rPr lang="en-GB" sz="1300" dirty="0"/>
              <a:t>© Historic England Archive. John Laing Photographic Collection - </a:t>
            </a:r>
            <a:r>
              <a:rPr lang="en-GB" dirty="0" smtClean="0"/>
              <a:t>3 Jun 1977 - </a:t>
            </a:r>
            <a:r>
              <a:rPr lang="en-GB" sz="1300" dirty="0"/>
              <a:t>Ref: JLP01/09/771229</a:t>
            </a:r>
          </a:p>
          <a:p>
            <a:pPr defTabSz="966155">
              <a:defRPr/>
            </a:pPr>
            <a:r>
              <a:rPr lang="en-GB" dirty="0" smtClean="0">
                <a:hlinkClick r:id="rId8"/>
              </a:rPr>
              <a:t>https://historicengland.org.uk/images-books/photos/item/JLP01/09/771229</a:t>
            </a:r>
            <a:endParaRPr lang="en-GB" dirty="0" smtClean="0"/>
          </a:p>
          <a:p>
            <a:pPr defTabSz="966155">
              <a:defRPr/>
            </a:pPr>
            <a:r>
              <a:rPr lang="en-GB" b="0" dirty="0" smtClean="0"/>
              <a:t>The Church of Jesus Christ of Latter-day Saints viewed from the south-east, showing the entrance </a:t>
            </a:r>
            <a:r>
              <a:rPr lang="en-GB" sz="1300" dirty="0"/>
              <a:t>© Historic England Archive. John Laing Photographic Collection - </a:t>
            </a:r>
            <a:endParaRPr lang="en-GB" b="0" dirty="0" smtClean="0"/>
          </a:p>
          <a:p>
            <a:r>
              <a:rPr lang="en-GB" dirty="0" smtClean="0"/>
              <a:t>15 Dec 1986 - Ref: JLP01/10/25237 </a:t>
            </a:r>
          </a:p>
          <a:p>
            <a:pPr defTabSz="966155">
              <a:defRPr/>
            </a:pPr>
            <a:r>
              <a:rPr lang="en-GB" dirty="0" smtClean="0">
                <a:hlinkClick r:id="rId9"/>
              </a:rPr>
              <a:t>https://historicengland.org.uk/images-books/photos/item/JLP01/10/25237</a:t>
            </a:r>
            <a:endParaRPr lang="en-GB" dirty="0" smtClean="0">
              <a:solidFill>
                <a:schemeClr val="tx1">
                  <a:lumMod val="95000"/>
                  <a:lumOff val="5000"/>
                </a:schemeClr>
              </a:solidFill>
            </a:endParaRPr>
          </a:p>
          <a:p>
            <a:pPr defTabSz="966155">
              <a:defRPr/>
            </a:pPr>
            <a:r>
              <a:rPr lang="en-GB" dirty="0" smtClean="0">
                <a:solidFill>
                  <a:schemeClr val="tx1">
                    <a:lumMod val="95000"/>
                    <a:lumOff val="5000"/>
                  </a:schemeClr>
                </a:solidFill>
              </a:rPr>
              <a:t> </a:t>
            </a:r>
            <a:endParaRPr lang="en-GB" sz="1300" dirty="0">
              <a:solidFill>
                <a:schemeClr val="tx1">
                  <a:lumMod val="95000"/>
                  <a:lumOff val="5000"/>
                </a:schemeClr>
              </a:solidFill>
            </a:endParaRPr>
          </a:p>
          <a:p>
            <a:endParaRPr lang="en-GB" u="sng" dirty="0" smtClean="0"/>
          </a:p>
          <a:p>
            <a:pPr defTabSz="966155">
              <a:defRPr/>
            </a:pPr>
            <a:endParaRPr lang="en-GB" b="0" u="sng" dirty="0" smtClean="0"/>
          </a:p>
          <a:p>
            <a:pPr defTabSz="966155">
              <a:defRPr/>
            </a:pPr>
            <a:endParaRPr lang="en-GB" b="0" u="sng" dirty="0" smtClean="0"/>
          </a:p>
          <a:p>
            <a:pPr defTabSz="966155">
              <a:defRPr/>
            </a:pPr>
            <a:endParaRPr lang="en-GB" b="0" u="sng" dirty="0" smtClean="0"/>
          </a:p>
          <a:p>
            <a:endParaRPr lang="en-GB" dirty="0" smtClean="0"/>
          </a:p>
          <a:p>
            <a:endParaRPr lang="en-GB" b="0" dirty="0" smtClean="0"/>
          </a:p>
          <a:p>
            <a:endParaRPr lang="en-GB" b="0" dirty="0" smtClean="0"/>
          </a:p>
          <a:p>
            <a:endParaRPr lang="en-GB" b="0" dirty="0"/>
          </a:p>
        </p:txBody>
      </p:sp>
      <p:sp>
        <p:nvSpPr>
          <p:cNvPr id="4" name="Slide Number Placeholder 3"/>
          <p:cNvSpPr>
            <a:spLocks noGrp="1"/>
          </p:cNvSpPr>
          <p:nvPr>
            <p:ph type="sldNum" sz="quarter" idx="10"/>
          </p:nvPr>
        </p:nvSpPr>
        <p:spPr/>
        <p:txBody>
          <a:bodyPr/>
          <a:lstStyle/>
          <a:p>
            <a:fld id="{8CA4EFA1-EFF3-4344-8A32-8C93D788023C}" type="slidenum">
              <a:rPr lang="en-GB" smtClean="0"/>
              <a:t>12</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1" dirty="0">
                <a:latin typeface="Arial" panose="020B0604020202020204" pitchFamily="34" charset="0"/>
                <a:cs typeface="Arial" panose="020B0604020202020204" pitchFamily="34" charset="0"/>
              </a:rPr>
              <a:t>Note to teacher:</a:t>
            </a:r>
          </a:p>
          <a:p>
            <a:pPr defTabSz="966155">
              <a:defRPr/>
            </a:pPr>
            <a:endParaRPr lang="en-GB" sz="1300" b="1" dirty="0">
              <a:latin typeface="Arial" panose="020B0604020202020204" pitchFamily="34" charset="0"/>
              <a:cs typeface="Arial" panose="020B0604020202020204" pitchFamily="34" charset="0"/>
            </a:endParaRPr>
          </a:p>
          <a:p>
            <a:pPr defTabSz="966155">
              <a:defRPr/>
            </a:pPr>
            <a:r>
              <a:rPr lang="en-GB" sz="1300" dirty="0" smtClean="0">
                <a:latin typeface="Arial" panose="020B0604020202020204" pitchFamily="34" charset="0"/>
                <a:cs typeface="Arial" panose="020B0604020202020204" pitchFamily="34" charset="0"/>
              </a:rPr>
              <a:t>If</a:t>
            </a:r>
            <a:r>
              <a:rPr lang="en-GB" sz="1300" baseline="0" dirty="0" smtClean="0">
                <a:latin typeface="Arial" panose="020B0604020202020204" pitchFamily="34" charset="0"/>
                <a:cs typeface="Arial" panose="020B0604020202020204" pitchFamily="34" charset="0"/>
              </a:rPr>
              <a:t> possible u</a:t>
            </a:r>
            <a:r>
              <a:rPr lang="en-GB" sz="1300" dirty="0" smtClean="0">
                <a:latin typeface="Arial" panose="020B0604020202020204" pitchFamily="34" charset="0"/>
                <a:cs typeface="Arial" panose="020B0604020202020204" pitchFamily="34" charset="0"/>
              </a:rPr>
              <a:t>se </a:t>
            </a:r>
            <a:r>
              <a:rPr lang="en-GB" sz="1300" dirty="0">
                <a:latin typeface="Arial" panose="020B0604020202020204" pitchFamily="34" charset="0"/>
                <a:cs typeface="Arial" panose="020B0604020202020204" pitchFamily="34" charset="0"/>
              </a:rPr>
              <a:t>a visit to a place of worship to explore distinctive features in a building constructed to serve a particular religion.</a:t>
            </a:r>
          </a:p>
          <a:p>
            <a:pPr defTabSz="966155">
              <a:defRPr/>
            </a:pPr>
            <a:r>
              <a:rPr lang="en-GB" sz="1300" dirty="0">
                <a:latin typeface="Arial" panose="020B0604020202020204" pitchFamily="34" charset="0"/>
                <a:cs typeface="Arial" panose="020B0604020202020204" pitchFamily="34" charset="0"/>
              </a:rPr>
              <a:t>Ask the pupils: </a:t>
            </a:r>
          </a:p>
          <a:p>
            <a:pPr defTabSz="966155">
              <a:defRPr/>
            </a:pPr>
            <a:r>
              <a:rPr lang="en-GB" sz="1300" dirty="0">
                <a:latin typeface="Arial" panose="020B0604020202020204" pitchFamily="34" charset="0"/>
                <a:cs typeface="Arial" panose="020B0604020202020204" pitchFamily="34" charset="0"/>
              </a:rPr>
              <a:t>Which features would be essential for an architect to include in any design for a place of worship for this particular religion or denomination?</a:t>
            </a:r>
          </a:p>
          <a:p>
            <a:pPr defTabSz="966155">
              <a:defRPr/>
            </a:pPr>
            <a:r>
              <a:rPr lang="en-GB" sz="1300" dirty="0">
                <a:latin typeface="Arial" panose="020B0604020202020204" pitchFamily="34" charset="0"/>
                <a:cs typeface="Arial" panose="020B0604020202020204" pitchFamily="34" charset="0"/>
              </a:rPr>
              <a:t>Which features may an architect have more flexibility regarding design</a:t>
            </a:r>
            <a:r>
              <a:rPr lang="en-GB" sz="1300" dirty="0" smtClean="0">
                <a:latin typeface="Arial" panose="020B0604020202020204" pitchFamily="34" charset="0"/>
                <a:cs typeface="Arial" panose="020B0604020202020204" pitchFamily="34" charset="0"/>
              </a:rPr>
              <a:t>?</a:t>
            </a:r>
          </a:p>
          <a:p>
            <a:pPr marL="0" marR="0" indent="0" algn="l" defTabSz="966155" rtl="0" eaLnBrk="1" fontAlgn="auto" latinLnBrk="0" hangingPunct="1">
              <a:lnSpc>
                <a:spcPct val="100000"/>
              </a:lnSpc>
              <a:spcBef>
                <a:spcPts val="0"/>
              </a:spcBef>
              <a:spcAft>
                <a:spcPts val="0"/>
              </a:spcAft>
              <a:buClrTx/>
              <a:buSzTx/>
              <a:buFontTx/>
              <a:buNone/>
              <a:tabLst/>
              <a:defRPr/>
            </a:pPr>
            <a:r>
              <a:rPr lang="en-GB" sz="1300" dirty="0" smtClean="0">
                <a:latin typeface="Arial" panose="020B0604020202020204" pitchFamily="34" charset="0"/>
                <a:cs typeface="Arial" panose="020B0604020202020204" pitchFamily="34" charset="0"/>
              </a:rPr>
              <a:t>If a ‘real’ visit is not possible consider taking pupils on</a:t>
            </a:r>
            <a:r>
              <a:rPr lang="en-GB" sz="1300" baseline="0" dirty="0" smtClean="0">
                <a:latin typeface="Arial" panose="020B0604020202020204" pitchFamily="34" charset="0"/>
                <a:cs typeface="Arial" panose="020B0604020202020204" pitchFamily="34" charset="0"/>
              </a:rPr>
              <a:t> a ‘virtual’ visit to a place of worship – use the internet to find one near you or an icon building such as St Paul’s Cathedral: </a:t>
            </a:r>
            <a:r>
              <a:rPr lang="en-GB" sz="1200" u="sng" kern="1200" dirty="0" smtClean="0">
                <a:solidFill>
                  <a:schemeClr val="tx1"/>
                </a:solidFill>
                <a:effectLst/>
                <a:latin typeface="+mn-lt"/>
                <a:ea typeface="+mn-ea"/>
                <a:cs typeface="+mn-cs"/>
                <a:hlinkClick r:id="rId3"/>
              </a:rPr>
              <a:t>https://www.360cities.net/image/inside-st-paul-s-cathedral</a:t>
            </a:r>
            <a:r>
              <a:rPr lang="en-GB" sz="1200" kern="1200" dirty="0" smtClean="0">
                <a:solidFill>
                  <a:schemeClr val="tx1"/>
                </a:solidFill>
                <a:effectLst/>
                <a:latin typeface="+mn-lt"/>
                <a:ea typeface="+mn-ea"/>
                <a:cs typeface="+mn-cs"/>
              </a:rPr>
              <a:t> </a:t>
            </a:r>
          </a:p>
          <a:p>
            <a:pPr defTabSz="966155">
              <a:defRPr/>
            </a:pPr>
            <a:endParaRPr lang="en-GB" sz="1300" dirty="0"/>
          </a:p>
        </p:txBody>
      </p:sp>
      <p:sp>
        <p:nvSpPr>
          <p:cNvPr id="4" name="Slide Number Placeholder 3"/>
          <p:cNvSpPr>
            <a:spLocks noGrp="1"/>
          </p:cNvSpPr>
          <p:nvPr>
            <p:ph type="sldNum" sz="quarter" idx="10"/>
          </p:nvPr>
        </p:nvSpPr>
        <p:spPr/>
        <p:txBody>
          <a:bodyPr/>
          <a:lstStyle/>
          <a:p>
            <a:fld id="{8CA4EFA1-EFF3-4344-8A32-8C93D788023C}" type="slidenum">
              <a:rPr lang="en-GB" smtClean="0"/>
              <a:t>13</a:t>
            </a:fld>
            <a:endParaRPr lang="en-GB" dirty="0"/>
          </a:p>
        </p:txBody>
      </p:sp>
    </p:spTree>
    <p:extLst>
      <p:ext uri="{BB962C8B-B14F-4D97-AF65-F5344CB8AC3E}">
        <p14:creationId xmlns:p14="http://schemas.microsoft.com/office/powerpoint/2010/main" val="369272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1" dirty="0"/>
              <a:t>Activity: </a:t>
            </a:r>
            <a:r>
              <a:rPr lang="en-GB" sz="1300" dirty="0">
                <a:latin typeface="Arial" panose="020B0604020202020204" pitchFamily="34" charset="0"/>
                <a:cs typeface="Arial" panose="020B0604020202020204" pitchFamily="34" charset="0"/>
              </a:rPr>
              <a:t>In groups ask pupils to l</a:t>
            </a:r>
            <a:r>
              <a:rPr lang="en-GB" dirty="0" smtClean="0">
                <a:latin typeface="Arial" panose="020B0604020202020204" pitchFamily="34" charset="0"/>
                <a:cs typeface="Arial" panose="020B0604020202020204" pitchFamily="34" charset="0"/>
              </a:rPr>
              <a:t>ook at the following images of places of worship built by the John Laing building</a:t>
            </a:r>
            <a:r>
              <a:rPr lang="en-GB" baseline="0" dirty="0" smtClean="0">
                <a:latin typeface="Arial" panose="020B0604020202020204" pitchFamily="34" charset="0"/>
                <a:cs typeface="Arial" panose="020B0604020202020204" pitchFamily="34" charset="0"/>
              </a:rPr>
              <a:t> company</a:t>
            </a:r>
            <a:r>
              <a:rPr lang="en-GB" dirty="0" smtClean="0">
                <a:latin typeface="Arial" panose="020B0604020202020204" pitchFamily="34" charset="0"/>
                <a:cs typeface="Arial" panose="020B0604020202020204" pitchFamily="34" charset="0"/>
              </a:rPr>
              <a:t>. Give each group a different building.</a:t>
            </a:r>
            <a:r>
              <a:rPr lang="en-GB" baseline="0" dirty="0" smtClean="0">
                <a:latin typeface="Arial" panose="020B0604020202020204" pitchFamily="34" charset="0"/>
                <a:cs typeface="Arial" panose="020B0604020202020204" pitchFamily="34" charset="0"/>
              </a:rPr>
              <a:t> Once they’ve looked at their own building bring the class back together and discuss their buildings. </a:t>
            </a:r>
          </a:p>
          <a:p>
            <a:pPr defTabSz="966155">
              <a:defRPr/>
            </a:pPr>
            <a:endParaRPr lang="en-GB" dirty="0" smtClean="0">
              <a:latin typeface="Arial" panose="020B0604020202020204" pitchFamily="34" charset="0"/>
              <a:cs typeface="Arial" panose="020B0604020202020204" pitchFamily="34" charset="0"/>
            </a:endParaRPr>
          </a:p>
          <a:p>
            <a:pPr defTabSz="966155">
              <a:defRPr/>
            </a:pPr>
            <a:r>
              <a:rPr lang="en-GB" b="1" dirty="0" smtClean="0"/>
              <a:t>Ask: </a:t>
            </a:r>
            <a:r>
              <a:rPr lang="en-GB" b="0" dirty="0" smtClean="0"/>
              <a:t>As pupils discuss their images you may also ask them</a:t>
            </a:r>
            <a:r>
              <a:rPr lang="en-GB" b="0" baseline="0" dirty="0" smtClean="0"/>
              <a:t> to: </a:t>
            </a:r>
            <a:r>
              <a:rPr lang="en-GB" dirty="0" smtClean="0"/>
              <a:t>Think about the person who leads a service, where do they stand/sit and what do they do?</a:t>
            </a:r>
            <a:r>
              <a:rPr lang="en-GB" baseline="0" dirty="0" smtClean="0"/>
              <a:t> </a:t>
            </a:r>
            <a:r>
              <a:rPr lang="en-GB" dirty="0" smtClean="0"/>
              <a:t>Does it matter what the</a:t>
            </a:r>
            <a:r>
              <a:rPr lang="en-GB" baseline="0" dirty="0" smtClean="0"/>
              <a:t> building</a:t>
            </a:r>
            <a:r>
              <a:rPr lang="en-GB" dirty="0" smtClean="0"/>
              <a:t> looks from the outside? Or just the inside?</a:t>
            </a:r>
          </a:p>
          <a:p>
            <a:pPr defTabSz="966155">
              <a:defRPr/>
            </a:pPr>
            <a:endParaRPr lang="en-GB" sz="1300" dirty="0"/>
          </a:p>
          <a:p>
            <a:pPr defTabSz="966155">
              <a:defRPr/>
            </a:pPr>
            <a:r>
              <a:rPr lang="en-GB" dirty="0" smtClean="0">
                <a:latin typeface="Arial" panose="020B0604020202020204" pitchFamily="34" charset="0"/>
                <a:cs typeface="Arial" panose="020B0604020202020204" pitchFamily="34" charset="0"/>
              </a:rPr>
              <a:t>Pupils</a:t>
            </a:r>
            <a:r>
              <a:rPr lang="en-GB" sz="1300" dirty="0"/>
              <a:t> can zoom in on and find out more about the images, including location and a description by using the links below each image. </a:t>
            </a:r>
            <a:endParaRPr lang="en-GB" b="1"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14</a:t>
            </a:fld>
            <a:endParaRPr lang="en-GB" dirty="0"/>
          </a:p>
        </p:txBody>
      </p:sp>
    </p:spTree>
    <p:extLst>
      <p:ext uri="{BB962C8B-B14F-4D97-AF65-F5344CB8AC3E}">
        <p14:creationId xmlns:p14="http://schemas.microsoft.com/office/powerpoint/2010/main" val="369272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1" dirty="0">
                <a:latin typeface="Arial" panose="020B0604020202020204" pitchFamily="34" charset="0"/>
                <a:cs typeface="Arial" panose="020B0604020202020204" pitchFamily="34" charset="0"/>
              </a:rPr>
              <a:t>Note to teacher: </a:t>
            </a:r>
            <a:r>
              <a:rPr lang="en-GB" sz="1300" dirty="0">
                <a:latin typeface="Arial" panose="020B0604020202020204" pitchFamily="34" charset="0"/>
                <a:cs typeface="Arial" panose="020B0604020202020204" pitchFamily="34" charset="0"/>
              </a:rPr>
              <a:t>You could select images and put them into a ‘square of inference’ to help pupils structure their thinking in answering the questions</a:t>
            </a:r>
          </a:p>
          <a:p>
            <a:pPr defTabSz="966155">
              <a:defRPr/>
            </a:pPr>
            <a:endParaRPr lang="en-GB" sz="1300" dirty="0"/>
          </a:p>
        </p:txBody>
      </p:sp>
      <p:sp>
        <p:nvSpPr>
          <p:cNvPr id="4" name="Slide Number Placeholder 3"/>
          <p:cNvSpPr>
            <a:spLocks noGrp="1"/>
          </p:cNvSpPr>
          <p:nvPr>
            <p:ph type="sldNum" sz="quarter" idx="10"/>
          </p:nvPr>
        </p:nvSpPr>
        <p:spPr/>
        <p:txBody>
          <a:bodyPr/>
          <a:lstStyle/>
          <a:p>
            <a:fld id="{8CA4EFA1-EFF3-4344-8A32-8C93D788023C}" type="slidenum">
              <a:rPr lang="en-GB" smtClean="0"/>
              <a:t>15</a:t>
            </a:fld>
            <a:endParaRPr lang="en-GB" dirty="0"/>
          </a:p>
        </p:txBody>
      </p:sp>
    </p:spTree>
    <p:extLst>
      <p:ext uri="{BB962C8B-B14F-4D97-AF65-F5344CB8AC3E}">
        <p14:creationId xmlns:p14="http://schemas.microsoft.com/office/powerpoint/2010/main" val="3692723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may also want to draw out themes within the buildings such as music, lighting, seating and symbols.</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16</a:t>
            </a:fld>
            <a:endParaRPr lang="en-GB" dirty="0"/>
          </a:p>
        </p:txBody>
      </p:sp>
    </p:spTree>
    <p:extLst>
      <p:ext uri="{BB962C8B-B14F-4D97-AF65-F5344CB8AC3E}">
        <p14:creationId xmlns:p14="http://schemas.microsoft.com/office/powerpoint/2010/main" val="1308517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Image: </a:t>
            </a:r>
          </a:p>
          <a:p>
            <a:r>
              <a:rPr lang="en-GB" b="0" dirty="0" smtClean="0"/>
              <a:t>A photographic reproduction of a design drawing of Coventry Cathedral by Basil Spence</a:t>
            </a:r>
            <a:r>
              <a:rPr lang="en-GB" b="0" baseline="0" dirty="0" smtClean="0"/>
              <a:t> </a:t>
            </a:r>
            <a:r>
              <a:rPr lang="en-GB" sz="1300" dirty="0"/>
              <a:t>© Historic England Archive. John Laing Photographic Collection </a:t>
            </a:r>
            <a:r>
              <a:rPr lang="en-GB" b="0" baseline="0" dirty="0" smtClean="0"/>
              <a:t>- </a:t>
            </a:r>
            <a:r>
              <a:rPr lang="en-GB" dirty="0" smtClean="0"/>
              <a:t>Jul 1952 Ref: JLP01/01/026/68 </a:t>
            </a:r>
          </a:p>
          <a:p>
            <a:r>
              <a:rPr lang="en-GB" dirty="0" smtClean="0">
                <a:hlinkClick r:id="rId3"/>
              </a:rPr>
              <a:t>https://historicengland.org.uk/images-books/photos/item/JLP01/01/026/68</a:t>
            </a:r>
            <a:endParaRPr lang="en-GB" sz="1300" b="1" dirty="0"/>
          </a:p>
        </p:txBody>
      </p:sp>
      <p:sp>
        <p:nvSpPr>
          <p:cNvPr id="4" name="Slide Number Placeholder 3"/>
          <p:cNvSpPr>
            <a:spLocks noGrp="1"/>
          </p:cNvSpPr>
          <p:nvPr>
            <p:ph type="sldNum" sz="quarter" idx="10"/>
          </p:nvPr>
        </p:nvSpPr>
        <p:spPr/>
        <p:txBody>
          <a:bodyPr/>
          <a:lstStyle/>
          <a:p>
            <a:fld id="{8CA4EFA1-EFF3-4344-8A32-8C93D788023C}"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404667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Key Question:</a:t>
            </a:r>
          </a:p>
          <a:p>
            <a:r>
              <a:rPr lang="en-GB" sz="1500" dirty="0">
                <a:latin typeface="Arial" panose="020B0604020202020204" pitchFamily="34" charset="0"/>
                <a:cs typeface="Arial" panose="020B0604020202020204" pitchFamily="34" charset="0"/>
              </a:rPr>
              <a:t>Why do you think it was decided to leave the ruined Church of St Michael standing, even though a new Cathedral was built?</a:t>
            </a:r>
          </a:p>
          <a:p>
            <a:pPr defTabSz="966155">
              <a:defRPr/>
            </a:pPr>
            <a:endParaRPr lang="en-GB" sz="1300" b="1" dirty="0"/>
          </a:p>
          <a:p>
            <a:pPr defTabSz="966155">
              <a:defRPr/>
            </a:pPr>
            <a:r>
              <a:rPr lang="en-GB" sz="1300" b="1" dirty="0"/>
              <a:t>Image:</a:t>
            </a:r>
          </a:p>
          <a:p>
            <a:pPr defTabSz="966155">
              <a:defRPr/>
            </a:pPr>
            <a:r>
              <a:rPr lang="en-GB" b="0" dirty="0" smtClean="0"/>
              <a:t>A (cropped) view of people exploring the ruins of the Cathedral Church of St Michael with the new Coventry Cathedral in the background </a:t>
            </a:r>
            <a:r>
              <a:rPr lang="en-GB" sz="1300" dirty="0"/>
              <a:t>© Historic England Archive. John Laing Photographic Collection - </a:t>
            </a:r>
            <a:r>
              <a:rPr lang="en-GB" dirty="0" smtClean="0"/>
              <a:t>16 Aug 1962 Ref: JLP01/08/063345 </a:t>
            </a:r>
          </a:p>
          <a:p>
            <a:pPr defTabSz="966155">
              <a:defRPr/>
            </a:pPr>
            <a:r>
              <a:rPr lang="en-GB" dirty="0" smtClean="0">
                <a:hlinkClick r:id="rId3"/>
              </a:rPr>
              <a:t>https://historicengland.org.uk/images-books/photos/item/JLP01/08/063345</a:t>
            </a:r>
            <a:endParaRPr lang="en-GB" dirty="0" smtClean="0"/>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472292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Identify the different building materials you can see in this photograph</a:t>
            </a:r>
            <a:r>
              <a:rPr lang="en-GB" sz="1300" dirty="0" smtClean="0"/>
              <a:t>?</a:t>
            </a:r>
          </a:p>
          <a:p>
            <a:pPr marL="0" marR="0" indent="0" algn="l" defTabSz="966155" rtl="0" eaLnBrk="1" fontAlgn="auto" latinLnBrk="0" hangingPunct="1">
              <a:lnSpc>
                <a:spcPct val="100000"/>
              </a:lnSpc>
              <a:spcBef>
                <a:spcPts val="0"/>
              </a:spcBef>
              <a:spcAft>
                <a:spcPts val="0"/>
              </a:spcAft>
              <a:buClrTx/>
              <a:buSzTx/>
              <a:buFontTx/>
              <a:buNone/>
              <a:tabLst/>
              <a:defRPr/>
            </a:pPr>
            <a:r>
              <a:rPr lang="en-GB" sz="1300" dirty="0" smtClean="0"/>
              <a:t>NB: Note the vertical tubular</a:t>
            </a:r>
            <a:r>
              <a:rPr lang="en-GB" sz="1300" baseline="0" dirty="0" smtClean="0"/>
              <a:t> metal pipes of the organ to either side of the alter, so music can be heard throughout the church.</a:t>
            </a:r>
            <a:endParaRPr lang="en-GB" sz="1300" dirty="0"/>
          </a:p>
          <a:p>
            <a:pPr defTabSz="966155">
              <a:defRPr/>
            </a:pPr>
            <a:endParaRPr lang="en-GB" sz="1300" b="1" dirty="0"/>
          </a:p>
          <a:p>
            <a:pPr defTabSz="966155">
              <a:defRPr/>
            </a:pPr>
            <a:r>
              <a:rPr lang="en-GB" sz="1300" b="1" dirty="0"/>
              <a:t>Image: </a:t>
            </a:r>
            <a:r>
              <a:rPr lang="en-GB" b="0" dirty="0" smtClean="0"/>
              <a:t>The interior of Coventry Cathedral looking from the nave towards the chancel </a:t>
            </a:r>
            <a:r>
              <a:rPr lang="en-GB" sz="1300" dirty="0"/>
              <a:t>© Historic England Archive. John Laing Photographic Collection - </a:t>
            </a:r>
            <a:r>
              <a:rPr lang="en-GB" dirty="0" smtClean="0"/>
              <a:t>May 1964</a:t>
            </a:r>
            <a:r>
              <a:rPr lang="en-GB" baseline="0" dirty="0" smtClean="0"/>
              <a:t> </a:t>
            </a:r>
            <a:r>
              <a:rPr lang="en-GB" dirty="0" smtClean="0"/>
              <a:t>Ref: JLP01/10/01156 </a:t>
            </a:r>
          </a:p>
          <a:p>
            <a:r>
              <a:rPr lang="en-GB" dirty="0" smtClean="0">
                <a:hlinkClick r:id="rId3"/>
              </a:rPr>
              <a:t>https://historicengland.org.uk/images-books/photos/item/JLP01/10/01156</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386077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2</a:t>
            </a:fld>
            <a:endParaRPr lang="en-GB" dirty="0"/>
          </a:p>
        </p:txBody>
      </p:sp>
    </p:spTree>
    <p:extLst>
      <p:ext uri="{BB962C8B-B14F-4D97-AF65-F5344CB8AC3E}">
        <p14:creationId xmlns:p14="http://schemas.microsoft.com/office/powerpoint/2010/main" val="347063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pPr defTabSz="966155">
              <a:defRPr/>
            </a:pPr>
            <a:r>
              <a:rPr lang="en-GB" sz="1500" b="1" dirty="0">
                <a:solidFill>
                  <a:prstClr val="black"/>
                </a:solidFill>
                <a:latin typeface="Arial" panose="020B0604020202020204" pitchFamily="34" charset="0"/>
                <a:cs typeface="Arial" panose="020B0604020202020204" pitchFamily="34" charset="0"/>
              </a:rPr>
              <a:t>Research Question:</a:t>
            </a:r>
          </a:p>
          <a:p>
            <a:pPr defTabSz="966155">
              <a:defRPr/>
            </a:pPr>
            <a:r>
              <a:rPr lang="en-GB" sz="1300" dirty="0"/>
              <a:t>Can you find out who the figures etched into the glass windows </a:t>
            </a:r>
            <a:r>
              <a:rPr lang="en-GB" sz="1300" dirty="0" smtClean="0"/>
              <a:t>represent?</a:t>
            </a:r>
            <a:r>
              <a:rPr lang="en-GB" sz="1300" baseline="0" dirty="0" smtClean="0"/>
              <a:t> </a:t>
            </a:r>
            <a:r>
              <a:rPr lang="en-GB" sz="1300" dirty="0" smtClean="0"/>
              <a:t>Can </a:t>
            </a:r>
            <a:r>
              <a:rPr lang="en-GB" sz="1300" dirty="0"/>
              <a:t>you find out how this etching process was carried out?</a:t>
            </a:r>
          </a:p>
          <a:p>
            <a:pPr defTabSz="966155">
              <a:defRPr/>
            </a:pPr>
            <a:endParaRPr lang="en-GB" sz="1300" dirty="0"/>
          </a:p>
          <a:p>
            <a:pPr defTabSz="966155">
              <a:defRPr/>
            </a:pPr>
            <a:r>
              <a:rPr lang="en-GB" sz="1300" b="1" dirty="0"/>
              <a:t>Image: </a:t>
            </a:r>
            <a:r>
              <a:rPr lang="en-GB" b="0" dirty="0" smtClean="0"/>
              <a:t>A view of the West Screen at Coventry Cathedral from inside the cathedral </a:t>
            </a:r>
            <a:r>
              <a:rPr lang="en-GB" sz="1300" dirty="0"/>
              <a:t>© Historic England Archive. John Laing Photographic Collection – 30 Jan 1962 </a:t>
            </a:r>
            <a:r>
              <a:rPr lang="en-GB" dirty="0" smtClean="0"/>
              <a:t>Ref: JLP01/08/061802A </a:t>
            </a:r>
          </a:p>
          <a:p>
            <a:pPr defTabSz="966155">
              <a:defRPr/>
            </a:pPr>
            <a:r>
              <a:rPr lang="en-GB" dirty="0" smtClean="0">
                <a:hlinkClick r:id="rId3"/>
              </a:rPr>
              <a:t>https://historicengland.org.uk/images-books/photos/item/JLP01/08/061802A</a:t>
            </a:r>
            <a:endParaRPr lang="en-GB" b="0"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3069884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What makes this an effective </a:t>
            </a:r>
            <a:r>
              <a:rPr lang="en-GB" sz="1300" dirty="0" smtClean="0"/>
              <a:t>image?</a:t>
            </a:r>
            <a:r>
              <a:rPr lang="en-GB" sz="1300" baseline="0" dirty="0" smtClean="0"/>
              <a:t> </a:t>
            </a:r>
            <a:r>
              <a:rPr lang="en-GB" sz="1300" dirty="0" smtClean="0"/>
              <a:t>Can </a:t>
            </a:r>
            <a:r>
              <a:rPr lang="en-GB" sz="1300" dirty="0"/>
              <a:t>you spot the organ in this photograph? </a:t>
            </a:r>
            <a:r>
              <a:rPr lang="en-GB" sz="1300" baseline="0" dirty="0" smtClean="0"/>
              <a:t> </a:t>
            </a:r>
            <a:r>
              <a:rPr lang="en-GB" sz="1300" dirty="0" smtClean="0"/>
              <a:t>Can </a:t>
            </a:r>
            <a:r>
              <a:rPr lang="en-GB" sz="1300" dirty="0"/>
              <a:t>you find other examples of musical instruments in other places of worship in this collection of photographs? </a:t>
            </a:r>
            <a:r>
              <a:rPr lang="en-GB" sz="1300" baseline="0" dirty="0" smtClean="0"/>
              <a:t> </a:t>
            </a:r>
            <a:r>
              <a:rPr lang="en-GB" sz="1300" dirty="0" smtClean="0"/>
              <a:t>In </a:t>
            </a:r>
            <a:r>
              <a:rPr lang="en-GB" sz="1300" dirty="0"/>
              <a:t>the centre right of the photograph is the pulpit. Behind it is the choir stall. What do you think the design of the choir stall represents?</a:t>
            </a:r>
          </a:p>
          <a:p>
            <a:pPr defTabSz="966155">
              <a:defRPr/>
            </a:pPr>
            <a:r>
              <a:rPr lang="en-GB" sz="1300" dirty="0"/>
              <a:t>Another image can </a:t>
            </a:r>
            <a:r>
              <a:rPr lang="en-GB" sz="1300" dirty="0" smtClean="0"/>
              <a:t>be </a:t>
            </a:r>
            <a:r>
              <a:rPr lang="en-GB" sz="1300" dirty="0"/>
              <a:t>found at: </a:t>
            </a:r>
            <a:r>
              <a:rPr lang="en-GB" sz="1200" u="sng" kern="1200" dirty="0" smtClean="0">
                <a:solidFill>
                  <a:schemeClr val="tx1"/>
                </a:solidFill>
                <a:effectLst/>
                <a:latin typeface="+mn-lt"/>
                <a:ea typeface="+mn-ea"/>
                <a:cs typeface="+mn-cs"/>
                <a:hlinkClick r:id="rId3"/>
              </a:rPr>
              <a:t>https://historicengland.org.uk/images-books/photos/item/DP082332</a:t>
            </a:r>
            <a:endParaRPr lang="en-GB" sz="1200" u="sng" kern="1200" dirty="0" smtClean="0">
              <a:solidFill>
                <a:schemeClr val="tx1"/>
              </a:solidFill>
              <a:effectLst/>
              <a:latin typeface="+mn-lt"/>
              <a:ea typeface="+mn-ea"/>
              <a:cs typeface="+mn-cs"/>
            </a:endParaRPr>
          </a:p>
          <a:p>
            <a:pPr marL="0" marR="0" indent="0" algn="l" defTabSz="966155" rtl="0" eaLnBrk="1" fontAlgn="auto" latinLnBrk="0" hangingPunct="1">
              <a:lnSpc>
                <a:spcPct val="100000"/>
              </a:lnSpc>
              <a:spcBef>
                <a:spcPts val="0"/>
              </a:spcBef>
              <a:spcAft>
                <a:spcPts val="0"/>
              </a:spcAft>
              <a:buClrTx/>
              <a:buSzTx/>
              <a:buFontTx/>
              <a:buNone/>
              <a:tabLst/>
              <a:defRPr/>
            </a:pPr>
            <a:r>
              <a:rPr lang="en-GB" sz="1300" dirty="0" smtClean="0"/>
              <a:t>NB: Note the vertical tubular</a:t>
            </a:r>
            <a:r>
              <a:rPr lang="en-GB" sz="1300" baseline="0" dirty="0" smtClean="0"/>
              <a:t> metal pipes of the organ to either side of the alter, so music can be heard throughout the church.</a:t>
            </a:r>
            <a:endParaRPr lang="en-GB" sz="1300" dirty="0" smtClean="0"/>
          </a:p>
          <a:p>
            <a:pPr defTabSz="966155">
              <a:defRPr/>
            </a:pPr>
            <a:endParaRPr lang="en-GB" sz="1300" dirty="0"/>
          </a:p>
          <a:p>
            <a:pPr defTabSz="966155">
              <a:defRPr/>
            </a:pPr>
            <a:r>
              <a:rPr lang="en-GB" sz="1300" b="1" dirty="0"/>
              <a:t>Image: </a:t>
            </a:r>
          </a:p>
          <a:p>
            <a:r>
              <a:rPr lang="en-GB" b="0" dirty="0" smtClean="0"/>
              <a:t>An interior view of Coventry Cathedral showing the eagle lectern, by sculptor Elizabeth Frink, in the foreground cathedral </a:t>
            </a:r>
            <a:r>
              <a:rPr lang="en-GB" sz="1300" dirty="0"/>
              <a:t>© Historic England Archive. John Laing Photographic Collection - </a:t>
            </a:r>
            <a:r>
              <a:rPr lang="en-GB" dirty="0" smtClean="0"/>
              <a:t>23 May 1962 Ref: JLP01/08/062577 </a:t>
            </a:r>
          </a:p>
          <a:p>
            <a:r>
              <a:rPr lang="en-GB" dirty="0" smtClean="0">
                <a:hlinkClick r:id="rId4"/>
              </a:rPr>
              <a:t>https://historicengland.org.uk/images-books/photos/item/JLP01/08/062577</a:t>
            </a:r>
            <a:endParaRPr lang="en-GB" dirty="0" smtClean="0"/>
          </a:p>
          <a:p>
            <a:endParaRPr lang="en-GB" dirty="0" smtClean="0"/>
          </a:p>
          <a:p>
            <a:pPr defTabSz="966155">
              <a:defRPr/>
            </a:pPr>
            <a:endParaRPr lang="en-GB" sz="1300" b="1" dirty="0"/>
          </a:p>
        </p:txBody>
      </p:sp>
      <p:sp>
        <p:nvSpPr>
          <p:cNvPr id="4" name="Slide Number Placeholder 3"/>
          <p:cNvSpPr>
            <a:spLocks noGrp="1"/>
          </p:cNvSpPr>
          <p:nvPr>
            <p:ph type="sldNum" sz="quarter" idx="10"/>
          </p:nvPr>
        </p:nvSpPr>
        <p:spPr/>
        <p:txBody>
          <a:bodyPr/>
          <a:lstStyle/>
          <a:p>
            <a:fld id="{8CA4EFA1-EFF3-4344-8A32-8C93D788023C}"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337232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a:t>
            </a:r>
          </a:p>
          <a:p>
            <a:pPr defTabSz="966155">
              <a:defRPr/>
            </a:pPr>
            <a:r>
              <a:rPr lang="en-GB" b="0" dirty="0" smtClean="0"/>
              <a:t>The interior of the Chapel of Christ the Servant at Coventry Cathedral </a:t>
            </a:r>
            <a:r>
              <a:rPr lang="en-GB" sz="1300" dirty="0"/>
              <a:t>© Historic England Archive. John Laing Photographic Collection -</a:t>
            </a:r>
            <a:r>
              <a:rPr lang="en-GB" dirty="0" smtClean="0"/>
              <a:t> 23 May 1962 Ref: JLP01/08/062597 </a:t>
            </a:r>
          </a:p>
          <a:p>
            <a:pPr defTabSz="966155">
              <a:defRPr/>
            </a:pPr>
            <a:r>
              <a:rPr lang="en-GB" dirty="0" smtClean="0">
                <a:hlinkClick r:id="rId3"/>
              </a:rPr>
              <a:t>https://historicengland.org.uk/images-books/photos/item/JLP01/08/062597</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303326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dirty="0" smtClean="0"/>
              <a:t>Also see: </a:t>
            </a:r>
            <a:r>
              <a:rPr lang="en-GB" sz="1200" u="sng" kern="1200" dirty="0" smtClean="0">
                <a:solidFill>
                  <a:schemeClr val="tx1"/>
                </a:solidFill>
                <a:effectLst/>
                <a:latin typeface="+mn-lt"/>
                <a:ea typeface="+mn-ea"/>
                <a:cs typeface="+mn-cs"/>
                <a:hlinkClick r:id="rId4"/>
              </a:rPr>
              <a:t>https://www.reonline.org.uk/</a:t>
            </a:r>
            <a:endParaRPr lang="en-GB" dirty="0" smtClean="0"/>
          </a:p>
          <a:p>
            <a:pPr defTabSz="966155">
              <a:defRPr/>
            </a:pPr>
            <a:endParaRPr lang="en-GB" sz="1300" dirty="0">
              <a:solidFill>
                <a:prstClr val="black"/>
              </a:solidFill>
            </a:endParaRPr>
          </a:p>
          <a:p>
            <a:pPr defTabSz="966155">
              <a:defRPr/>
            </a:pPr>
            <a:endParaRPr lang="en-GB" sz="1300" dirty="0">
              <a:solidFill>
                <a:prstClr val="black"/>
              </a:solidFill>
            </a:endParaRPr>
          </a:p>
          <a:p>
            <a:pPr defTabSz="966155">
              <a:defRPr/>
            </a:pP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2194094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Key Question:</a:t>
            </a:r>
          </a:p>
          <a:p>
            <a:r>
              <a:rPr lang="en-GB" sz="1500" dirty="0">
                <a:latin typeface="Arial" panose="020B0604020202020204" pitchFamily="34" charset="0"/>
                <a:cs typeface="Arial" panose="020B0604020202020204" pitchFamily="34" charset="0"/>
              </a:rPr>
              <a:t>Can you name the key features of the Mosque building in this image and find out the purpose of each?</a:t>
            </a:r>
          </a:p>
          <a:p>
            <a:r>
              <a:rPr lang="en-GB" sz="1500" dirty="0" smtClean="0">
                <a:latin typeface="Arial" panose="020B0604020202020204" pitchFamily="34" charset="0"/>
                <a:cs typeface="Arial" panose="020B0604020202020204" pitchFamily="34" charset="0"/>
              </a:rPr>
              <a:t>(</a:t>
            </a:r>
            <a:r>
              <a:rPr lang="en-GB" sz="1200" u="sng" kern="1200" dirty="0" smtClean="0">
                <a:solidFill>
                  <a:schemeClr val="tx1"/>
                </a:solidFill>
                <a:effectLst/>
                <a:latin typeface="+mn-lt"/>
                <a:ea typeface="+mn-ea"/>
                <a:cs typeface="+mn-cs"/>
                <a:hlinkClick r:id="rId3"/>
              </a:rPr>
              <a:t>https://www.bbc.co.uk/bitesize/guides/zvm96v4/revision/7</a:t>
            </a:r>
            <a:r>
              <a:rPr lang="en-GB" sz="1500" dirty="0" smtClean="0">
                <a:latin typeface="Arial" panose="020B0604020202020204" pitchFamily="34" charset="0"/>
                <a:cs typeface="Arial" panose="020B0604020202020204" pitchFamily="34" charset="0"/>
              </a:rPr>
              <a:t>)</a:t>
            </a:r>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Which different building materials  do you think have been sued to build this structure?</a:t>
            </a:r>
          </a:p>
          <a:p>
            <a:pPr defTabSz="966155">
              <a:defRPr/>
            </a:pPr>
            <a:endParaRPr lang="en-GB" sz="1300" b="1" dirty="0"/>
          </a:p>
          <a:p>
            <a:pPr defTabSz="966155">
              <a:defRPr/>
            </a:pPr>
            <a:r>
              <a:rPr lang="en-GB" sz="1300" b="1" dirty="0"/>
              <a:t>Image:</a:t>
            </a:r>
          </a:p>
          <a:p>
            <a:pPr defTabSz="966155">
              <a:defRPr/>
            </a:pPr>
            <a:r>
              <a:rPr lang="en-GB" b="0" i="0" dirty="0" smtClean="0"/>
              <a:t>London Central Mosque and The Islamic Cultural Centre - </a:t>
            </a:r>
            <a:r>
              <a:rPr lang="en-GB" sz="1300" dirty="0"/>
              <a:t>© Historic England Archive. John Laing Photographic Collection – 3 Jun 1977 - Ref: JLP01/09/771229</a:t>
            </a:r>
          </a:p>
          <a:p>
            <a:r>
              <a:rPr lang="en-GB" dirty="0" smtClean="0">
                <a:hlinkClick r:id="rId4"/>
              </a:rPr>
              <a:t>https://historicengland.org.uk/images-books/photos/item/JLP01/09/771229</a:t>
            </a:r>
            <a:endParaRPr lang="en-GB" dirty="0"/>
          </a:p>
        </p:txBody>
      </p:sp>
      <p:sp>
        <p:nvSpPr>
          <p:cNvPr id="4" name="Slide Number Placeholder 3"/>
          <p:cNvSpPr>
            <a:spLocks noGrp="1"/>
          </p:cNvSpPr>
          <p:nvPr>
            <p:ph type="sldNum" sz="quarter" idx="10"/>
          </p:nvPr>
        </p:nvSpPr>
        <p:spPr/>
        <p:txBody>
          <a:bodyPr/>
          <a:lstStyle/>
          <a:p>
            <a:fld id="{80C0F8B2-C46A-4B0D-9F9D-2861A5439C5A}" type="slidenum">
              <a:rPr lang="en-GB" smtClean="0"/>
              <a:t>24</a:t>
            </a:fld>
            <a:endParaRPr lang="en-GB" dirty="0"/>
          </a:p>
        </p:txBody>
      </p:sp>
    </p:spTree>
    <p:extLst>
      <p:ext uri="{BB962C8B-B14F-4D97-AF65-F5344CB8AC3E}">
        <p14:creationId xmlns:p14="http://schemas.microsoft.com/office/powerpoint/2010/main" val="299784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Which part of the Mosque is this? How can you tell?</a:t>
            </a:r>
          </a:p>
          <a:p>
            <a:pPr defTabSz="966155">
              <a:defRPr/>
            </a:pPr>
            <a:r>
              <a:rPr lang="en-GB" sz="1300" dirty="0"/>
              <a:t>What materials do you think have been used to make the blue design going around the bottom of the dome? (mosaic tiles) </a:t>
            </a:r>
          </a:p>
          <a:p>
            <a:pPr defTabSz="966155">
              <a:defRPr/>
            </a:pPr>
            <a:endParaRPr lang="en-GB" sz="1300" b="1" dirty="0"/>
          </a:p>
          <a:p>
            <a:pPr defTabSz="966155">
              <a:defRPr/>
            </a:pPr>
            <a:r>
              <a:rPr lang="en-GB" sz="1300" b="1" dirty="0"/>
              <a:t>Image:</a:t>
            </a:r>
          </a:p>
          <a:p>
            <a:r>
              <a:rPr lang="en-GB" b="0" dirty="0" smtClean="0"/>
              <a:t>Interior view of the mosque's prayer hall, showing its qibla wall with mihrab niche, and a chandelier above - </a:t>
            </a:r>
            <a:r>
              <a:rPr lang="en-GB" sz="1300" dirty="0"/>
              <a:t>© Historic England Archive - </a:t>
            </a:r>
            <a:r>
              <a:rPr lang="en-GB" dirty="0" smtClean="0"/>
              <a:t>28 Feb Ref: DP148088 </a:t>
            </a:r>
          </a:p>
          <a:p>
            <a:r>
              <a:rPr lang="en-GB" dirty="0" smtClean="0">
                <a:hlinkClick r:id="rId3"/>
              </a:rPr>
              <a:t>https://historicengland.org.uk/images-books/photos/item/DP148088</a:t>
            </a:r>
            <a:endParaRPr lang="en-GB" dirty="0" smtClean="0"/>
          </a:p>
          <a:p>
            <a:r>
              <a:rPr lang="en-GB" i="1" dirty="0" smtClean="0"/>
              <a:t>Note: This image is not from the John Laing Photographic</a:t>
            </a:r>
            <a:r>
              <a:rPr lang="en-GB" i="1" baseline="0" dirty="0" smtClean="0"/>
              <a:t> Collection. </a:t>
            </a:r>
            <a:endParaRPr lang="en-GB" i="1" dirty="0"/>
          </a:p>
        </p:txBody>
      </p:sp>
      <p:sp>
        <p:nvSpPr>
          <p:cNvPr id="4" name="Slide Number Placeholder 3"/>
          <p:cNvSpPr>
            <a:spLocks noGrp="1"/>
          </p:cNvSpPr>
          <p:nvPr>
            <p:ph type="sldNum" sz="quarter" idx="10"/>
          </p:nvPr>
        </p:nvSpPr>
        <p:spPr/>
        <p:txBody>
          <a:bodyPr/>
          <a:lstStyle/>
          <a:p>
            <a:fld id="{8CA4EFA1-EFF3-4344-8A32-8C93D788023C}" type="slidenum">
              <a:rPr lang="en-GB" smtClean="0"/>
              <a:t>25</a:t>
            </a:fld>
            <a:endParaRPr lang="en-GB" dirty="0"/>
          </a:p>
        </p:txBody>
      </p:sp>
    </p:spTree>
    <p:extLst>
      <p:ext uri="{BB962C8B-B14F-4D97-AF65-F5344CB8AC3E}">
        <p14:creationId xmlns:p14="http://schemas.microsoft.com/office/powerpoint/2010/main" val="4092973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Image:</a:t>
            </a:r>
          </a:p>
          <a:p>
            <a:r>
              <a:rPr lang="en-GB" b="0" dirty="0" smtClean="0"/>
              <a:t>A view from the women's balcony into the main prayer space at the London Central Mosque, prior to the installation of wooden screens to separate the two areas </a:t>
            </a:r>
            <a:r>
              <a:rPr lang="en-GB" sz="1300" dirty="0"/>
              <a:t>© Historic England Archive. John Laing Photographic Collection  - </a:t>
            </a:r>
            <a:r>
              <a:rPr lang="en-GB" dirty="0" smtClean="0"/>
              <a:t>22 Jun 1977 Ref: JLP01/09/771264 </a:t>
            </a:r>
          </a:p>
          <a:p>
            <a:r>
              <a:rPr lang="en-GB" dirty="0" smtClean="0">
                <a:hlinkClick r:id="rId3"/>
              </a:rPr>
              <a:t>https://historicengland.org.uk/images-books/photos/item/JLP01/09/771264</a:t>
            </a:r>
            <a:r>
              <a:rPr lang="en-GB" dirty="0" smtClean="0"/>
              <a:t> </a:t>
            </a:r>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26</a:t>
            </a:fld>
            <a:endParaRPr lang="en-GB" dirty="0"/>
          </a:p>
        </p:txBody>
      </p:sp>
    </p:spTree>
    <p:extLst>
      <p:ext uri="{BB962C8B-B14F-4D97-AF65-F5344CB8AC3E}">
        <p14:creationId xmlns:p14="http://schemas.microsoft.com/office/powerpoint/2010/main" val="431788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Image:</a:t>
            </a:r>
          </a:p>
          <a:p>
            <a:r>
              <a:rPr lang="en-GB" b="0" dirty="0" smtClean="0"/>
              <a:t>Workers on scaffolding decorating the ceiling of the main prayer hall at the London Central Mosque with geometric patterns </a:t>
            </a:r>
            <a:r>
              <a:rPr lang="en-GB" sz="1300" dirty="0"/>
              <a:t>© Historic England Archive. John Laing Photographic Collection - </a:t>
            </a:r>
            <a:r>
              <a:rPr lang="en-GB" dirty="0" smtClean="0"/>
              <a:t>14 Apr 1977 Ref: JLP01/10/04403 </a:t>
            </a:r>
          </a:p>
          <a:p>
            <a:pPr defTabSz="966155">
              <a:defRPr/>
            </a:pPr>
            <a:r>
              <a:rPr lang="en-GB" dirty="0" smtClean="0">
                <a:hlinkClick r:id="rId3"/>
              </a:rPr>
              <a:t>https://historicengland.org.uk/images-books/photos/item/JLP01/10/04403</a:t>
            </a:r>
            <a:endParaRPr lang="en-GB" sz="1300" dirty="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27</a:t>
            </a:fld>
            <a:endParaRPr lang="en-GB" dirty="0"/>
          </a:p>
        </p:txBody>
      </p:sp>
    </p:spTree>
    <p:extLst>
      <p:ext uri="{BB962C8B-B14F-4D97-AF65-F5344CB8AC3E}">
        <p14:creationId xmlns:p14="http://schemas.microsoft.com/office/powerpoint/2010/main" val="2454719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What happens in this room and why was it an essential part of the architect’s design?</a:t>
            </a:r>
          </a:p>
          <a:p>
            <a:pPr defTabSz="966155">
              <a:defRPr/>
            </a:pPr>
            <a:endParaRPr lang="en-GB" sz="1300" dirty="0"/>
          </a:p>
          <a:p>
            <a:pPr defTabSz="966155">
              <a:defRPr/>
            </a:pPr>
            <a:r>
              <a:rPr lang="en-GB" sz="1300" b="1" dirty="0"/>
              <a:t>Image:</a:t>
            </a:r>
          </a:p>
          <a:p>
            <a:r>
              <a:rPr lang="en-GB" b="0" dirty="0" smtClean="0"/>
              <a:t>A view of a wash room for ritual ablutions at the London Central Mosque </a:t>
            </a:r>
            <a:r>
              <a:rPr lang="en-GB" sz="1300" dirty="0"/>
              <a:t>© Historic England Archive. John Laing Photographic Collection - </a:t>
            </a:r>
            <a:r>
              <a:rPr lang="en-GB" dirty="0" smtClean="0"/>
              <a:t>22 Jun 1977</a:t>
            </a:r>
            <a:r>
              <a:rPr lang="en-GB" baseline="0" dirty="0" smtClean="0"/>
              <a:t> </a:t>
            </a:r>
            <a:r>
              <a:rPr lang="en-GB" dirty="0" smtClean="0"/>
              <a:t>Ref: JLP01/09/771260 </a:t>
            </a:r>
          </a:p>
          <a:p>
            <a:r>
              <a:rPr lang="en-GB" dirty="0" smtClean="0">
                <a:hlinkClick r:id="rId3"/>
              </a:rPr>
              <a:t>https://historicengland.org.uk/images-books/photos/item/JLP01/09/771260</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28</a:t>
            </a:fld>
            <a:endParaRPr lang="en-GB" dirty="0"/>
          </a:p>
        </p:txBody>
      </p:sp>
    </p:spTree>
    <p:extLst>
      <p:ext uri="{BB962C8B-B14F-4D97-AF65-F5344CB8AC3E}">
        <p14:creationId xmlns:p14="http://schemas.microsoft.com/office/powerpoint/2010/main" val="4097488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What adjectives would you use to describe this room and its design?</a:t>
            </a:r>
          </a:p>
          <a:p>
            <a:pPr defTabSz="966155">
              <a:defRPr/>
            </a:pPr>
            <a:endParaRPr lang="en-GB" sz="1300" b="1" dirty="0"/>
          </a:p>
          <a:p>
            <a:pPr defTabSz="966155">
              <a:defRPr/>
            </a:pPr>
            <a:r>
              <a:rPr lang="en-GB" sz="1300" b="1" dirty="0"/>
              <a:t>Image:</a:t>
            </a:r>
          </a:p>
          <a:p>
            <a:r>
              <a:rPr lang="en-GB" b="0" dirty="0" smtClean="0"/>
              <a:t>Interior view of the mosque's prayer hall, with an ornate chandelier above</a:t>
            </a:r>
            <a:r>
              <a:rPr lang="en-GB" b="0" baseline="0" dirty="0" smtClean="0"/>
              <a:t> </a:t>
            </a:r>
            <a:r>
              <a:rPr lang="en-GB" sz="1300" dirty="0"/>
              <a:t>© Historic England Archive. John Laing Photographic Collection - </a:t>
            </a:r>
            <a:r>
              <a:rPr lang="en-GB" dirty="0" smtClean="0"/>
              <a:t>28 Feb 2012Ref: DP148090 </a:t>
            </a:r>
          </a:p>
          <a:p>
            <a:r>
              <a:rPr lang="en-GB" dirty="0" smtClean="0">
                <a:hlinkClick r:id="rId3"/>
              </a:rPr>
              <a:t>https://historicengland.org.uk/images-books/photos/item/DP148090</a:t>
            </a:r>
            <a:endParaRPr lang="en-GB"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29</a:t>
            </a:fld>
            <a:endParaRPr lang="en-GB" dirty="0"/>
          </a:p>
        </p:txBody>
      </p:sp>
    </p:spTree>
    <p:extLst>
      <p:ext uri="{BB962C8B-B14F-4D97-AF65-F5344CB8AC3E}">
        <p14:creationId xmlns:p14="http://schemas.microsoft.com/office/powerpoint/2010/main" val="377553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155">
              <a:defRPr/>
            </a:pPr>
            <a:r>
              <a:rPr lang="en-GB" sz="1300" b="1" dirty="0"/>
              <a:t>Share or summarise: </a:t>
            </a:r>
          </a:p>
          <a:p>
            <a:r>
              <a:rPr lang="en-GB" sz="1300" dirty="0"/>
              <a:t>The history of the John Laing building company began in 1848 when James Laing (b.1816), his wife Ann and some employees built a single house in Carlisle. They sold it for £150 pounds (around £17,000 today) which allowed them to build two more houses. From these humble beginnings the company grew. Laing were a company who profoundly shaped post-war Britain; they constructed the country’s first motorways, shopping centres and created buildings which housed innovative forms of technology such as Berkeley Nuclear Power Station. They also created Easiform, a non-traditional form of house construction, enabling thousands of new homes to be built quickly after the Second World War. </a:t>
            </a:r>
          </a:p>
          <a:p>
            <a:r>
              <a:rPr lang="en-GB" sz="1300" dirty="0"/>
              <a:t>Learn more here:</a:t>
            </a:r>
            <a:endParaRPr lang="en-GB" dirty="0" smtClean="0">
              <a:hlinkClick r:id="rId3"/>
            </a:endParaRPr>
          </a:p>
          <a:p>
            <a:pPr defTabSz="966155">
              <a:defRPr/>
            </a:pPr>
            <a:r>
              <a:rPr lang="en-GB" dirty="0" smtClean="0">
                <a:hlinkClick r:id="rId3"/>
              </a:rPr>
              <a:t>https://historicengland.org.uk/images-books/archive/collections/photographs/breaking-new-ground-project/</a:t>
            </a:r>
            <a:endParaRPr lang="en-GB" sz="1300" dirty="0"/>
          </a:p>
          <a:p>
            <a:r>
              <a:rPr lang="en-GB" dirty="0" smtClean="0">
                <a:hlinkClick r:id="rId4"/>
              </a:rPr>
              <a:t>https://historicengland.org.uk/services-skills/education/teaching-activities/what-makes-a-housing-estate-special/</a:t>
            </a:r>
            <a:endParaRPr lang="en-GB" sz="1300" dirty="0"/>
          </a:p>
          <a:p>
            <a:pPr defTabSz="966155">
              <a:defRPr/>
            </a:pPr>
            <a:r>
              <a:rPr lang="en-GB" sz="1300" b="1" dirty="0"/>
              <a:t>Images: 	</a:t>
            </a:r>
          </a:p>
          <a:p>
            <a:r>
              <a:rPr lang="en-GB" sz="1300" dirty="0"/>
              <a:t>Builders of the Berkshire Country HQ - © Historic England Archive. John Laing Photographic Collection – 9 October 1980 Ref: JLP01/09/802896</a:t>
            </a:r>
          </a:p>
          <a:p>
            <a:r>
              <a:rPr lang="en-GB" sz="1300" u="sng" dirty="0">
                <a:hlinkClick r:id="rId5"/>
              </a:rPr>
              <a:t>https://historicengland.org.uk/images-books/photos/item/JLP01/09/802896</a:t>
            </a:r>
            <a:r>
              <a:rPr lang="en-GB" sz="1300" dirty="0"/>
              <a:t>  </a:t>
            </a:r>
          </a:p>
          <a:p>
            <a:r>
              <a:rPr lang="en-GB" sz="1300" dirty="0"/>
              <a:t>M1 Motorway construction - © Historic England Archive. John Laing Photographic Collection – c1958-59 Ref: JLP01/14/00020</a:t>
            </a:r>
          </a:p>
          <a:p>
            <a:r>
              <a:rPr lang="en-GB" sz="1300" u="sng" dirty="0">
                <a:hlinkClick r:id="rId6"/>
              </a:rPr>
              <a:t>https://historicengland.org.uk/images-books/photos/item/JLP01/14/00020</a:t>
            </a:r>
            <a:r>
              <a:rPr lang="en-GB" sz="1300" dirty="0"/>
              <a:t> </a:t>
            </a:r>
          </a:p>
          <a:p>
            <a:r>
              <a:rPr lang="en-GB" sz="1300" dirty="0"/>
              <a:t>London Central Mosque almost completed - © Historic England Archive. John Laing Photographic Collection – 4 August 1977 Ref: JLP01/10/04820</a:t>
            </a:r>
          </a:p>
          <a:p>
            <a:r>
              <a:rPr lang="en-GB" sz="1300" u="sng" dirty="0">
                <a:hlinkClick r:id="rId7"/>
              </a:rPr>
              <a:t>https://historicengland.org.uk/images-books/photos/item/JLP01/10/04820</a:t>
            </a:r>
            <a:r>
              <a:rPr lang="en-GB" sz="1300" dirty="0"/>
              <a:t> </a:t>
            </a:r>
          </a:p>
          <a:p>
            <a:pPr lvl="0"/>
            <a:endParaRPr lang="en-GB" sz="1300" dirty="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dirty="0" smtClean="0"/>
              <a:t>Also see: </a:t>
            </a:r>
            <a:r>
              <a:rPr lang="en-GB" sz="1200" u="sng" kern="1200" dirty="0" smtClean="0">
                <a:solidFill>
                  <a:schemeClr val="tx1"/>
                </a:solidFill>
                <a:effectLst/>
                <a:latin typeface="+mn-lt"/>
                <a:ea typeface="+mn-ea"/>
                <a:cs typeface="+mn-cs"/>
                <a:hlinkClick r:id="rId4"/>
              </a:rPr>
              <a:t>https://www.reonline.org.uk/</a:t>
            </a:r>
            <a:endParaRPr lang="en-GB" dirty="0" smtClean="0"/>
          </a:p>
          <a:p>
            <a:pPr defTabSz="966155">
              <a:defRPr/>
            </a:pPr>
            <a:endParaRPr lang="en-GB" dirty="0" smtClean="0"/>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30</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How old do you think this building is? </a:t>
            </a:r>
          </a:p>
          <a:p>
            <a:pPr defTabSz="966155">
              <a:defRPr/>
            </a:pPr>
            <a:endParaRPr lang="en-GB" sz="1300" b="1" dirty="0"/>
          </a:p>
          <a:p>
            <a:pPr defTabSz="966155">
              <a:defRPr/>
            </a:pPr>
            <a:r>
              <a:rPr lang="en-GB" sz="1300" b="1" dirty="0"/>
              <a:t>Research:</a:t>
            </a:r>
          </a:p>
          <a:p>
            <a:pPr defTabSz="966155">
              <a:defRPr/>
            </a:pPr>
            <a:r>
              <a:rPr lang="en-GB" sz="1300" dirty="0"/>
              <a:t>This modern building replaced the original Liberal Jewish Synagogue. One original feature was retained from the original building. Can you find what it is? </a:t>
            </a:r>
          </a:p>
          <a:p>
            <a:pPr defTabSz="966155">
              <a:defRPr/>
            </a:pPr>
            <a:r>
              <a:rPr lang="en-GB" sz="1300" dirty="0"/>
              <a:t>Find out more about the interesting history of this building.</a:t>
            </a:r>
          </a:p>
          <a:p>
            <a:pPr defTabSz="966155">
              <a:defRPr/>
            </a:pPr>
            <a:r>
              <a:rPr lang="en-GB" sz="1200" u="sng" kern="1200" dirty="0" smtClean="0">
                <a:solidFill>
                  <a:schemeClr val="tx1"/>
                </a:solidFill>
                <a:effectLst/>
                <a:latin typeface="+mn-lt"/>
                <a:ea typeface="+mn-ea"/>
                <a:cs typeface="+mn-cs"/>
                <a:hlinkClick r:id="rId3"/>
              </a:rPr>
              <a:t>https://www.ljs.org/the-ljs.html</a:t>
            </a:r>
            <a:endParaRPr lang="en-GB" sz="1200" u="sng" kern="1200" dirty="0" smtClean="0">
              <a:solidFill>
                <a:schemeClr val="tx1"/>
              </a:solidFill>
              <a:effectLst/>
              <a:latin typeface="+mn-lt"/>
              <a:ea typeface="+mn-ea"/>
              <a:cs typeface="+mn-cs"/>
            </a:endParaRPr>
          </a:p>
          <a:p>
            <a:pPr defTabSz="966155">
              <a:defRPr/>
            </a:pPr>
            <a:r>
              <a:rPr lang="en-GB" sz="1200" u="sng" kern="1200" dirty="0" smtClean="0">
                <a:solidFill>
                  <a:schemeClr val="tx1"/>
                </a:solidFill>
                <a:effectLst/>
                <a:latin typeface="+mn-lt"/>
                <a:ea typeface="+mn-ea"/>
                <a:cs typeface="+mn-cs"/>
                <a:hlinkClick r:id="rId4"/>
              </a:rPr>
              <a:t>https://images.shulcloud.com/1575/uploads/PDFs/Building-Guide-2020.pdf</a:t>
            </a:r>
            <a:endParaRPr lang="en-GB" sz="1200" u="sng" kern="1200" dirty="0" smtClean="0">
              <a:solidFill>
                <a:schemeClr val="tx1"/>
              </a:solidFill>
              <a:effectLst/>
              <a:latin typeface="+mn-lt"/>
              <a:ea typeface="+mn-ea"/>
              <a:cs typeface="+mn-cs"/>
            </a:endParaRPr>
          </a:p>
          <a:p>
            <a:pPr defTabSz="966155">
              <a:defRPr/>
            </a:pPr>
            <a:endParaRPr lang="en-GB" sz="1300" b="1" dirty="0"/>
          </a:p>
          <a:p>
            <a:pPr defTabSz="966155">
              <a:defRPr/>
            </a:pPr>
            <a:r>
              <a:rPr lang="en-GB" sz="1300" b="1" dirty="0"/>
              <a:t>Image:</a:t>
            </a:r>
          </a:p>
          <a:p>
            <a:r>
              <a:rPr lang="en-GB" b="0" dirty="0" smtClean="0"/>
              <a:t>A view of the octagonal sanctuary in the Liberal Jewish Synagogue, showing seating arranged around the bimah </a:t>
            </a:r>
            <a:r>
              <a:rPr lang="en-GB" sz="1300" dirty="0"/>
              <a:t>© Historic England Archive. John Laing Photographic Collection </a:t>
            </a:r>
            <a:endParaRPr lang="en-GB" b="0" dirty="0" smtClean="0"/>
          </a:p>
          <a:p>
            <a:r>
              <a:rPr lang="en-GB" dirty="0" smtClean="0"/>
              <a:t>-</a:t>
            </a:r>
            <a:r>
              <a:rPr lang="en-GB" baseline="0" dirty="0" smtClean="0"/>
              <a:t> </a:t>
            </a:r>
            <a:r>
              <a:rPr lang="en-GB" dirty="0" smtClean="0"/>
              <a:t>30 Jan 1991 Ref: JLP01/10/48154 </a:t>
            </a:r>
          </a:p>
          <a:p>
            <a:r>
              <a:rPr lang="en-GB" dirty="0" smtClean="0">
                <a:hlinkClick r:id="rId5"/>
              </a:rPr>
              <a:t>https://historicengland.org.uk/images-books/photos/item/JLP01/10/48154</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80C0F8B2-C46A-4B0D-9F9D-2861A5439C5A}" type="slidenum">
              <a:rPr lang="en-GB" smtClean="0"/>
              <a:t>31</a:t>
            </a:fld>
            <a:endParaRPr lang="en-GB" dirty="0"/>
          </a:p>
        </p:txBody>
      </p:sp>
    </p:spTree>
    <p:extLst>
      <p:ext uri="{BB962C8B-B14F-4D97-AF65-F5344CB8AC3E}">
        <p14:creationId xmlns:p14="http://schemas.microsoft.com/office/powerpoint/2010/main" val="3400167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pPr defTabSz="966155">
              <a:defRPr/>
            </a:pPr>
            <a:r>
              <a:rPr lang="en-GB" sz="1300" b="1" dirty="0"/>
              <a:t>Key Question:</a:t>
            </a:r>
          </a:p>
          <a:p>
            <a:pPr defTabSz="966155">
              <a:defRPr/>
            </a:pPr>
            <a:r>
              <a:rPr lang="en-GB" sz="1300" dirty="0"/>
              <a:t>What is this part of the Synagogue called?</a:t>
            </a:r>
            <a:r>
              <a:rPr lang="en-GB" sz="1300" dirty="0">
                <a:solidFill>
                  <a:prstClr val="black"/>
                </a:solidFill>
              </a:rPr>
              <a:t> What is its importance?</a:t>
            </a:r>
          </a:p>
          <a:p>
            <a:pPr defTabSz="966155">
              <a:defRPr/>
            </a:pPr>
            <a:endParaRPr lang="en-GB" sz="1300" dirty="0"/>
          </a:p>
          <a:p>
            <a:pPr defTabSz="966155">
              <a:defRPr/>
            </a:pPr>
            <a:endParaRPr lang="en-GB" sz="1300" b="1" dirty="0"/>
          </a:p>
          <a:p>
            <a:pPr defTabSz="966155">
              <a:defRPr/>
            </a:pPr>
            <a:r>
              <a:rPr lang="en-GB" sz="1300" b="1" dirty="0"/>
              <a:t>Image:</a:t>
            </a:r>
          </a:p>
          <a:p>
            <a:r>
              <a:rPr lang="en-GB" b="0" dirty="0" smtClean="0"/>
              <a:t>The ner tamid and doors of the ark in the Liberal Jewish Synagogue </a:t>
            </a:r>
            <a:r>
              <a:rPr lang="en-GB" sz="1300" dirty="0"/>
              <a:t>© Historic England Archive. John Laing Photographic Collection </a:t>
            </a:r>
            <a:r>
              <a:rPr lang="en-GB" dirty="0" smtClean="0"/>
              <a:t>-</a:t>
            </a:r>
            <a:r>
              <a:rPr lang="en-GB" baseline="0" dirty="0" smtClean="0"/>
              <a:t> </a:t>
            </a:r>
            <a:r>
              <a:rPr lang="en-GB" dirty="0" smtClean="0"/>
              <a:t>30 Jan 1991 Ref: JLP01/10/48152</a:t>
            </a:r>
          </a:p>
          <a:p>
            <a:r>
              <a:rPr lang="en-GB" dirty="0" smtClean="0">
                <a:hlinkClick r:id="rId3"/>
              </a:rPr>
              <a:t>https://historicengland.org.uk/images-books/photos/item/JLP01/10/48152</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0C0F8B2-C46A-4B0D-9F9D-2861A5439C5A}" type="slidenum">
              <a:rPr lang="en-GB" smtClean="0"/>
              <a:t>32</a:t>
            </a:fld>
            <a:endParaRPr lang="en-GB" dirty="0"/>
          </a:p>
        </p:txBody>
      </p:sp>
    </p:spTree>
    <p:extLst>
      <p:ext uri="{BB962C8B-B14F-4D97-AF65-F5344CB8AC3E}">
        <p14:creationId xmlns:p14="http://schemas.microsoft.com/office/powerpoint/2010/main" val="3122685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solidFill>
                  <a:prstClr val="black"/>
                </a:solidFill>
              </a:rPr>
              <a:t>Key Question:</a:t>
            </a:r>
          </a:p>
          <a:p>
            <a:pPr defTabSz="966155">
              <a:defRPr/>
            </a:pPr>
            <a:r>
              <a:rPr lang="en-GB" sz="1300" dirty="0">
                <a:solidFill>
                  <a:prstClr val="black"/>
                </a:solidFill>
              </a:rPr>
              <a:t>What is this part of the Synagogue called? What is its importance?</a:t>
            </a:r>
          </a:p>
          <a:p>
            <a:pPr defTabSz="966155">
              <a:defRPr/>
            </a:pPr>
            <a:endParaRPr lang="en-GB" sz="1300" b="1" dirty="0"/>
          </a:p>
          <a:p>
            <a:pPr defTabSz="966155">
              <a:defRPr/>
            </a:pPr>
            <a:r>
              <a:rPr lang="en-GB" sz="1300" b="1" dirty="0"/>
              <a:t>Image:</a:t>
            </a:r>
          </a:p>
          <a:p>
            <a:pPr defTabSz="966155">
              <a:defRPr/>
            </a:pPr>
            <a:r>
              <a:rPr lang="en-GB" b="0" dirty="0" smtClean="0"/>
              <a:t>The chuppah on the bimah, with the doors of the ark and ner tamid beyond, in the Liberal Jewish Synagogue</a:t>
            </a:r>
            <a:r>
              <a:rPr lang="en-GB" b="0" baseline="0" dirty="0" smtClean="0"/>
              <a:t> </a:t>
            </a:r>
            <a:r>
              <a:rPr lang="en-GB" sz="1300" dirty="0"/>
              <a:t>© Historic England Archive. John Laing Photographic Collection </a:t>
            </a:r>
            <a:r>
              <a:rPr lang="en-GB" dirty="0" smtClean="0"/>
              <a:t>-</a:t>
            </a:r>
            <a:r>
              <a:rPr lang="en-GB" baseline="0" dirty="0" smtClean="0"/>
              <a:t> </a:t>
            </a:r>
            <a:r>
              <a:rPr lang="en-GB" dirty="0" smtClean="0"/>
              <a:t>30 Jan 1991 - Ref: JLP01/10/48151 </a:t>
            </a:r>
          </a:p>
          <a:p>
            <a:r>
              <a:rPr lang="en-GB" dirty="0" smtClean="0">
                <a:hlinkClick r:id="rId3"/>
              </a:rPr>
              <a:t>https://historicengland.org.uk/images-books/photos/item/JLP01/10/48151</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33</a:t>
            </a:fld>
            <a:endParaRPr lang="en-GB" dirty="0"/>
          </a:p>
        </p:txBody>
      </p:sp>
    </p:spTree>
    <p:extLst>
      <p:ext uri="{BB962C8B-B14F-4D97-AF65-F5344CB8AC3E}">
        <p14:creationId xmlns:p14="http://schemas.microsoft.com/office/powerpoint/2010/main" val="2260307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Does this look like you would expect a place of worship to appear like?</a:t>
            </a:r>
          </a:p>
          <a:p>
            <a:pPr defTabSz="966155">
              <a:defRPr/>
            </a:pPr>
            <a:r>
              <a:rPr lang="en-GB" sz="1300" dirty="0"/>
              <a:t>If you did not know it was a place of worship, what other type of building might you think it could be</a:t>
            </a:r>
            <a:r>
              <a:rPr lang="en-GB" sz="1300" dirty="0" smtClean="0"/>
              <a:t>?</a:t>
            </a:r>
          </a:p>
          <a:p>
            <a:pPr defTabSz="966155">
              <a:defRPr/>
            </a:pPr>
            <a:endParaRPr lang="en-GB" sz="1300" dirty="0"/>
          </a:p>
          <a:p>
            <a:pPr defTabSz="966155">
              <a:defRPr/>
            </a:pPr>
            <a:r>
              <a:rPr lang="en-GB" sz="1300" b="1" dirty="0"/>
              <a:t>Image:</a:t>
            </a:r>
          </a:p>
          <a:p>
            <a:pPr defTabSz="966155">
              <a:defRPr/>
            </a:pPr>
            <a:r>
              <a:rPr lang="en-GB" b="0" dirty="0" smtClean="0"/>
              <a:t>A view from the bimah, looking out over the sanctuary with the chuppah in the foreground, in the Liberal Jewish Synagogue</a:t>
            </a:r>
            <a:r>
              <a:rPr lang="en-GB" b="0" baseline="0" dirty="0" smtClean="0"/>
              <a:t> </a:t>
            </a:r>
            <a:r>
              <a:rPr lang="en-GB" sz="1300" dirty="0"/>
              <a:t>© Historic England Archive. John Laing Photographic Collection </a:t>
            </a:r>
            <a:r>
              <a:rPr lang="en-GB" dirty="0" smtClean="0"/>
              <a:t>-</a:t>
            </a:r>
            <a:r>
              <a:rPr lang="en-GB" baseline="0" dirty="0" smtClean="0"/>
              <a:t> </a:t>
            </a:r>
            <a:r>
              <a:rPr lang="en-GB" dirty="0" smtClean="0"/>
              <a:t>30 Jan 1991 Ref: JLP01/10/48150  </a:t>
            </a:r>
          </a:p>
          <a:p>
            <a:r>
              <a:rPr lang="en-GB" dirty="0" smtClean="0">
                <a:hlinkClick r:id="rId3"/>
              </a:rPr>
              <a:t>https://historicengland.org.uk/images-books/photos/item/JLP01/10/48150</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34</a:t>
            </a:fld>
            <a:endParaRPr lang="en-GB" dirty="0"/>
          </a:p>
        </p:txBody>
      </p:sp>
    </p:spTree>
    <p:extLst>
      <p:ext uri="{BB962C8B-B14F-4D97-AF65-F5344CB8AC3E}">
        <p14:creationId xmlns:p14="http://schemas.microsoft.com/office/powerpoint/2010/main" val="3843032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pPr defTabSz="966155">
              <a:defRPr/>
            </a:pPr>
            <a:r>
              <a:rPr lang="en-GB" sz="1300" b="1" dirty="0">
                <a:solidFill>
                  <a:prstClr val="black"/>
                </a:solidFill>
              </a:rPr>
              <a:t>Key Question:</a:t>
            </a:r>
          </a:p>
          <a:p>
            <a:pPr defTabSz="966155">
              <a:defRPr/>
            </a:pPr>
            <a:r>
              <a:rPr lang="en-GB" sz="1300" dirty="0">
                <a:solidFill>
                  <a:prstClr val="black"/>
                </a:solidFill>
              </a:rPr>
              <a:t>What do you notice about the roof light? What do you think might be significant about this design?</a:t>
            </a:r>
          </a:p>
          <a:p>
            <a:pPr defTabSz="966155">
              <a:defRPr/>
            </a:pPr>
            <a:endParaRPr lang="en-GB" sz="1300" b="1" dirty="0"/>
          </a:p>
          <a:p>
            <a:pPr defTabSz="966155">
              <a:defRPr/>
            </a:pPr>
            <a:r>
              <a:rPr lang="en-GB" sz="1300" b="1" dirty="0"/>
              <a:t>Image:</a:t>
            </a:r>
          </a:p>
          <a:p>
            <a:pPr defTabSz="966155">
              <a:defRPr/>
            </a:pPr>
            <a:r>
              <a:rPr lang="en-GB" b="0" dirty="0" smtClean="0"/>
              <a:t>The ark, ner tamid, chuppah and bimah chairs in the Liberal Jewish Synagogue, with the shaded octagonal roof light above</a:t>
            </a:r>
            <a:r>
              <a:rPr lang="en-GB" b="0" baseline="0" dirty="0" smtClean="0"/>
              <a:t> </a:t>
            </a:r>
            <a:r>
              <a:rPr lang="en-GB" sz="1300" dirty="0"/>
              <a:t>© Historic England Archive. John Laing Photographic Collection </a:t>
            </a:r>
            <a:r>
              <a:rPr lang="en-GB" dirty="0" smtClean="0"/>
              <a:t>-</a:t>
            </a:r>
            <a:r>
              <a:rPr lang="en-GB" baseline="0" dirty="0" smtClean="0"/>
              <a:t> </a:t>
            </a:r>
            <a:r>
              <a:rPr lang="en-GB" dirty="0" smtClean="0"/>
              <a:t>30 Jan 1991 Ref: JLP01/10/48147 </a:t>
            </a:r>
          </a:p>
          <a:p>
            <a:pPr defTabSz="966155">
              <a:defRPr/>
            </a:pPr>
            <a:r>
              <a:rPr lang="en-GB" dirty="0" smtClean="0">
                <a:hlinkClick r:id="rId3"/>
              </a:rPr>
              <a:t>https://historicengland.org.uk/images-books/photos/item/JLP01/10/48147</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35</a:t>
            </a:fld>
            <a:endParaRPr lang="en-GB" dirty="0"/>
          </a:p>
        </p:txBody>
      </p:sp>
    </p:spTree>
    <p:extLst>
      <p:ext uri="{BB962C8B-B14F-4D97-AF65-F5344CB8AC3E}">
        <p14:creationId xmlns:p14="http://schemas.microsoft.com/office/powerpoint/2010/main" val="1973479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dirty="0" smtClean="0"/>
              <a:t>Also see: </a:t>
            </a:r>
            <a:r>
              <a:rPr lang="en-GB" sz="1200" u="sng" kern="1200" dirty="0" smtClean="0">
                <a:solidFill>
                  <a:schemeClr val="tx1"/>
                </a:solidFill>
                <a:effectLst/>
                <a:latin typeface="+mn-lt"/>
                <a:ea typeface="+mn-ea"/>
                <a:cs typeface="+mn-cs"/>
                <a:hlinkClick r:id="rId4"/>
              </a:rPr>
              <a:t>https://www.reonline.org.uk/</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36</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r>
              <a:rPr lang="en-GB" sz="1500" dirty="0" smtClean="0">
                <a:latin typeface="Arial" panose="020B0604020202020204" pitchFamily="34" charset="0"/>
                <a:cs typeface="Arial" panose="020B0604020202020204" pitchFamily="34" charset="0"/>
              </a:rPr>
              <a:t>.</a:t>
            </a:r>
          </a:p>
          <a:p>
            <a:endParaRPr lang="en-GB" sz="1500" dirty="0" smtClean="0">
              <a:latin typeface="Arial" panose="020B0604020202020204" pitchFamily="34" charset="0"/>
              <a:cs typeface="Arial" panose="020B0604020202020204" pitchFamily="34" charset="0"/>
            </a:endParaRPr>
          </a:p>
          <a:p>
            <a:r>
              <a:rPr lang="en-GB" sz="1600" b="1" dirty="0" smtClean="0">
                <a:latin typeface="Arial" panose="020B0604020202020204" pitchFamily="34" charset="0"/>
                <a:cs typeface="Arial" panose="020B0604020202020204" pitchFamily="34" charset="0"/>
              </a:rPr>
              <a:t>Key Question: </a:t>
            </a:r>
            <a:endParaRPr lang="en-GB" sz="15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How would you describe the exterior design of this cathedral?  What do you notice about this design? (For example, pupils may notice a lack of windows)</a:t>
            </a:r>
          </a:p>
          <a:p>
            <a:pPr defTabSz="966155">
              <a:defRPr/>
            </a:pPr>
            <a:endParaRPr lang="en-GB" sz="1300" dirty="0"/>
          </a:p>
          <a:p>
            <a:r>
              <a:rPr lang="en-GB" sz="1300" b="1" dirty="0"/>
              <a:t>Image: </a:t>
            </a:r>
          </a:p>
          <a:p>
            <a:r>
              <a:rPr lang="en-GB" b="0" dirty="0" smtClean="0"/>
              <a:t>Three nuns viewing the completed exterior of the Roman Catholic Cathedral of Saints Peter and Paul, Clifton, Bristol </a:t>
            </a:r>
            <a:r>
              <a:rPr lang="en-GB" sz="1300" dirty="0"/>
              <a:t>© Historic England Archive. John Laing Photographic Collection –</a:t>
            </a:r>
            <a:r>
              <a:rPr lang="en-GB" sz="1300" b="1" dirty="0"/>
              <a:t> </a:t>
            </a:r>
            <a:r>
              <a:rPr lang="en-GB" dirty="0" smtClean="0"/>
              <a:t>1 Aug 1973 Ref: JLP01/10/01192C </a:t>
            </a:r>
          </a:p>
          <a:p>
            <a:r>
              <a:rPr lang="en-GB" dirty="0" smtClean="0">
                <a:hlinkClick r:id="rId3"/>
              </a:rPr>
              <a:t>https://historicengland.org.uk/images-books/photos/item/JLP01/10/01192C</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37</a:t>
            </a:fld>
            <a:endParaRPr lang="en-GB" dirty="0"/>
          </a:p>
        </p:txBody>
      </p:sp>
    </p:spTree>
    <p:extLst>
      <p:ext uri="{BB962C8B-B14F-4D97-AF65-F5344CB8AC3E}">
        <p14:creationId xmlns:p14="http://schemas.microsoft.com/office/powerpoint/2010/main" val="4192484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smtClean="0"/>
              <a:t>How </a:t>
            </a:r>
            <a:r>
              <a:rPr lang="en-GB" sz="1300" dirty="0"/>
              <a:t>would you describe the design of the ceiling structure in this cathedral? Why do you think the architect designed it this way? </a:t>
            </a:r>
            <a:endParaRPr lang="en-GB" sz="1300" dirty="0" smtClean="0"/>
          </a:p>
          <a:p>
            <a:pPr defTabSz="966155">
              <a:defRPr/>
            </a:pPr>
            <a:endParaRPr lang="en-GB" sz="1300" dirty="0"/>
          </a:p>
          <a:p>
            <a:r>
              <a:rPr lang="en-GB" sz="1300" b="1" dirty="0"/>
              <a:t>Image: </a:t>
            </a:r>
          </a:p>
          <a:p>
            <a:r>
              <a:rPr lang="en-GB" b="0" dirty="0" smtClean="0"/>
              <a:t>Looking across the nave towards the sanctuary and altar in Clifton Cathedral </a:t>
            </a:r>
            <a:r>
              <a:rPr lang="en-GB" sz="1300" dirty="0"/>
              <a:t>© Historic England Archive. John Laing Photographic Collection –</a:t>
            </a:r>
            <a:r>
              <a:rPr lang="en-GB" sz="1300" b="1" dirty="0"/>
              <a:t> </a:t>
            </a:r>
            <a:r>
              <a:rPr lang="en-GB" dirty="0" smtClean="0"/>
              <a:t>2 Aug 1973 Ref: JLP01/08/095985 </a:t>
            </a:r>
          </a:p>
          <a:p>
            <a:r>
              <a:rPr lang="en-GB" dirty="0" smtClean="0">
                <a:hlinkClick r:id="rId3"/>
              </a:rPr>
              <a:t>https://historicengland.org.uk/images-books/photos/item/JLP01/08/095985</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38</a:t>
            </a:fld>
            <a:endParaRPr lang="en-GB" dirty="0"/>
          </a:p>
        </p:txBody>
      </p:sp>
    </p:spTree>
    <p:extLst>
      <p:ext uri="{BB962C8B-B14F-4D97-AF65-F5344CB8AC3E}">
        <p14:creationId xmlns:p14="http://schemas.microsoft.com/office/powerpoint/2010/main" val="180994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Questions:</a:t>
            </a:r>
          </a:p>
          <a:p>
            <a:pPr defTabSz="966155">
              <a:defRPr/>
            </a:pPr>
            <a:r>
              <a:rPr lang="en-GB" sz="1300" dirty="0" smtClean="0"/>
              <a:t>How would you describe the inside of this cathedral? </a:t>
            </a:r>
          </a:p>
          <a:p>
            <a:pPr defTabSz="966155">
              <a:defRPr/>
            </a:pPr>
            <a:r>
              <a:rPr lang="en-GB" sz="1300" dirty="0" smtClean="0"/>
              <a:t>Which </a:t>
            </a:r>
            <a:r>
              <a:rPr lang="en-GB" sz="1300" dirty="0"/>
              <a:t>building materials can you see have been used</a:t>
            </a:r>
            <a:r>
              <a:rPr lang="en-GB" sz="1300" dirty="0" smtClean="0"/>
              <a:t>?</a:t>
            </a:r>
          </a:p>
          <a:p>
            <a:pPr defTabSz="966155">
              <a:defRPr/>
            </a:pPr>
            <a:endParaRPr lang="en-GB" sz="1300" dirty="0"/>
          </a:p>
          <a:p>
            <a:r>
              <a:rPr lang="en-GB" sz="1300" b="1" dirty="0"/>
              <a:t>Image: </a:t>
            </a:r>
          </a:p>
          <a:p>
            <a:r>
              <a:rPr lang="en-GB" b="0" dirty="0" smtClean="0"/>
              <a:t>Members of the clergy gathered around the altar in Clifton Cathedral during the consecration ceremony, with the organ in the background </a:t>
            </a:r>
            <a:r>
              <a:rPr lang="en-GB" sz="1300" dirty="0"/>
              <a:t>© Historic England Archive. John Laing Photographic Collection – </a:t>
            </a:r>
            <a:r>
              <a:rPr lang="en-GB" dirty="0" smtClean="0"/>
              <a:t>29 Jun 1973 Ref: JLP01/10/01163/06 </a:t>
            </a:r>
          </a:p>
          <a:p>
            <a:r>
              <a:rPr lang="en-GB" dirty="0" smtClean="0">
                <a:hlinkClick r:id="rId3"/>
              </a:rPr>
              <a:t>https://historicengland.org.uk/images-books/photos/item/JLP01/10/01163/06</a:t>
            </a:r>
            <a:endParaRPr lang="en-GB"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39</a:t>
            </a:fld>
            <a:endParaRPr lang="en-GB" dirty="0"/>
          </a:p>
        </p:txBody>
      </p:sp>
    </p:spTree>
    <p:extLst>
      <p:ext uri="{BB962C8B-B14F-4D97-AF65-F5344CB8AC3E}">
        <p14:creationId xmlns:p14="http://schemas.microsoft.com/office/powerpoint/2010/main" val="70215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smtClean="0"/>
              <a:t>Ask:</a:t>
            </a:r>
            <a:r>
              <a:rPr lang="en-GB" b="1" baseline="0" dirty="0" smtClean="0"/>
              <a:t> </a:t>
            </a:r>
          </a:p>
          <a:p>
            <a:r>
              <a:rPr lang="en-GB" dirty="0" smtClean="0"/>
              <a:t>This is a good point to ask the pupils what they think architecture might be? What is an architect? What do they think an architect actually does?  </a:t>
            </a:r>
          </a:p>
          <a:p>
            <a:r>
              <a:rPr lang="en-GB" dirty="0" smtClean="0"/>
              <a:t>Link to the idea that it is an architects</a:t>
            </a:r>
            <a:r>
              <a:rPr lang="en-GB" baseline="0" dirty="0" smtClean="0"/>
              <a:t> job is to try to design buildings, parks, opens spaces etc. to make an area better.</a:t>
            </a:r>
          </a:p>
          <a:p>
            <a:r>
              <a:rPr lang="en-GB" baseline="0" dirty="0" smtClean="0"/>
              <a:t>The following 6 slides can then be used to explore with your pupils, in more detail, what architecture is…..</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Questions:</a:t>
            </a:r>
          </a:p>
          <a:p>
            <a:pPr defTabSz="966155">
              <a:defRPr/>
            </a:pPr>
            <a:r>
              <a:rPr lang="en-GB" sz="1300" dirty="0"/>
              <a:t>What do you think the design around the font represents? (Doves; peace)</a:t>
            </a:r>
          </a:p>
          <a:p>
            <a:pPr defTabSz="966155">
              <a:defRPr/>
            </a:pPr>
            <a:r>
              <a:rPr lang="en-GB" sz="1300" dirty="0"/>
              <a:t>Describe the ceiling design and what you think it may represent.</a:t>
            </a:r>
          </a:p>
          <a:p>
            <a:pPr defTabSz="966155">
              <a:defRPr/>
            </a:pPr>
            <a:r>
              <a:rPr lang="en-GB" sz="1300" dirty="0"/>
              <a:t>What are the similarities and differences between this image and the other images of this cathedral</a:t>
            </a:r>
            <a:r>
              <a:rPr lang="en-GB" sz="1300" dirty="0" smtClean="0"/>
              <a:t>?</a:t>
            </a:r>
          </a:p>
          <a:p>
            <a:pPr defTabSz="966155">
              <a:defRPr/>
            </a:pPr>
            <a:endParaRPr lang="en-GB" sz="1300" dirty="0"/>
          </a:p>
          <a:p>
            <a:r>
              <a:rPr lang="en-GB" sz="1300" b="1" dirty="0"/>
              <a:t>Image: </a:t>
            </a:r>
          </a:p>
          <a:p>
            <a:r>
              <a:rPr lang="en-GB" b="0" dirty="0" smtClean="0"/>
              <a:t>Interior view of the completed Roman Catholic Cathedral of Saints Peter and Paul, Clifton, Bristol showing the font and stained glass windows </a:t>
            </a:r>
            <a:r>
              <a:rPr lang="en-GB" sz="1300" dirty="0"/>
              <a:t>© Historic England Archive. John Laing Photographic Collection – </a:t>
            </a:r>
            <a:r>
              <a:rPr lang="en-GB" sz="1300" b="1" dirty="0"/>
              <a:t> </a:t>
            </a:r>
            <a:r>
              <a:rPr lang="en-GB" dirty="0" smtClean="0"/>
              <a:t>1 Aug 1973 -</a:t>
            </a:r>
            <a:r>
              <a:rPr lang="en-GB" baseline="0" dirty="0" smtClean="0"/>
              <a:t> </a:t>
            </a:r>
            <a:r>
              <a:rPr lang="en-GB" dirty="0" smtClean="0"/>
              <a:t>Ref: JLP01/10/01197 </a:t>
            </a:r>
          </a:p>
          <a:p>
            <a:r>
              <a:rPr lang="en-GB" dirty="0" smtClean="0">
                <a:hlinkClick r:id="rId3"/>
              </a:rPr>
              <a:t>https://historicengland.org.uk/images-books/photos/item/JLP01/10/01197</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40</a:t>
            </a:fld>
            <a:endParaRPr lang="en-GB" dirty="0"/>
          </a:p>
        </p:txBody>
      </p:sp>
    </p:spTree>
    <p:extLst>
      <p:ext uri="{BB962C8B-B14F-4D97-AF65-F5344CB8AC3E}">
        <p14:creationId xmlns:p14="http://schemas.microsoft.com/office/powerpoint/2010/main" val="1905257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pPr defTabSz="966155">
              <a:defRPr/>
            </a:pPr>
            <a:r>
              <a:rPr lang="en-GB" sz="1300" b="1" dirty="0">
                <a:solidFill>
                  <a:prstClr val="black"/>
                </a:solidFill>
              </a:rPr>
              <a:t>Key Question:</a:t>
            </a:r>
          </a:p>
          <a:p>
            <a:pPr defTabSz="966155">
              <a:defRPr/>
            </a:pPr>
            <a:r>
              <a:rPr lang="en-GB" sz="1300" dirty="0">
                <a:solidFill>
                  <a:prstClr val="black"/>
                </a:solidFill>
              </a:rPr>
              <a:t>Which adjectives could you use to describe the internal design of this cathedral? </a:t>
            </a:r>
          </a:p>
          <a:p>
            <a:pPr defTabSz="966155">
              <a:defRPr/>
            </a:pPr>
            <a:endParaRPr lang="en-GB" sz="1300" b="1" dirty="0"/>
          </a:p>
          <a:p>
            <a:r>
              <a:rPr lang="en-GB" sz="1300" b="1" dirty="0"/>
              <a:t>Image: </a:t>
            </a:r>
          </a:p>
          <a:p>
            <a:r>
              <a:rPr lang="en-GB" b="0" dirty="0" smtClean="0"/>
              <a:t>The interior of Clifton Cathedral showing the sanctuary and altar with the complex beam structure in the roof above </a:t>
            </a:r>
            <a:r>
              <a:rPr lang="en-GB" sz="1300" dirty="0"/>
              <a:t>© Historic England Archive. John Laing Photographic Collection - </a:t>
            </a:r>
            <a:r>
              <a:rPr lang="en-GB" b="0" dirty="0" smtClean="0"/>
              <a:t>1 </a:t>
            </a:r>
            <a:r>
              <a:rPr lang="en-GB" dirty="0" smtClean="0"/>
              <a:t>Jun 1973 Ref: JLP01/08/095339 </a:t>
            </a:r>
          </a:p>
          <a:p>
            <a:r>
              <a:rPr lang="en-GB" dirty="0" smtClean="0">
                <a:hlinkClick r:id="rId3"/>
              </a:rPr>
              <a:t>https://historicengland.org.uk/images-books/photos/item/JLP01/08/095339</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41</a:t>
            </a:fld>
            <a:endParaRPr lang="en-GB" dirty="0"/>
          </a:p>
        </p:txBody>
      </p:sp>
    </p:spTree>
    <p:extLst>
      <p:ext uri="{BB962C8B-B14F-4D97-AF65-F5344CB8AC3E}">
        <p14:creationId xmlns:p14="http://schemas.microsoft.com/office/powerpoint/2010/main" val="1725013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dirty="0" smtClean="0"/>
              <a:t>Also see: </a:t>
            </a:r>
            <a:r>
              <a:rPr lang="en-GB" sz="1200" u="sng" kern="1200" dirty="0" smtClean="0">
                <a:solidFill>
                  <a:schemeClr val="tx1"/>
                </a:solidFill>
                <a:effectLst/>
                <a:latin typeface="+mn-lt"/>
                <a:ea typeface="+mn-ea"/>
                <a:cs typeface="+mn-cs"/>
                <a:hlinkClick r:id="rId4"/>
              </a:rPr>
              <a:t>https://www.reonline.org.uk/</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42</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Key Question:</a:t>
            </a:r>
          </a:p>
          <a:p>
            <a:r>
              <a:rPr lang="en-GB" sz="1500" dirty="0">
                <a:latin typeface="Arial" panose="020B0604020202020204" pitchFamily="34" charset="0"/>
                <a:cs typeface="Arial" panose="020B0604020202020204" pitchFamily="34" charset="0"/>
              </a:rPr>
              <a:t>What adjectives would you use to describe this church? If you visited this building, is it immediately obvious it is a church or does it look like another type of building? What symbol can you see that tells you that it is a church? (a cross above the front door – quite hard to spot)</a:t>
            </a:r>
          </a:p>
          <a:p>
            <a:pPr defTabSz="966155">
              <a:defRPr/>
            </a:pPr>
            <a:endParaRPr lang="en-GB" sz="1300" b="1" dirty="0"/>
          </a:p>
          <a:p>
            <a:pPr defTabSz="966155">
              <a:defRPr/>
            </a:pPr>
            <a:r>
              <a:rPr lang="en-GB" sz="1300" b="1" dirty="0"/>
              <a:t>Image:</a:t>
            </a:r>
          </a:p>
          <a:p>
            <a:pPr defTabSz="966155">
              <a:defRPr/>
            </a:pPr>
            <a:r>
              <a:rPr lang="en-GB" b="0" dirty="0" smtClean="0"/>
              <a:t>A view of Manor Way Evangelical Church from the south-east</a:t>
            </a:r>
            <a:r>
              <a:rPr lang="en-GB" b="0" baseline="0" dirty="0" smtClean="0"/>
              <a:t> </a:t>
            </a:r>
            <a:r>
              <a:rPr lang="en-GB" sz="1300" dirty="0"/>
              <a:t>© Historic England Archive. John Laing Photographic Collection </a:t>
            </a:r>
            <a:r>
              <a:rPr lang="en-GB" dirty="0" smtClean="0"/>
              <a:t>–</a:t>
            </a:r>
            <a:r>
              <a:rPr lang="en-GB" baseline="0" dirty="0" smtClean="0"/>
              <a:t> </a:t>
            </a:r>
            <a:r>
              <a:rPr lang="en-GB" dirty="0" smtClean="0"/>
              <a:t>12 May 1953 Ref: JLP01/08/008653</a:t>
            </a:r>
          </a:p>
          <a:p>
            <a:pPr defTabSz="966155">
              <a:defRPr/>
            </a:pPr>
            <a:r>
              <a:rPr lang="en-GB" dirty="0" smtClean="0">
                <a:hlinkClick r:id="rId3"/>
              </a:rPr>
              <a:t>https://historicengland.org.uk/images-books/photos/item/JLP01/08/008653</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43</a:t>
            </a:fld>
            <a:endParaRPr lang="en-GB" dirty="0"/>
          </a:p>
        </p:txBody>
      </p:sp>
    </p:spTree>
    <p:extLst>
      <p:ext uri="{BB962C8B-B14F-4D97-AF65-F5344CB8AC3E}">
        <p14:creationId xmlns:p14="http://schemas.microsoft.com/office/powerpoint/2010/main" val="2258888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What observations would you make about this room?</a:t>
            </a:r>
          </a:p>
          <a:p>
            <a:pPr defTabSz="966155">
              <a:defRPr/>
            </a:pPr>
            <a:r>
              <a:rPr lang="en-GB" sz="1300" dirty="0"/>
              <a:t>Why do you think it has been designed like this? (Perhaps this is to allow the space to be used for purposes other than religious services</a:t>
            </a:r>
            <a:r>
              <a:rPr lang="en-GB" sz="1300" dirty="0" smtClean="0"/>
              <a:t>)</a:t>
            </a:r>
          </a:p>
          <a:p>
            <a:pPr marL="0" marR="0" indent="0" algn="l" defTabSz="966155" rtl="0" eaLnBrk="1" fontAlgn="auto" latinLnBrk="0" hangingPunct="1">
              <a:lnSpc>
                <a:spcPct val="100000"/>
              </a:lnSpc>
              <a:spcBef>
                <a:spcPts val="0"/>
              </a:spcBef>
              <a:spcAft>
                <a:spcPts val="0"/>
              </a:spcAft>
              <a:buClrTx/>
              <a:buSzTx/>
              <a:buFontTx/>
              <a:buNone/>
              <a:tabLst/>
              <a:defRPr/>
            </a:pPr>
            <a:r>
              <a:rPr lang="en-GB" sz="1300" dirty="0" smtClean="0"/>
              <a:t>NB: Note the piano at the front</a:t>
            </a:r>
            <a:r>
              <a:rPr lang="en-GB" sz="1300" baseline="0" dirty="0" smtClean="0"/>
              <a:t>, so music can be heard throughout the church.</a:t>
            </a:r>
            <a:endParaRPr lang="en-GB" sz="1300" dirty="0" smtClean="0"/>
          </a:p>
          <a:p>
            <a:pPr defTabSz="966155">
              <a:defRPr/>
            </a:pPr>
            <a:endParaRPr lang="en-GB" sz="1300" dirty="0"/>
          </a:p>
          <a:p>
            <a:pPr defTabSz="966155">
              <a:defRPr/>
            </a:pPr>
            <a:endParaRPr lang="en-GB" sz="1300" dirty="0"/>
          </a:p>
          <a:p>
            <a:pPr defTabSz="966155">
              <a:defRPr/>
            </a:pPr>
            <a:r>
              <a:rPr lang="en-GB" sz="1300" b="1" dirty="0"/>
              <a:t>Image:</a:t>
            </a:r>
          </a:p>
          <a:p>
            <a:pPr defTabSz="966155">
              <a:defRPr/>
            </a:pPr>
            <a:r>
              <a:rPr lang="en-GB" b="0" dirty="0" smtClean="0"/>
              <a:t>A view of the interior of Manor Way Evangelical Church, showing the stage at the west end of the church </a:t>
            </a:r>
            <a:r>
              <a:rPr lang="en-GB" sz="1300" dirty="0"/>
              <a:t>© Historic England Archive. John Laing Photographic Collection </a:t>
            </a:r>
            <a:r>
              <a:rPr lang="en-GB" dirty="0" smtClean="0"/>
              <a:t>–</a:t>
            </a:r>
            <a:r>
              <a:rPr lang="en-GB" baseline="0" dirty="0" smtClean="0"/>
              <a:t> </a:t>
            </a:r>
            <a:r>
              <a:rPr lang="en-GB" dirty="0" smtClean="0"/>
              <a:t>9</a:t>
            </a:r>
            <a:r>
              <a:rPr lang="en-GB" baseline="0" dirty="0" smtClean="0"/>
              <a:t> May </a:t>
            </a:r>
            <a:r>
              <a:rPr lang="en-GB" dirty="0" smtClean="0"/>
              <a:t>1953 Ref: JLP01/08/008682</a:t>
            </a:r>
          </a:p>
          <a:p>
            <a:r>
              <a:rPr lang="en-GB" dirty="0" smtClean="0">
                <a:hlinkClick r:id="rId3"/>
              </a:rPr>
              <a:t>https://historicengland.org.uk/images-books/photos/item/JLP01/08/008682</a:t>
            </a:r>
            <a:endParaRPr lang="en-GB" dirty="0"/>
          </a:p>
        </p:txBody>
      </p:sp>
      <p:sp>
        <p:nvSpPr>
          <p:cNvPr id="4" name="Slide Number Placeholder 3"/>
          <p:cNvSpPr>
            <a:spLocks noGrp="1"/>
          </p:cNvSpPr>
          <p:nvPr>
            <p:ph type="sldNum" sz="quarter" idx="10"/>
          </p:nvPr>
        </p:nvSpPr>
        <p:spPr/>
        <p:txBody>
          <a:bodyPr/>
          <a:lstStyle/>
          <a:p>
            <a:fld id="{80C0F8B2-C46A-4B0D-9F9D-2861A5439C5A}" type="slidenum">
              <a:rPr lang="en-GB" smtClean="0"/>
              <a:t>44</a:t>
            </a:fld>
            <a:endParaRPr lang="en-GB" dirty="0"/>
          </a:p>
        </p:txBody>
      </p:sp>
    </p:spTree>
    <p:extLst>
      <p:ext uri="{BB962C8B-B14F-4D97-AF65-F5344CB8AC3E}">
        <p14:creationId xmlns:p14="http://schemas.microsoft.com/office/powerpoint/2010/main" val="1924528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dirty="0" smtClean="0"/>
              <a:t>Also see: </a:t>
            </a:r>
            <a:r>
              <a:rPr lang="en-GB" sz="1200" u="sng" kern="1200" dirty="0" smtClean="0">
                <a:solidFill>
                  <a:schemeClr val="tx1"/>
                </a:solidFill>
                <a:effectLst/>
                <a:latin typeface="+mn-lt"/>
                <a:ea typeface="+mn-ea"/>
                <a:cs typeface="+mn-cs"/>
                <a:hlinkClick r:id="rId4"/>
              </a:rPr>
              <a:t>https://www.reonline.org.uk/</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45</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Image:</a:t>
            </a:r>
          </a:p>
          <a:p>
            <a:pPr defTabSz="966155">
              <a:defRPr/>
            </a:pPr>
            <a:r>
              <a:rPr lang="en-GB" b="0" dirty="0" smtClean="0"/>
              <a:t>Clayton Baptist Church viewed from the east</a:t>
            </a:r>
            <a:r>
              <a:rPr lang="en-GB" b="0" baseline="0" dirty="0" smtClean="0"/>
              <a:t> </a:t>
            </a:r>
            <a:r>
              <a:rPr lang="en-GB" sz="1300" dirty="0"/>
              <a:t>© Historic England Archive. John Laing Photographic Collection © Historic England Archive. John Laing Photographic Collection </a:t>
            </a:r>
            <a:r>
              <a:rPr lang="en-GB" dirty="0" smtClean="0"/>
              <a:t>–</a:t>
            </a:r>
            <a:r>
              <a:rPr lang="en-GB" baseline="0" dirty="0" smtClean="0"/>
              <a:t> </a:t>
            </a:r>
            <a:r>
              <a:rPr lang="en-GB" dirty="0" smtClean="0"/>
              <a:t>Jan 1985 Ref: JLP01/10/19130</a:t>
            </a:r>
          </a:p>
          <a:p>
            <a:pPr defTabSz="966155">
              <a:defRPr/>
            </a:pPr>
            <a:r>
              <a:rPr lang="en-GB" dirty="0" smtClean="0">
                <a:hlinkClick r:id="rId3"/>
              </a:rPr>
              <a:t>https://historicengland.org.uk/images-books/photos/item/JLP01/10/19130</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46</a:t>
            </a:fld>
            <a:endParaRPr lang="en-GB" dirty="0"/>
          </a:p>
        </p:txBody>
      </p:sp>
    </p:spTree>
    <p:extLst>
      <p:ext uri="{BB962C8B-B14F-4D97-AF65-F5344CB8AC3E}">
        <p14:creationId xmlns:p14="http://schemas.microsoft.com/office/powerpoint/2010/main" val="1918743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Questions:</a:t>
            </a:r>
          </a:p>
          <a:p>
            <a:pPr defTabSz="966155">
              <a:defRPr/>
            </a:pPr>
            <a:r>
              <a:rPr lang="en-GB" sz="1300" dirty="0"/>
              <a:t>How does this look different from other churches you have seen?</a:t>
            </a:r>
          </a:p>
          <a:p>
            <a:pPr defTabSz="966155">
              <a:defRPr/>
            </a:pPr>
            <a:r>
              <a:rPr lang="en-GB" sz="1300" dirty="0"/>
              <a:t>(Note how the chairs for both congregation, and those leading the service, are at the same level)</a:t>
            </a:r>
          </a:p>
          <a:p>
            <a:pPr marL="0" marR="0" indent="0" algn="l" defTabSz="966155" rtl="0" eaLnBrk="1" fontAlgn="auto" latinLnBrk="0" hangingPunct="1">
              <a:lnSpc>
                <a:spcPct val="100000"/>
              </a:lnSpc>
              <a:spcBef>
                <a:spcPts val="0"/>
              </a:spcBef>
              <a:spcAft>
                <a:spcPts val="0"/>
              </a:spcAft>
              <a:buClrTx/>
              <a:buSzTx/>
              <a:buFontTx/>
              <a:buNone/>
              <a:tabLst/>
              <a:defRPr/>
            </a:pPr>
            <a:r>
              <a:rPr lang="en-GB" sz="1300" dirty="0" smtClean="0"/>
              <a:t>NB: Note the piano on the left</a:t>
            </a:r>
            <a:r>
              <a:rPr lang="en-GB" sz="1300" baseline="0" dirty="0" smtClean="0"/>
              <a:t>, so music can be heard throughout the church.</a:t>
            </a:r>
            <a:endParaRPr lang="en-GB" sz="1300" dirty="0" smtClean="0"/>
          </a:p>
          <a:p>
            <a:pPr defTabSz="966155">
              <a:defRPr/>
            </a:pPr>
            <a:endParaRPr lang="en-GB" sz="1300" b="1" dirty="0"/>
          </a:p>
          <a:p>
            <a:pPr defTabSz="966155">
              <a:defRPr/>
            </a:pPr>
            <a:r>
              <a:rPr lang="en-GB" sz="1300" b="1" dirty="0"/>
              <a:t>Image:</a:t>
            </a:r>
          </a:p>
          <a:p>
            <a:pPr defTabSz="966155">
              <a:defRPr/>
            </a:pPr>
            <a:r>
              <a:rPr lang="en-GB" b="0" dirty="0" smtClean="0"/>
              <a:t>The interior of the worship hall in Clayton Baptist Church, showing seating beneath the roof trusses</a:t>
            </a:r>
            <a:r>
              <a:rPr lang="en-GB" b="0" baseline="0" dirty="0" smtClean="0"/>
              <a:t> </a:t>
            </a:r>
            <a:r>
              <a:rPr lang="en-GB" sz="1300" dirty="0"/>
              <a:t>© Historic England Archive. John Laing Photographic Collection </a:t>
            </a:r>
            <a:r>
              <a:rPr lang="en-GB" dirty="0" smtClean="0"/>
              <a:t>–</a:t>
            </a:r>
            <a:r>
              <a:rPr lang="en-GB" baseline="0" dirty="0" smtClean="0"/>
              <a:t> </a:t>
            </a:r>
            <a:r>
              <a:rPr lang="en-GB" dirty="0" smtClean="0"/>
              <a:t>Jan 1985 Ref: JLP01/10/19131</a:t>
            </a:r>
          </a:p>
          <a:p>
            <a:pPr defTabSz="966155">
              <a:defRPr/>
            </a:pPr>
            <a:r>
              <a:rPr lang="en-GB" dirty="0" smtClean="0">
                <a:hlinkClick r:id="rId3"/>
              </a:rPr>
              <a:t>https://historicengland.org.uk/images-books/photos/item/JLP01/10/19131</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80C0F8B2-C46A-4B0D-9F9D-2861A5439C5A}" type="slidenum">
              <a:rPr lang="en-GB" smtClean="0"/>
              <a:t>47</a:t>
            </a:fld>
            <a:endParaRPr lang="en-GB" dirty="0"/>
          </a:p>
        </p:txBody>
      </p:sp>
    </p:spTree>
    <p:extLst>
      <p:ext uri="{BB962C8B-B14F-4D97-AF65-F5344CB8AC3E}">
        <p14:creationId xmlns:p14="http://schemas.microsoft.com/office/powerpoint/2010/main" val="2902324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sz="1300" dirty="0">
                <a:solidFill>
                  <a:prstClr val="black"/>
                </a:solidFill>
              </a:rPr>
              <a:t>Also see: </a:t>
            </a:r>
            <a:r>
              <a:rPr lang="en-GB" sz="1200" u="sng" kern="1200" dirty="0" smtClean="0">
                <a:solidFill>
                  <a:schemeClr val="tx1"/>
                </a:solidFill>
                <a:effectLst/>
                <a:latin typeface="+mn-lt"/>
                <a:ea typeface="+mn-ea"/>
                <a:cs typeface="+mn-cs"/>
                <a:hlinkClick r:id="rId4"/>
              </a:rPr>
              <a:t>https://www.reonline.org.uk/</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48</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Image:</a:t>
            </a:r>
          </a:p>
          <a:p>
            <a:pPr defTabSz="966155">
              <a:defRPr/>
            </a:pPr>
            <a:r>
              <a:rPr lang="en-GB" b="0" dirty="0" smtClean="0"/>
              <a:t>A view looking down the central aisle towards the altar in St Mary's Church</a:t>
            </a:r>
            <a:r>
              <a:rPr lang="en-GB" b="0" baseline="0" dirty="0" smtClean="0"/>
              <a:t> </a:t>
            </a:r>
            <a:r>
              <a:rPr lang="en-GB" sz="1300" dirty="0"/>
              <a:t>© Historic England Archive. John Laing Photographic Collection </a:t>
            </a:r>
            <a:r>
              <a:rPr lang="en-GB" dirty="0" smtClean="0"/>
              <a:t>- 20 Nov 1991 – Ref: JLP01/10/51857 </a:t>
            </a:r>
          </a:p>
          <a:p>
            <a:r>
              <a:rPr lang="en-GB" dirty="0" smtClean="0">
                <a:hlinkClick r:id="rId3"/>
              </a:rPr>
              <a:t>https://historicengland.org.uk/images-books/photos/item/JLP01/10/51857</a:t>
            </a:r>
            <a:endParaRPr lang="en-GB" dirty="0" smtClean="0"/>
          </a:p>
        </p:txBody>
      </p:sp>
      <p:sp>
        <p:nvSpPr>
          <p:cNvPr id="4" name="Slide Number Placeholder 3"/>
          <p:cNvSpPr>
            <a:spLocks noGrp="1"/>
          </p:cNvSpPr>
          <p:nvPr>
            <p:ph type="sldNum" sz="quarter" idx="10"/>
          </p:nvPr>
        </p:nvSpPr>
        <p:spPr/>
        <p:txBody>
          <a:bodyPr/>
          <a:lstStyle/>
          <a:p>
            <a:fld id="{80C0F8B2-C46A-4B0D-9F9D-2861A5439C5A}" type="slidenum">
              <a:rPr lang="en-GB" smtClean="0"/>
              <a:t>49</a:t>
            </a:fld>
            <a:endParaRPr lang="en-GB" dirty="0"/>
          </a:p>
        </p:txBody>
      </p:sp>
    </p:spTree>
    <p:extLst>
      <p:ext uri="{BB962C8B-B14F-4D97-AF65-F5344CB8AC3E}">
        <p14:creationId xmlns:p14="http://schemas.microsoft.com/office/powerpoint/2010/main" val="164435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155">
              <a:defRPr/>
            </a:pPr>
            <a:r>
              <a:rPr lang="en-GB" dirty="0" smtClean="0"/>
              <a:t>This is where we introduce an old, but still relevant, set of principals by the Roman architect Vitruvius. Suggest to pupils that they should remember these principals when they think about designing their own architecture project. </a:t>
            </a:r>
          </a:p>
          <a:p>
            <a:pPr defTabSz="966155">
              <a:defRPr/>
            </a:pPr>
            <a:r>
              <a:rPr lang="en-GB" dirty="0" smtClean="0"/>
              <a:t>Image: </a:t>
            </a:r>
            <a:r>
              <a:rPr lang="en-GB" dirty="0" smtClean="0">
                <a:hlinkClick r:id="rId3"/>
              </a:rPr>
              <a:t>https://commons.wikimedia.org/wiki/File:Vitruvio_Pollione_portrait.jpg</a:t>
            </a:r>
            <a:endParaRPr lang="en-GB" dirty="0" smtClean="0"/>
          </a:p>
          <a:p>
            <a:pPr defTabSz="966155">
              <a:defRPr/>
            </a:pPr>
            <a:r>
              <a:rPr lang="en-GB" dirty="0" smtClean="0"/>
              <a:t>Image attribution: </a:t>
            </a:r>
            <a:r>
              <a:rPr lang="it-IT" dirty="0" smtClean="0"/>
              <a:t>Jacopo Bernardi (engraver); Vincenzo Raggio (painter) / Public domain</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Questions:</a:t>
            </a:r>
          </a:p>
          <a:p>
            <a:pPr defTabSz="966155">
              <a:defRPr/>
            </a:pPr>
            <a:r>
              <a:rPr lang="en-GB" sz="1300" dirty="0"/>
              <a:t>Which aspects of this design make this recognisable as modern church building?</a:t>
            </a:r>
          </a:p>
          <a:p>
            <a:pPr defTabSz="966155">
              <a:defRPr/>
            </a:pPr>
            <a:r>
              <a:rPr lang="en-GB" sz="1300" dirty="0"/>
              <a:t>Which aspects of this design do you think are more traditional?</a:t>
            </a:r>
          </a:p>
          <a:p>
            <a:pPr marL="0" marR="0" indent="0" algn="l" defTabSz="966155" rtl="0" eaLnBrk="1" fontAlgn="auto" latinLnBrk="0" hangingPunct="1">
              <a:lnSpc>
                <a:spcPct val="100000"/>
              </a:lnSpc>
              <a:spcBef>
                <a:spcPts val="0"/>
              </a:spcBef>
              <a:spcAft>
                <a:spcPts val="0"/>
              </a:spcAft>
              <a:buClrTx/>
              <a:buSzTx/>
              <a:buFontTx/>
              <a:buNone/>
              <a:tabLst/>
              <a:defRPr/>
            </a:pPr>
            <a:r>
              <a:rPr lang="en-GB" sz="1300" dirty="0"/>
              <a:t>What clues suggest this building replaced an earlier site? (Door and clock came from the previous Church of St Mary that had to be demolished and replaced by the new building. See: </a:t>
            </a:r>
            <a:r>
              <a:rPr lang="en-GB" sz="1200" u="sng" kern="1200" dirty="0" smtClean="0">
                <a:solidFill>
                  <a:schemeClr val="tx1"/>
                </a:solidFill>
                <a:effectLst/>
                <a:latin typeface="+mn-lt"/>
                <a:ea typeface="+mn-ea"/>
                <a:cs typeface="+mn-cs"/>
                <a:hlinkClick r:id="rId3"/>
              </a:rPr>
              <a:t>https://www.peterborough-stmarys.org.uk/about-us/history</a:t>
            </a:r>
            <a:r>
              <a:rPr lang="en-GB" sz="1300" dirty="0" smtClean="0"/>
              <a:t>) </a:t>
            </a:r>
            <a:endParaRPr lang="en-GB" sz="1300" dirty="0"/>
          </a:p>
          <a:p>
            <a:pPr defTabSz="966155">
              <a:defRPr/>
            </a:pPr>
            <a:endParaRPr lang="en-GB" sz="1300" b="1" dirty="0"/>
          </a:p>
          <a:p>
            <a:pPr defTabSz="966155">
              <a:defRPr/>
            </a:pPr>
            <a:r>
              <a:rPr lang="en-GB" sz="1300" b="1" dirty="0"/>
              <a:t>Image: </a:t>
            </a:r>
            <a:r>
              <a:rPr lang="en-GB" b="0" dirty="0" smtClean="0"/>
              <a:t>St Mary's Church viewed from the north-west soon after its completion </a:t>
            </a:r>
            <a:r>
              <a:rPr lang="en-GB" sz="1300" dirty="0"/>
              <a:t>© Historic England Archive. John Laing Photographic Collection </a:t>
            </a:r>
            <a:r>
              <a:rPr lang="en-GB" dirty="0" smtClean="0"/>
              <a:t>–</a:t>
            </a:r>
            <a:r>
              <a:rPr lang="en-GB" baseline="0" dirty="0" smtClean="0"/>
              <a:t> </a:t>
            </a:r>
            <a:r>
              <a:rPr lang="en-GB" dirty="0" smtClean="0"/>
              <a:t>18 Oct 1991 Ref: JLP01/10/51481</a:t>
            </a:r>
          </a:p>
          <a:p>
            <a:pPr defTabSz="966155">
              <a:defRPr/>
            </a:pPr>
            <a:r>
              <a:rPr lang="en-GB" dirty="0" smtClean="0">
                <a:hlinkClick r:id="rId4"/>
              </a:rPr>
              <a:t>https://historicengland.org.uk/images-books/photos/item/JLP01/10/51481</a:t>
            </a:r>
            <a:endParaRPr lang="en-GB" b="0" dirty="0" smtClean="0"/>
          </a:p>
        </p:txBody>
      </p:sp>
      <p:sp>
        <p:nvSpPr>
          <p:cNvPr id="4" name="Slide Number Placeholder 3"/>
          <p:cNvSpPr>
            <a:spLocks noGrp="1"/>
          </p:cNvSpPr>
          <p:nvPr>
            <p:ph type="sldNum" sz="quarter" idx="10"/>
          </p:nvPr>
        </p:nvSpPr>
        <p:spPr/>
        <p:txBody>
          <a:bodyPr/>
          <a:lstStyle/>
          <a:p>
            <a:fld id="{80C0F8B2-C46A-4B0D-9F9D-2861A5439C5A}" type="slidenum">
              <a:rPr lang="en-GB" smtClean="0"/>
              <a:t>50</a:t>
            </a:fld>
            <a:endParaRPr lang="en-GB" dirty="0"/>
          </a:p>
        </p:txBody>
      </p:sp>
    </p:spTree>
    <p:extLst>
      <p:ext uri="{BB962C8B-B14F-4D97-AF65-F5344CB8AC3E}">
        <p14:creationId xmlns:p14="http://schemas.microsoft.com/office/powerpoint/2010/main" val="20748472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Questions:</a:t>
            </a:r>
          </a:p>
          <a:p>
            <a:pPr defTabSz="966155">
              <a:defRPr/>
            </a:pPr>
            <a:r>
              <a:rPr lang="en-GB" sz="1300" dirty="0"/>
              <a:t>How would you describe this design?</a:t>
            </a:r>
          </a:p>
          <a:p>
            <a:pPr defTabSz="966155">
              <a:defRPr/>
            </a:pPr>
            <a:r>
              <a:rPr lang="en-GB" sz="1300" dirty="0"/>
              <a:t>Which ‘traditional’ features of a church can you recognise?</a:t>
            </a:r>
          </a:p>
          <a:p>
            <a:pPr defTabSz="966155">
              <a:defRPr/>
            </a:pPr>
            <a:r>
              <a:rPr lang="en-GB" sz="1300" dirty="0"/>
              <a:t>Which design features are different from what you would expect to see in a ‘traditional’ church building</a:t>
            </a:r>
          </a:p>
          <a:p>
            <a:pPr marL="0" marR="0" indent="0" algn="l" defTabSz="966155" rtl="0" eaLnBrk="1" fontAlgn="auto" latinLnBrk="0" hangingPunct="1">
              <a:lnSpc>
                <a:spcPct val="100000"/>
              </a:lnSpc>
              <a:spcBef>
                <a:spcPts val="0"/>
              </a:spcBef>
              <a:spcAft>
                <a:spcPts val="0"/>
              </a:spcAft>
              <a:buClrTx/>
              <a:buSzTx/>
              <a:buFontTx/>
              <a:buNone/>
              <a:tabLst/>
              <a:defRPr/>
            </a:pPr>
            <a:r>
              <a:rPr lang="en-GB" sz="1300" dirty="0" smtClean="0"/>
              <a:t>NB: Note the vertical tubular</a:t>
            </a:r>
            <a:r>
              <a:rPr lang="en-GB" sz="1300" baseline="0" dirty="0" smtClean="0"/>
              <a:t> metal pipes of the organ on the back wall, so music can be heard throughout the church.</a:t>
            </a:r>
            <a:endParaRPr lang="en-GB" sz="1300" dirty="0" smtClean="0"/>
          </a:p>
          <a:p>
            <a:pPr defTabSz="966155">
              <a:defRPr/>
            </a:pPr>
            <a:endParaRPr lang="en-GB" sz="1300" dirty="0"/>
          </a:p>
          <a:p>
            <a:pPr marL="0" marR="0" indent="0" algn="l" defTabSz="966155" rtl="0" eaLnBrk="1" fontAlgn="auto" latinLnBrk="0" hangingPunct="1">
              <a:lnSpc>
                <a:spcPct val="100000"/>
              </a:lnSpc>
              <a:spcBef>
                <a:spcPts val="0"/>
              </a:spcBef>
              <a:spcAft>
                <a:spcPts val="0"/>
              </a:spcAft>
              <a:buClrTx/>
              <a:buSzTx/>
              <a:buFontTx/>
              <a:buNone/>
              <a:tabLst/>
              <a:defRPr/>
            </a:pPr>
            <a:r>
              <a:rPr lang="en-GB" sz="1300" b="1" dirty="0"/>
              <a:t>Image: </a:t>
            </a:r>
            <a:r>
              <a:rPr lang="en-GB" b="0" dirty="0" smtClean="0"/>
              <a:t>The general view of the interior of St Mary's Church, showing the sanctuary and altar, seating and organ </a:t>
            </a:r>
            <a:r>
              <a:rPr lang="en-GB" sz="1300" dirty="0"/>
              <a:t>© Historic England Archive. John Laing Photographic Collection  -</a:t>
            </a:r>
            <a:r>
              <a:rPr lang="en-GB" dirty="0" smtClean="0"/>
              <a:t> 20 Nov 1991 -</a:t>
            </a:r>
            <a:r>
              <a:rPr lang="en-GB" baseline="0" dirty="0" smtClean="0"/>
              <a:t> </a:t>
            </a:r>
            <a:r>
              <a:rPr lang="en-GB" dirty="0" smtClean="0"/>
              <a:t>Ref: JLP01/10/51853 </a:t>
            </a:r>
            <a:r>
              <a:rPr lang="en-GB" sz="1200" u="sng" kern="1200" dirty="0" smtClean="0">
                <a:solidFill>
                  <a:schemeClr val="tx1"/>
                </a:solidFill>
                <a:effectLst/>
                <a:latin typeface="+mn-lt"/>
                <a:ea typeface="+mn-ea"/>
                <a:cs typeface="+mn-cs"/>
                <a:hlinkClick r:id="rId3"/>
              </a:rPr>
              <a:t>https://historicengland.org.uk/images-books/photos/item/JLP01/10/51853</a:t>
            </a:r>
            <a:r>
              <a:rPr lang="en-GB" sz="1200" kern="1200" dirty="0" smtClean="0">
                <a:solidFill>
                  <a:schemeClr val="tx1"/>
                </a:solidFill>
                <a:effectLst/>
                <a:latin typeface="+mn-lt"/>
                <a:ea typeface="+mn-ea"/>
                <a:cs typeface="+mn-cs"/>
              </a:rPr>
              <a:t> </a:t>
            </a:r>
          </a:p>
          <a:p>
            <a:pPr defTabSz="966155">
              <a:defRPr/>
            </a:pPr>
            <a:endParaRPr lang="en-GB" dirty="0" smtClean="0"/>
          </a:p>
          <a:p>
            <a:pPr defTabSz="966155">
              <a:defRPr/>
            </a:pPr>
            <a:endParaRPr lang="en-GB" sz="1300" b="1" dirty="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51</a:t>
            </a:fld>
            <a:endParaRPr lang="en-GB" dirty="0"/>
          </a:p>
        </p:txBody>
      </p:sp>
    </p:spTree>
    <p:extLst>
      <p:ext uri="{BB962C8B-B14F-4D97-AF65-F5344CB8AC3E}">
        <p14:creationId xmlns:p14="http://schemas.microsoft.com/office/powerpoint/2010/main" val="1478682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Key Question:</a:t>
            </a:r>
          </a:p>
          <a:p>
            <a:r>
              <a:rPr lang="en-GB" sz="1500" dirty="0">
                <a:latin typeface="Arial" panose="020B0604020202020204" pitchFamily="34" charset="0"/>
                <a:cs typeface="Arial" panose="020B0604020202020204" pitchFamily="34" charset="0"/>
              </a:rPr>
              <a:t>Can you identify the features that were from the original Church of St Mary, built in 18860, before being replaced by the new building?</a:t>
            </a:r>
          </a:p>
          <a:p>
            <a:pPr defTabSz="966155">
              <a:defRPr/>
            </a:pPr>
            <a:endParaRPr lang="en-GB" sz="1300" b="1" dirty="0"/>
          </a:p>
          <a:p>
            <a:r>
              <a:rPr lang="en-GB" sz="1300" b="1" dirty="0"/>
              <a:t>Image: </a:t>
            </a:r>
            <a:r>
              <a:rPr lang="en-GB" b="0" dirty="0" smtClean="0"/>
              <a:t>The interior of the chapel of St Mary's Church, showing original stained glass and the new entrance doors </a:t>
            </a:r>
            <a:r>
              <a:rPr lang="en-GB" sz="1300" dirty="0"/>
              <a:t>© Historic England Archive. John Laing Photographic Collection - 1</a:t>
            </a:r>
            <a:r>
              <a:rPr lang="en-GB" dirty="0" smtClean="0"/>
              <a:t>8 Oct 1991 Ref: JLP01/10/51482 </a:t>
            </a:r>
          </a:p>
          <a:p>
            <a:pPr defTabSz="966155">
              <a:defRPr/>
            </a:pPr>
            <a:r>
              <a:rPr lang="en-GB" dirty="0" smtClean="0">
                <a:hlinkClick r:id="rId3"/>
              </a:rPr>
              <a:t>https://historicengland.org.uk/images-books/photos/item/JLP01/10/51482</a:t>
            </a:r>
            <a:endParaRPr lang="en-GB" sz="1300" b="1" dirty="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52</a:t>
            </a:fld>
            <a:endParaRPr lang="en-GB" dirty="0"/>
          </a:p>
        </p:txBody>
      </p:sp>
    </p:spTree>
    <p:extLst>
      <p:ext uri="{BB962C8B-B14F-4D97-AF65-F5344CB8AC3E}">
        <p14:creationId xmlns:p14="http://schemas.microsoft.com/office/powerpoint/2010/main" val="3824839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sz="1300" dirty="0">
                <a:solidFill>
                  <a:prstClr val="black"/>
                </a:solidFill>
              </a:rPr>
              <a:t>Also see: </a:t>
            </a:r>
            <a:r>
              <a:rPr lang="en-GB" sz="1200" u="sng" kern="1200" dirty="0" smtClean="0">
                <a:solidFill>
                  <a:schemeClr val="tx1"/>
                </a:solidFill>
                <a:effectLst/>
                <a:latin typeface="+mn-lt"/>
                <a:ea typeface="+mn-ea"/>
                <a:cs typeface="+mn-cs"/>
                <a:hlinkClick r:id="rId4"/>
              </a:rPr>
              <a:t>https://www.reonline.org.uk/</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53</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r>
              <a:rPr lang="en-GB" b="0" dirty="0" smtClean="0"/>
              <a:t>The main entrance to West Cumberland Hospital, Whitehaven, looking south east across Homewood Road </a:t>
            </a:r>
            <a:r>
              <a:rPr lang="en-GB" sz="1300" dirty="0"/>
              <a:t>© Historic England Archive. John Laing Photographic Collection –</a:t>
            </a:r>
            <a:endParaRPr lang="en-GB" b="1" dirty="0" smtClean="0"/>
          </a:p>
          <a:p>
            <a:r>
              <a:rPr lang="en-GB" dirty="0" smtClean="0"/>
              <a:t>27 Aug 1964 Ref: JLP01/08/069243 </a:t>
            </a:r>
          </a:p>
          <a:p>
            <a:r>
              <a:rPr lang="en-GB" dirty="0" smtClean="0">
                <a:hlinkClick r:id="rId3"/>
              </a:rPr>
              <a:t>https://historicengland.org.uk/images-books/photos/item/JLP01/08/069243</a:t>
            </a:r>
            <a:endParaRPr lang="en-GB"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54</a:t>
            </a:fld>
            <a:endParaRPr lang="en-GB" dirty="0"/>
          </a:p>
        </p:txBody>
      </p:sp>
    </p:spTree>
    <p:extLst>
      <p:ext uri="{BB962C8B-B14F-4D97-AF65-F5344CB8AC3E}">
        <p14:creationId xmlns:p14="http://schemas.microsoft.com/office/powerpoint/2010/main" val="1580208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r>
              <a:rPr lang="en-GB" b="0" dirty="0" smtClean="0"/>
              <a:t>The interior of the chapel at West Cumberland Hospital, Whitehaven </a:t>
            </a:r>
            <a:r>
              <a:rPr lang="en-GB" sz="1300" dirty="0"/>
              <a:t>© Historic England Archive. John Laing Photographic Collection – </a:t>
            </a:r>
            <a:r>
              <a:rPr lang="en-GB" dirty="0" smtClean="0"/>
              <a:t>27 Aug 1964 - Ref: JLP01/08/069257 </a:t>
            </a:r>
          </a:p>
          <a:p>
            <a:r>
              <a:rPr lang="en-GB" dirty="0" smtClean="0">
                <a:hlinkClick r:id="rId3"/>
              </a:rPr>
              <a:t>https://historicengland.org.uk/images-books/photos/item/JLP01/08/069257</a:t>
            </a:r>
            <a:endParaRPr lang="en-GB" dirty="0" smtClean="0"/>
          </a:p>
          <a:p>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55</a:t>
            </a:fld>
            <a:endParaRPr lang="en-GB" dirty="0"/>
          </a:p>
        </p:txBody>
      </p:sp>
    </p:spTree>
    <p:extLst>
      <p:ext uri="{BB962C8B-B14F-4D97-AF65-F5344CB8AC3E}">
        <p14:creationId xmlns:p14="http://schemas.microsoft.com/office/powerpoint/2010/main" val="4044368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Key Question: </a:t>
            </a:r>
          </a:p>
          <a:p>
            <a:pPr defTabSz="966155">
              <a:spcBef>
                <a:spcPct val="20000"/>
              </a:spcBef>
              <a:defRPr/>
            </a:pPr>
            <a:r>
              <a:rPr lang="en-GB" sz="3400" dirty="0">
                <a:solidFill>
                  <a:prstClr val="black"/>
                </a:solidFill>
              </a:rPr>
              <a:t>Why would you find a chapel in a hospital?</a:t>
            </a:r>
          </a:p>
          <a:p>
            <a:pPr marL="362308" indent="-362308" defTabSz="966155">
              <a:spcBef>
                <a:spcPct val="20000"/>
              </a:spcBef>
              <a:buFont typeface="Arial" pitchFamily="34" charset="0"/>
              <a:buChar char="•"/>
              <a:defRPr/>
            </a:pPr>
            <a:endParaRPr lang="en-GB" sz="3400" dirty="0">
              <a:solidFill>
                <a:prstClr val="black"/>
              </a:solidFill>
            </a:endParaRPr>
          </a:p>
          <a:p>
            <a:pPr defTabSz="966155">
              <a:spcBef>
                <a:spcPct val="20000"/>
              </a:spcBef>
              <a:defRPr/>
            </a:pPr>
            <a:r>
              <a:rPr lang="en-GB" sz="3400" b="1" dirty="0">
                <a:solidFill>
                  <a:prstClr val="black"/>
                </a:solidFill>
              </a:rPr>
              <a:t>Research Questions:</a:t>
            </a:r>
          </a:p>
          <a:p>
            <a:pPr defTabSz="966155">
              <a:spcBef>
                <a:spcPct val="20000"/>
              </a:spcBef>
              <a:defRPr/>
            </a:pPr>
            <a:r>
              <a:rPr lang="en-GB" sz="3400" dirty="0">
                <a:solidFill>
                  <a:prstClr val="black"/>
                </a:solidFill>
              </a:rPr>
              <a:t>Are hospital chapels just for Christians?</a:t>
            </a:r>
          </a:p>
          <a:p>
            <a:pPr defTabSz="966155">
              <a:spcBef>
                <a:spcPct val="20000"/>
              </a:spcBef>
              <a:defRPr/>
            </a:pPr>
            <a:r>
              <a:rPr lang="en-GB" sz="3400" dirty="0">
                <a:solidFill>
                  <a:prstClr val="black"/>
                </a:solidFill>
              </a:rPr>
              <a:t>Can you find out any other links between religion and medicine throughout history or examples of developments in medicine being affected by religious beliefs?</a:t>
            </a:r>
          </a:p>
          <a:p>
            <a:pPr defTabSz="966155">
              <a:defRPr/>
            </a:pPr>
            <a:endParaRPr lang="en-GB" sz="1300" b="1" dirty="0"/>
          </a:p>
          <a:p>
            <a:pPr defTabSz="966155">
              <a:defRPr/>
            </a:pPr>
            <a:r>
              <a:rPr lang="en-GB" sz="1300" b="1" dirty="0">
                <a:solidFill>
                  <a:prstClr val="black"/>
                </a:solidFill>
              </a:rPr>
              <a:t>Notes for teacher:</a:t>
            </a:r>
          </a:p>
          <a:p>
            <a:pPr defTabSz="966155">
              <a:defRPr/>
            </a:pPr>
            <a:endParaRPr lang="en-GB" sz="1300" dirty="0">
              <a:solidFill>
                <a:prstClr val="black"/>
              </a:solidFill>
            </a:endParaRPr>
          </a:p>
          <a:p>
            <a:pPr defTabSz="966155">
              <a:defRPr/>
            </a:pPr>
            <a:r>
              <a:rPr lang="en-GB" sz="1300" i="1" dirty="0">
                <a:solidFill>
                  <a:prstClr val="black"/>
                </a:solidFill>
              </a:rPr>
              <a:t>Medicine Through Time </a:t>
            </a:r>
            <a:r>
              <a:rPr lang="en-GB" sz="1300" dirty="0">
                <a:solidFill>
                  <a:prstClr val="black"/>
                </a:solidFill>
              </a:rPr>
              <a:t>is a GCSE in-depth study, followed by many schools. A short research project into the impact on religion in the development of medicine would be a useful ‘preview’ study for pupils who may study these themes when they move into KS4. </a:t>
            </a:r>
          </a:p>
          <a:p>
            <a:pPr defTabSz="966155">
              <a:defRPr/>
            </a:pPr>
            <a:r>
              <a:rPr lang="en-GB" sz="1300" dirty="0">
                <a:solidFill>
                  <a:prstClr val="black"/>
                </a:solidFill>
              </a:rPr>
              <a:t>Some examples may include mummification and Egyptian’s understanding of anatomy; forbidding of dissection in Ancient Rome, Islam and early Christian world, slowing down the gathering of anatomical knowledge; the Greek God of Healing Asclepios (the image staff and snake of Asclepios can often be seen on the front ambulances and nurses’ pin badges); beliefs about causes of the Black Death; the role of the Medieval Church and infirmaries.</a:t>
            </a:r>
          </a:p>
          <a:p>
            <a:pPr defTabSz="966155">
              <a:defRPr/>
            </a:pPr>
            <a:endParaRPr lang="en-GB" sz="1300" dirty="0">
              <a:solidFill>
                <a:prstClr val="black"/>
              </a:solidFill>
            </a:endParaRPr>
          </a:p>
          <a:p>
            <a:pPr defTabSz="966155">
              <a:defRPr/>
            </a:pPr>
            <a:r>
              <a:rPr lang="en-GB" sz="1300" dirty="0">
                <a:solidFill>
                  <a:prstClr val="black"/>
                </a:solidFill>
              </a:rPr>
              <a:t>https://www.bbc.co.uk/bitesize/guides/zxg6wxs/revision/1</a:t>
            </a:r>
          </a:p>
          <a:p>
            <a:pPr defTabSz="966155">
              <a:defRPr/>
            </a:pPr>
            <a:endParaRPr lang="en-GB" sz="1300" dirty="0">
              <a:solidFill>
                <a:prstClr val="black"/>
              </a:solidFill>
            </a:endParaRPr>
          </a:p>
          <a:p>
            <a:pPr defTabSz="966155">
              <a:defRPr/>
            </a:pPr>
            <a:r>
              <a:rPr lang="en-GB" sz="1300" dirty="0">
                <a:solidFill>
                  <a:prstClr val="black"/>
                </a:solidFill>
              </a:rPr>
              <a:t>https://schoolshistory.org.uk/topics/medicine-through-time/</a:t>
            </a:r>
          </a:p>
          <a:p>
            <a:pPr defTabSz="966155">
              <a:defRPr/>
            </a:pPr>
            <a:endParaRPr lang="en-GB" sz="1300" dirty="0">
              <a:solidFill>
                <a:prstClr val="black"/>
              </a:solidFill>
            </a:endParaRPr>
          </a:p>
          <a:p>
            <a:r>
              <a:rPr lang="en-GB" sz="1300" b="1" dirty="0"/>
              <a:t>Image: </a:t>
            </a:r>
          </a:p>
          <a:p>
            <a:r>
              <a:rPr lang="en-GB" b="0" dirty="0" smtClean="0"/>
              <a:t>The interior of the chapel at West Cumberland Hospital, Whitehaven </a:t>
            </a:r>
            <a:r>
              <a:rPr lang="en-GB" sz="1300" dirty="0"/>
              <a:t>© Historic England Archive. John Laing Photographic Collection – </a:t>
            </a:r>
            <a:r>
              <a:rPr lang="en-GB" dirty="0" smtClean="0"/>
              <a:t>27 Aug 1964 Ref: JLP01/08/069258 </a:t>
            </a:r>
          </a:p>
          <a:p>
            <a:r>
              <a:rPr lang="en-GB" dirty="0" smtClean="0">
                <a:hlinkClick r:id="rId3"/>
              </a:rPr>
              <a:t>https://historicengland.org.uk/images-books/photos/item/JLP01/08/069258</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56</a:t>
            </a:fld>
            <a:endParaRPr lang="en-GB" dirty="0"/>
          </a:p>
        </p:txBody>
      </p:sp>
    </p:spTree>
    <p:extLst>
      <p:ext uri="{BB962C8B-B14F-4D97-AF65-F5344CB8AC3E}">
        <p14:creationId xmlns:p14="http://schemas.microsoft.com/office/powerpoint/2010/main" val="955536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500" b="1" dirty="0">
                <a:latin typeface="Arial" panose="020B0604020202020204" pitchFamily="34" charset="0"/>
                <a:cs typeface="Arial" panose="020B0604020202020204" pitchFamily="34" charset="0"/>
              </a:rPr>
              <a:t>Activity: </a:t>
            </a:r>
            <a:r>
              <a:rPr lang="en-GB" sz="1300" dirty="0">
                <a:latin typeface="Arial" panose="020B0604020202020204" pitchFamily="34" charset="0"/>
                <a:cs typeface="Arial" panose="020B0604020202020204" pitchFamily="34" charset="0"/>
              </a:rPr>
              <a:t>In your pair/group note down:</a:t>
            </a:r>
          </a:p>
          <a:p>
            <a:r>
              <a:rPr lang="en-GB" sz="1300" dirty="0">
                <a:latin typeface="Arial" panose="020B0604020202020204" pitchFamily="34" charset="0"/>
                <a:cs typeface="Arial" panose="020B0604020202020204" pitchFamily="34" charset="0"/>
              </a:rPr>
              <a:t>Things I know/features I can see.</a:t>
            </a:r>
          </a:p>
          <a:p>
            <a:r>
              <a:rPr lang="en-GB" sz="1300" dirty="0">
                <a:latin typeface="Arial" panose="020B0604020202020204" pitchFamily="34" charset="0"/>
                <a:cs typeface="Arial" panose="020B0604020202020204" pitchFamily="34" charset="0"/>
              </a:rPr>
              <a:t>Things I can work out/guess at.</a:t>
            </a:r>
          </a:p>
          <a:p>
            <a:r>
              <a:rPr lang="en-GB" sz="1300" dirty="0">
                <a:latin typeface="Arial" panose="020B0604020202020204" pitchFamily="34" charset="0"/>
                <a:cs typeface="Arial" panose="020B0604020202020204" pitchFamily="34" charset="0"/>
              </a:rPr>
              <a:t>Things I’d like to know/find out more about.</a:t>
            </a:r>
          </a:p>
          <a:p>
            <a:endParaRPr lang="en-GB" sz="1300" b="1" dirty="0"/>
          </a:p>
          <a:p>
            <a:pPr defTabSz="966155">
              <a:defRPr/>
            </a:pPr>
            <a:r>
              <a:rPr lang="en-GB" sz="1300" b="1" dirty="0"/>
              <a:t>Image:</a:t>
            </a:r>
          </a:p>
          <a:p>
            <a:r>
              <a:rPr lang="en-GB" b="0" dirty="0" smtClean="0"/>
              <a:t>The Church of Jesus Christ of Latter-day Saints viewed from the south-east, showing the entrance </a:t>
            </a:r>
            <a:r>
              <a:rPr lang="en-GB" sz="1300" dirty="0"/>
              <a:t>© Historic England Archive. John Laing Photographic Collection - </a:t>
            </a:r>
            <a:r>
              <a:rPr lang="en-GB" dirty="0" smtClean="0"/>
              <a:t>15 Dec 1986 - Ref: JLP01/10/25237 </a:t>
            </a:r>
          </a:p>
          <a:p>
            <a:r>
              <a:rPr lang="en-GB" dirty="0" smtClean="0">
                <a:hlinkClick r:id="rId3"/>
              </a:rPr>
              <a:t>https://historicengland.org.uk/images-books/photos/item/JLP01/10/25237</a:t>
            </a:r>
            <a:endParaRPr lang="en-GB" dirty="0"/>
          </a:p>
        </p:txBody>
      </p:sp>
      <p:sp>
        <p:nvSpPr>
          <p:cNvPr id="4" name="Slide Number Placeholder 3"/>
          <p:cNvSpPr>
            <a:spLocks noGrp="1"/>
          </p:cNvSpPr>
          <p:nvPr>
            <p:ph type="sldNum" sz="quarter" idx="10"/>
          </p:nvPr>
        </p:nvSpPr>
        <p:spPr/>
        <p:txBody>
          <a:bodyPr/>
          <a:lstStyle/>
          <a:p>
            <a:fld id="{80C0F8B2-C46A-4B0D-9F9D-2861A5439C5A}" type="slidenum">
              <a:rPr lang="en-GB" smtClean="0">
                <a:solidFill>
                  <a:prstClr val="black"/>
                </a:solidFill>
              </a:rPr>
              <a:pPr/>
              <a:t>57</a:t>
            </a:fld>
            <a:endParaRPr lang="en-GB" dirty="0">
              <a:solidFill>
                <a:prstClr val="black"/>
              </a:solidFill>
            </a:endParaRPr>
          </a:p>
        </p:txBody>
      </p:sp>
    </p:spTree>
    <p:extLst>
      <p:ext uri="{BB962C8B-B14F-4D97-AF65-F5344CB8AC3E}">
        <p14:creationId xmlns:p14="http://schemas.microsoft.com/office/powerpoint/2010/main" val="3609211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endParaRPr lang="en-GB" sz="1500" dirty="0">
              <a:latin typeface="Arial" panose="020B0604020202020204" pitchFamily="34" charset="0"/>
              <a:cs typeface="Arial" panose="020B0604020202020204" pitchFamily="34" charset="0"/>
            </a:endParaRPr>
          </a:p>
          <a:p>
            <a:pPr defTabSz="966155">
              <a:defRPr/>
            </a:pPr>
            <a:r>
              <a:rPr lang="en-GB" sz="1300" b="1" dirty="0"/>
              <a:t>Activity</a:t>
            </a:r>
          </a:p>
          <a:p>
            <a:pPr defTabSz="966155">
              <a:defRPr/>
            </a:pPr>
            <a:r>
              <a:rPr lang="en-GB" sz="1300" dirty="0"/>
              <a:t>Study the 2 photos Looking at the inside of the Church of the Latter Day Saints.</a:t>
            </a:r>
          </a:p>
          <a:p>
            <a:pPr defTabSz="966155">
              <a:defRPr/>
            </a:pPr>
            <a:r>
              <a:rPr lang="en-GB" sz="1300" dirty="0"/>
              <a:t>Describe the ways in which it is similar with other Christian places of worship?</a:t>
            </a:r>
          </a:p>
          <a:p>
            <a:pPr defTabSz="966155">
              <a:defRPr/>
            </a:pPr>
            <a:r>
              <a:rPr lang="en-GB" sz="1300" dirty="0"/>
              <a:t>Can you identify some differences between the design of this building and what you would expect to see in other Christian places of worship?</a:t>
            </a:r>
          </a:p>
          <a:p>
            <a:pPr defTabSz="966155">
              <a:defRPr/>
            </a:pPr>
            <a:r>
              <a:rPr lang="en-GB" sz="1300" dirty="0"/>
              <a:t>Compare and contrast this with another Place of worship from a non-Christian religion.</a:t>
            </a:r>
          </a:p>
          <a:p>
            <a:pPr defTabSz="966155">
              <a:defRPr/>
            </a:pPr>
            <a:endParaRPr lang="en-GB" sz="1300" b="1" dirty="0"/>
          </a:p>
          <a:p>
            <a:pPr defTabSz="966155">
              <a:defRPr/>
            </a:pPr>
            <a:r>
              <a:rPr lang="en-GB" sz="1300" b="1" dirty="0"/>
              <a:t>Image:</a:t>
            </a:r>
          </a:p>
          <a:p>
            <a:r>
              <a:rPr lang="en-GB" b="0" dirty="0" smtClean="0"/>
              <a:t>The interior of the Church of Jesus Christ of Latter-day Saints, showing rows of seating in front of the lectern and raised dais </a:t>
            </a:r>
            <a:r>
              <a:rPr lang="en-GB" sz="1300" dirty="0"/>
              <a:t>© Historic England Archive. John Laing Photographic Collection - </a:t>
            </a:r>
            <a:r>
              <a:rPr lang="en-GB" dirty="0" smtClean="0"/>
              <a:t>7 Sep 1987 Ref: JLP01/10/28615 </a:t>
            </a:r>
            <a:endParaRPr lang="en-GB" sz="1300" b="1" dirty="0"/>
          </a:p>
          <a:p>
            <a:pPr defTabSz="966155">
              <a:defRPr/>
            </a:pPr>
            <a:r>
              <a:rPr lang="en-GB" dirty="0" smtClean="0">
                <a:hlinkClick r:id="rId3"/>
              </a:rPr>
              <a:t>https://historicengland.org.uk/images-books/photos/item/JLP01/10/28615</a:t>
            </a:r>
            <a:endParaRPr lang="en-GB" sz="1300" b="1" dirty="0"/>
          </a:p>
        </p:txBody>
      </p:sp>
      <p:sp>
        <p:nvSpPr>
          <p:cNvPr id="4" name="Slide Number Placeholder 3"/>
          <p:cNvSpPr>
            <a:spLocks noGrp="1"/>
          </p:cNvSpPr>
          <p:nvPr>
            <p:ph type="sldNum" sz="quarter" idx="10"/>
          </p:nvPr>
        </p:nvSpPr>
        <p:spPr/>
        <p:txBody>
          <a:bodyPr/>
          <a:lstStyle/>
          <a:p>
            <a:fld id="{80C0F8B2-C46A-4B0D-9F9D-2861A5439C5A}" type="slidenum">
              <a:rPr lang="en-GB" smtClean="0">
                <a:solidFill>
                  <a:prstClr val="black"/>
                </a:solidFill>
              </a:rPr>
              <a:pPr/>
              <a:t>58</a:t>
            </a:fld>
            <a:endParaRPr lang="en-GB" dirty="0">
              <a:solidFill>
                <a:prstClr val="black"/>
              </a:solidFill>
            </a:endParaRPr>
          </a:p>
        </p:txBody>
      </p:sp>
    </p:spTree>
    <p:extLst>
      <p:ext uri="{BB962C8B-B14F-4D97-AF65-F5344CB8AC3E}">
        <p14:creationId xmlns:p14="http://schemas.microsoft.com/office/powerpoint/2010/main" val="1901214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1" dirty="0"/>
              <a:t>Activity</a:t>
            </a:r>
            <a:r>
              <a:rPr lang="en-GB" sz="1300" dirty="0"/>
              <a:t>: </a:t>
            </a:r>
            <a:r>
              <a:rPr lang="en-GB" b="0" baseline="0" dirty="0" smtClean="0">
                <a:latin typeface="Arial" panose="020B0604020202020204" pitchFamily="34" charset="0"/>
                <a:cs typeface="Arial" panose="020B0604020202020204" pitchFamily="34" charset="0"/>
              </a:rPr>
              <a:t>Use </a:t>
            </a:r>
            <a:r>
              <a:rPr lang="en-GB" baseline="0" dirty="0" smtClean="0">
                <a:latin typeface="Arial" panose="020B0604020202020204" pitchFamily="34" charset="0"/>
                <a:cs typeface="Arial" panose="020B0604020202020204" pitchFamily="34" charset="0"/>
              </a:rPr>
              <a:t>this slide to record all the different </a:t>
            </a:r>
            <a:r>
              <a:rPr lang="en-GB" u="sng" baseline="0" dirty="0" smtClean="0">
                <a:latin typeface="Arial" panose="020B0604020202020204" pitchFamily="34" charset="0"/>
                <a:cs typeface="Arial" panose="020B0604020202020204" pitchFamily="34" charset="0"/>
              </a:rPr>
              <a:t>features</a:t>
            </a:r>
            <a:r>
              <a:rPr lang="en-GB" baseline="0" dirty="0" smtClean="0">
                <a:latin typeface="Arial" panose="020B0604020202020204" pitchFamily="34" charset="0"/>
                <a:cs typeface="Arial" panose="020B0604020202020204" pitchFamily="34" charset="0"/>
              </a:rPr>
              <a:t> that pupils have identified in the places of worship built by the John Laing building company. </a:t>
            </a:r>
            <a:endParaRPr lang="en-GB" b="1"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59</a:t>
            </a:fld>
            <a:endParaRPr lang="en-GB" dirty="0"/>
          </a:p>
        </p:txBody>
      </p:sp>
    </p:spTree>
    <p:extLst>
      <p:ext uri="{BB962C8B-B14F-4D97-AF65-F5344CB8AC3E}">
        <p14:creationId xmlns:p14="http://schemas.microsoft.com/office/powerpoint/2010/main" val="369272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155">
              <a:defRPr/>
            </a:pPr>
            <a:r>
              <a:rPr lang="en-GB" dirty="0" smtClean="0"/>
              <a:t>Don’t worry - they are in English on the next page!</a:t>
            </a:r>
          </a:p>
          <a:p>
            <a:pPr defTabSz="966155">
              <a:defRPr/>
            </a:pPr>
            <a:r>
              <a:rPr lang="en-GB" dirty="0" smtClean="0"/>
              <a:t>Image: </a:t>
            </a:r>
            <a:r>
              <a:rPr lang="en-GB" dirty="0" smtClean="0">
                <a:hlinkClick r:id="rId3"/>
              </a:rPr>
              <a:t>https://commons.wikimedia.org/wiki/File:Vitruvio_Pollione_portrait.jpg</a:t>
            </a:r>
            <a:endParaRPr lang="en-GB" dirty="0" smtClean="0"/>
          </a:p>
          <a:p>
            <a:pPr defTabSz="966155">
              <a:defRPr/>
            </a:pPr>
            <a:r>
              <a:rPr lang="en-GB" dirty="0" smtClean="0"/>
              <a:t>Image attribution: </a:t>
            </a:r>
            <a:r>
              <a:rPr lang="it-IT" dirty="0" smtClean="0"/>
              <a:t>Jacopo Bernardi (engraver); Vincenzo Raggio (painter) / Public domain</a:t>
            </a:r>
            <a:endParaRPr lang="en-GB" dirty="0" smtClean="0"/>
          </a:p>
          <a:p>
            <a:pPr defTabSz="966155">
              <a:defRPr/>
            </a:pPr>
            <a:endParaRPr lang="en-GB" dirty="0" smtClean="0"/>
          </a:p>
          <a:p>
            <a:pPr defTabSz="966155">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1" dirty="0"/>
              <a:t>Activity</a:t>
            </a:r>
            <a:r>
              <a:rPr lang="en-GB" sz="1300" dirty="0"/>
              <a:t>: </a:t>
            </a:r>
            <a:r>
              <a:rPr lang="en-GB" b="0" baseline="0" dirty="0" smtClean="0">
                <a:latin typeface="Arial" panose="020B0604020202020204" pitchFamily="34" charset="0"/>
                <a:cs typeface="Arial" panose="020B0604020202020204" pitchFamily="34" charset="0"/>
              </a:rPr>
              <a:t>Use </a:t>
            </a:r>
            <a:r>
              <a:rPr lang="en-GB" baseline="0" dirty="0" smtClean="0">
                <a:latin typeface="Arial" panose="020B0604020202020204" pitchFamily="34" charset="0"/>
                <a:cs typeface="Arial" panose="020B0604020202020204" pitchFamily="34" charset="0"/>
              </a:rPr>
              <a:t>this slide to record all the different </a:t>
            </a:r>
            <a:r>
              <a:rPr lang="en-GB" u="sng" baseline="0" dirty="0" smtClean="0">
                <a:latin typeface="Arial" panose="020B0604020202020204" pitchFamily="34" charset="0"/>
                <a:cs typeface="Arial" panose="020B0604020202020204" pitchFamily="34" charset="0"/>
              </a:rPr>
              <a:t>symbols</a:t>
            </a:r>
            <a:r>
              <a:rPr lang="en-GB" baseline="0" dirty="0" smtClean="0">
                <a:latin typeface="Arial" panose="020B0604020202020204" pitchFamily="34" charset="0"/>
                <a:cs typeface="Arial" panose="020B0604020202020204" pitchFamily="34" charset="0"/>
              </a:rPr>
              <a:t> that pupils have identified in the places of worship built by the John Laing building company. </a:t>
            </a:r>
            <a:endParaRPr lang="en-GB" b="1" dirty="0" smtClean="0"/>
          </a:p>
          <a:p>
            <a:pPr defTabSz="966155">
              <a:defRPr/>
            </a:pPr>
            <a:endParaRPr lang="en-GB" b="1"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60</a:t>
            </a:fld>
            <a:endParaRPr lang="en-GB" dirty="0"/>
          </a:p>
        </p:txBody>
      </p:sp>
    </p:spTree>
    <p:extLst>
      <p:ext uri="{BB962C8B-B14F-4D97-AF65-F5344CB8AC3E}">
        <p14:creationId xmlns:p14="http://schemas.microsoft.com/office/powerpoint/2010/main" val="3692723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1" dirty="0"/>
              <a:t>Activity</a:t>
            </a:r>
            <a:r>
              <a:rPr lang="en-GB" sz="1300" dirty="0"/>
              <a:t>: </a:t>
            </a:r>
            <a:r>
              <a:rPr lang="en-GB" b="0" baseline="0" dirty="0" smtClean="0">
                <a:latin typeface="Arial" panose="020B0604020202020204" pitchFamily="34" charset="0"/>
                <a:cs typeface="Arial" panose="020B0604020202020204" pitchFamily="34" charset="0"/>
              </a:rPr>
              <a:t>Use </a:t>
            </a:r>
            <a:r>
              <a:rPr lang="en-GB" baseline="0" dirty="0" smtClean="0">
                <a:latin typeface="Arial" panose="020B0604020202020204" pitchFamily="34" charset="0"/>
                <a:cs typeface="Arial" panose="020B0604020202020204" pitchFamily="34" charset="0"/>
              </a:rPr>
              <a:t>this slide to record the </a:t>
            </a:r>
            <a:r>
              <a:rPr lang="en-GB" u="sng" baseline="0" dirty="0" smtClean="0">
                <a:latin typeface="Arial" panose="020B0604020202020204" pitchFamily="34" charset="0"/>
                <a:cs typeface="Arial" panose="020B0604020202020204" pitchFamily="34" charset="0"/>
              </a:rPr>
              <a:t>similarities and differences </a:t>
            </a:r>
            <a:r>
              <a:rPr lang="en-GB" baseline="0" dirty="0" smtClean="0">
                <a:latin typeface="Arial" panose="020B0604020202020204" pitchFamily="34" charset="0"/>
                <a:cs typeface="Arial" panose="020B0604020202020204" pitchFamily="34" charset="0"/>
              </a:rPr>
              <a:t>that pupils have identified in the places of worship built by the John Laing building company. </a:t>
            </a:r>
            <a:endParaRPr lang="en-GB" b="1" dirty="0" smtClean="0"/>
          </a:p>
          <a:p>
            <a:pPr defTabSz="966155">
              <a:defRPr/>
            </a:pPr>
            <a:endParaRPr lang="en-GB" b="1"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61</a:t>
            </a:fld>
            <a:endParaRPr lang="en-GB" dirty="0"/>
          </a:p>
        </p:txBody>
      </p:sp>
    </p:spTree>
    <p:extLst>
      <p:ext uri="{BB962C8B-B14F-4D97-AF65-F5344CB8AC3E}">
        <p14:creationId xmlns:p14="http://schemas.microsoft.com/office/powerpoint/2010/main" val="36927231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solidFill>
                  <a:schemeClr val="tx1">
                    <a:lumMod val="95000"/>
                    <a:lumOff val="5000"/>
                  </a:schemeClr>
                </a:solidFill>
              </a:rPr>
              <a:t>While the John Laing building company worked on a mosque, cathedrals, churches and a synagogue, the were not asked to build places of worship for every faith.  These are some of the places of worship in the Historic England Archive that they didn’t build.</a:t>
            </a:r>
          </a:p>
          <a:p>
            <a:r>
              <a:rPr lang="en-GB" sz="1300" dirty="0">
                <a:latin typeface="Arial" panose="020B0604020202020204" pitchFamily="34" charset="0"/>
                <a:cs typeface="Arial" panose="020B0604020202020204" pitchFamily="34" charset="0"/>
              </a:rPr>
              <a:t>What do you know? What is this building built for? Can you find 5 features in the place of worship in the Archive using the links below? </a:t>
            </a:r>
          </a:p>
          <a:p>
            <a:endParaRPr lang="en-GB" sz="1300" dirty="0">
              <a:latin typeface="Arial" panose="020B0604020202020204" pitchFamily="34" charset="0"/>
              <a:cs typeface="Arial" panose="020B0604020202020204" pitchFamily="34" charset="0"/>
            </a:endParaRPr>
          </a:p>
          <a:p>
            <a:r>
              <a:rPr lang="en-GB" sz="1300" b="1" dirty="0"/>
              <a:t>Images:</a:t>
            </a:r>
          </a:p>
          <a:p>
            <a:r>
              <a:rPr lang="en-GB" b="0" dirty="0" smtClean="0"/>
              <a:t>Exterior view looking up at the entrance to the Buddhapadipa Temple from the north-east </a:t>
            </a:r>
            <a:r>
              <a:rPr lang="en-GB" sz="1300" dirty="0"/>
              <a:t>© Historic England Archive </a:t>
            </a:r>
            <a:r>
              <a:rPr lang="en-GB" dirty="0" smtClean="0"/>
              <a:t>9 Dec 2012 Ref: DP134169 </a:t>
            </a:r>
          </a:p>
          <a:p>
            <a:r>
              <a:rPr lang="en-GB" dirty="0" smtClean="0">
                <a:hlinkClick r:id="rId3"/>
              </a:rPr>
              <a:t>https://historicengland.org.uk/images-books/photos/item/DP134169</a:t>
            </a:r>
            <a:endParaRPr lang="en-GB" dirty="0" smtClean="0"/>
          </a:p>
          <a:p>
            <a:endParaRPr lang="en-GB" dirty="0" smtClean="0"/>
          </a:p>
          <a:p>
            <a:pPr defTabSz="966155">
              <a:defRPr/>
            </a:pPr>
            <a:r>
              <a:rPr lang="en-GB" b="0" dirty="0" smtClean="0"/>
              <a:t>Interior view of the Hindu Temple, Redfield, Bristol </a:t>
            </a:r>
            <a:r>
              <a:rPr lang="en-GB" sz="1300" dirty="0"/>
              <a:t>© Historic England Archive </a:t>
            </a:r>
            <a:r>
              <a:rPr lang="en-GB" dirty="0" smtClean="0"/>
              <a:t>14 Feb 2007 Ref: DP035185 </a:t>
            </a:r>
          </a:p>
          <a:p>
            <a:pPr defTabSz="966155">
              <a:defRPr/>
            </a:pPr>
            <a:r>
              <a:rPr lang="en-GB" dirty="0" smtClean="0">
                <a:hlinkClick r:id="rId4"/>
              </a:rPr>
              <a:t>https://historicengland.org.uk/images-books/photos/item/DP035185</a:t>
            </a:r>
            <a:endParaRPr lang="en-GB" dirty="0" smtClean="0"/>
          </a:p>
          <a:p>
            <a:endParaRPr lang="en-GB" sz="1300" b="1" dirty="0"/>
          </a:p>
          <a:p>
            <a:r>
              <a:rPr lang="en-GB" sz="1300" dirty="0"/>
              <a:t>Interior view of the Gurdwara (Sikh Temple), 301-303 Church Road, St George, Bristol © Historic England Archive 27 Apr 2007 Ref: DP035410</a:t>
            </a:r>
          </a:p>
          <a:p>
            <a:r>
              <a:rPr lang="en-GB" dirty="0" smtClean="0">
                <a:hlinkClick r:id="rId5"/>
              </a:rPr>
              <a:t>https://historicengland.org.uk/images-books/photos/item/DP035410</a:t>
            </a:r>
            <a:endParaRPr lang="en-GB" sz="1300" dirty="0">
              <a:latin typeface="Arial" panose="020B0604020202020204" pitchFamily="34" charset="0"/>
              <a:cs typeface="Arial" panose="020B0604020202020204" pitchFamily="34" charset="0"/>
            </a:endParaRPr>
          </a:p>
          <a:p>
            <a:endParaRPr lang="en-GB" sz="1300" dirty="0">
              <a:solidFill>
                <a:schemeClr val="tx1">
                  <a:lumMod val="95000"/>
                  <a:lumOff val="5000"/>
                </a:schemeClr>
              </a:solidFill>
            </a:endParaRPr>
          </a:p>
          <a:p>
            <a:r>
              <a:rPr lang="en-GB" sz="1300" dirty="0">
                <a:solidFill>
                  <a:schemeClr val="tx1">
                    <a:lumMod val="95000"/>
                    <a:lumOff val="5000"/>
                  </a:schemeClr>
                </a:solidFill>
              </a:rPr>
              <a:t>See more pictures of the Buddhist temple:</a:t>
            </a:r>
          </a:p>
          <a:p>
            <a:r>
              <a:rPr lang="en-GB" dirty="0" smtClean="0">
                <a:hlinkClick r:id="rId6"/>
              </a:rPr>
              <a:t>https://historicengland.org.uk/images-books/photos/results/?searchType=HE+Archive+New&amp;search=buddhist&amp;filteroption=images</a:t>
            </a:r>
            <a:endParaRPr lang="en-GB" dirty="0" smtClean="0"/>
          </a:p>
          <a:p>
            <a:r>
              <a:rPr lang="en-GB" sz="1300" dirty="0">
                <a:solidFill>
                  <a:schemeClr val="tx1">
                    <a:lumMod val="95000"/>
                    <a:lumOff val="5000"/>
                  </a:schemeClr>
                </a:solidFill>
              </a:rPr>
              <a:t>See more pictures of the Hindu temple:</a:t>
            </a:r>
          </a:p>
          <a:p>
            <a:r>
              <a:rPr lang="en-GB" dirty="0" smtClean="0">
                <a:hlinkClick r:id="rId7"/>
              </a:rPr>
              <a:t>https://historicengland.org.uk/images-books/photos/results/?searchType=HE+Archive+New&amp;search=hindu&amp;filteroption=images</a:t>
            </a:r>
            <a:endParaRPr lang="en-GB" sz="1300" dirty="0">
              <a:solidFill>
                <a:schemeClr val="tx1">
                  <a:lumMod val="95000"/>
                  <a:lumOff val="5000"/>
                </a:schemeClr>
              </a:solidFill>
            </a:endParaRPr>
          </a:p>
          <a:p>
            <a:r>
              <a:rPr lang="en-GB" sz="1300" dirty="0">
                <a:solidFill>
                  <a:schemeClr val="tx1">
                    <a:lumMod val="95000"/>
                    <a:lumOff val="5000"/>
                  </a:schemeClr>
                </a:solidFill>
              </a:rPr>
              <a:t>See more pictures of the Sikh temple: </a:t>
            </a:r>
          </a:p>
          <a:p>
            <a:r>
              <a:rPr lang="en-GB" dirty="0" smtClean="0">
                <a:hlinkClick r:id="rId8"/>
              </a:rPr>
              <a:t>https://historicengland.org.uk/images-books/photos/results/?searchType=HE+Archive+New&amp;search=sikh+temple&amp;filteroption=images</a:t>
            </a:r>
            <a:endParaRPr lang="en-GB" dirty="0" smtClean="0"/>
          </a:p>
          <a:p>
            <a:endParaRPr lang="en-GB" b="0" u="sng"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62</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pPr defTabSz="966155">
              <a:defRPr/>
            </a:pPr>
            <a:r>
              <a:rPr lang="en-GB" sz="1300" dirty="0"/>
              <a:t>Exterior view of the Buddhapadipa Temple from the south-east © Historic England Archive –</a:t>
            </a:r>
            <a:r>
              <a:rPr lang="en-GB" sz="1300" b="1" dirty="0"/>
              <a:t> </a:t>
            </a:r>
            <a:r>
              <a:rPr lang="en-GB" dirty="0" smtClean="0"/>
              <a:t>9 December 2012 Ref: DP134174 </a:t>
            </a:r>
          </a:p>
          <a:p>
            <a:r>
              <a:rPr lang="en-GB" dirty="0" smtClean="0">
                <a:hlinkClick r:id="rId3"/>
              </a:rPr>
              <a:t>https://historicengland.org.uk/images-books/photos/item/DP134174</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63</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pPr defTabSz="966155">
              <a:defRPr/>
            </a:pPr>
            <a:r>
              <a:rPr lang="en-GB" sz="1300" dirty="0"/>
              <a:t>Exterior view looking up at the entrance to the Buddhapadipa Temple from the north-east © Historic England Archive –</a:t>
            </a:r>
            <a:r>
              <a:rPr lang="en-GB" sz="1300" b="1" dirty="0"/>
              <a:t> </a:t>
            </a:r>
            <a:r>
              <a:rPr lang="en-GB" dirty="0" smtClean="0"/>
              <a:t>9 December 2012 Ref: DP134169 </a:t>
            </a:r>
          </a:p>
          <a:p>
            <a:r>
              <a:rPr lang="en-GB" dirty="0" smtClean="0">
                <a:hlinkClick r:id="rId3"/>
              </a:rPr>
              <a:t>https://historicengland.org.uk/images-books/photos/item/DP134169</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64</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pPr defTabSz="966155">
              <a:defRPr/>
            </a:pPr>
            <a:r>
              <a:rPr lang="en-GB" sz="1300" dirty="0"/>
              <a:t>Interior view of the Buddhapadipa Temple, showing the uposatha or shrine hall © Historic England Archive –</a:t>
            </a:r>
            <a:r>
              <a:rPr lang="en-GB" sz="1300" b="1" dirty="0"/>
              <a:t> </a:t>
            </a:r>
            <a:r>
              <a:rPr lang="en-GB" dirty="0" smtClean="0"/>
              <a:t>9 December 2012 Ref: DP134180 </a:t>
            </a:r>
          </a:p>
          <a:p>
            <a:r>
              <a:rPr lang="en-GB" sz="1300" u="sng" dirty="0">
                <a:hlinkClick r:id="rId3"/>
              </a:rPr>
              <a:t>https://historicengland.org.uk/images-books/photos/item/DP134180</a:t>
            </a:r>
            <a:endParaRPr lang="en-GB" sz="1300" dirty="0"/>
          </a:p>
        </p:txBody>
      </p:sp>
      <p:sp>
        <p:nvSpPr>
          <p:cNvPr id="4" name="Slide Number Placeholder 3"/>
          <p:cNvSpPr>
            <a:spLocks noGrp="1"/>
          </p:cNvSpPr>
          <p:nvPr>
            <p:ph type="sldNum" sz="quarter" idx="10"/>
          </p:nvPr>
        </p:nvSpPr>
        <p:spPr/>
        <p:txBody>
          <a:bodyPr/>
          <a:lstStyle/>
          <a:p>
            <a:fld id="{8CA4EFA1-EFF3-4344-8A32-8C93D788023C}" type="slidenum">
              <a:rPr lang="en-GB" smtClean="0"/>
              <a:t>65</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infer/work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Activity:</a:t>
            </a:r>
          </a:p>
          <a:p>
            <a:pPr defTabSz="966155">
              <a:defRPr/>
            </a:pPr>
            <a:r>
              <a:rPr lang="en-GB" sz="1300" dirty="0"/>
              <a:t>Describe this image, as clearly as you can, to someone who cannot see this photograph.</a:t>
            </a:r>
          </a:p>
          <a:p>
            <a:pPr defTabSz="966155">
              <a:defRPr/>
            </a:pPr>
            <a:endParaRPr lang="en-GB" sz="1300" b="1" dirty="0"/>
          </a:p>
          <a:p>
            <a:r>
              <a:rPr lang="en-GB" sz="1300" b="1" dirty="0"/>
              <a:t>Image: </a:t>
            </a:r>
          </a:p>
          <a:p>
            <a:pPr defTabSz="966155">
              <a:defRPr/>
            </a:pPr>
            <a:r>
              <a:rPr lang="en-GB" sz="1300" dirty="0"/>
              <a:t>Interior view of the Buddhapadipa Temple, showing the uposatha or shrine hall © Historic England Archive –</a:t>
            </a:r>
            <a:r>
              <a:rPr lang="en-GB" sz="1300" b="1" dirty="0"/>
              <a:t> </a:t>
            </a:r>
            <a:r>
              <a:rPr lang="en-GB" dirty="0" smtClean="0"/>
              <a:t>9 December 2012 Ref: DP134181 </a:t>
            </a:r>
          </a:p>
          <a:p>
            <a:r>
              <a:rPr lang="en-GB" sz="1300" u="sng" dirty="0">
                <a:hlinkClick r:id="rId3"/>
              </a:rPr>
              <a:t>https://historicengland.org.uk/images-books/photos/item/DP134181</a:t>
            </a:r>
            <a:r>
              <a:rPr lang="en-GB" sz="1300" dirty="0"/>
              <a:t> </a:t>
            </a:r>
          </a:p>
        </p:txBody>
      </p:sp>
      <p:sp>
        <p:nvSpPr>
          <p:cNvPr id="4" name="Slide Number Placeholder 3"/>
          <p:cNvSpPr>
            <a:spLocks noGrp="1"/>
          </p:cNvSpPr>
          <p:nvPr>
            <p:ph type="sldNum" sz="quarter" idx="10"/>
          </p:nvPr>
        </p:nvSpPr>
        <p:spPr/>
        <p:txBody>
          <a:bodyPr/>
          <a:lstStyle/>
          <a:p>
            <a:fld id="{8CA4EFA1-EFF3-4344-8A32-8C93D788023C}" type="slidenum">
              <a:rPr lang="en-GB" smtClean="0"/>
              <a:t>66</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sz="1300" dirty="0">
                <a:solidFill>
                  <a:prstClr val="black"/>
                </a:solidFill>
              </a:rPr>
              <a:t>Also see: </a:t>
            </a:r>
            <a:r>
              <a:rPr lang="en-GB" sz="1200" u="sng" kern="1200" dirty="0" smtClean="0">
                <a:solidFill>
                  <a:schemeClr val="tx1"/>
                </a:solidFill>
                <a:effectLst/>
                <a:latin typeface="+mn-lt"/>
                <a:ea typeface="+mn-ea"/>
                <a:cs typeface="+mn-cs"/>
                <a:hlinkClick r:id="rId4"/>
              </a:rPr>
              <a:t>https://www.reonline.org.uk/</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67</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Do you think this building was always a Hindu temple? What do you think the original purpose of this building was?</a:t>
            </a:r>
          </a:p>
          <a:p>
            <a:pPr defTabSz="966155">
              <a:defRPr/>
            </a:pPr>
            <a:endParaRPr lang="en-GB" sz="1300" b="1" dirty="0"/>
          </a:p>
          <a:p>
            <a:r>
              <a:rPr lang="en-GB" sz="1300" b="1" dirty="0"/>
              <a:t>Image: </a:t>
            </a:r>
          </a:p>
          <a:p>
            <a:pPr defTabSz="966155">
              <a:defRPr/>
            </a:pPr>
            <a:r>
              <a:rPr lang="en-GB" sz="1300" dirty="0"/>
              <a:t>Exterior view of the Hindu Temple, Redfield, Bristol © Historic England Archive –</a:t>
            </a:r>
            <a:r>
              <a:rPr lang="en-GB" sz="1300" b="1" dirty="0"/>
              <a:t> </a:t>
            </a:r>
            <a:r>
              <a:rPr lang="en-GB" dirty="0" smtClean="0"/>
              <a:t>1 May 2007 Ref: </a:t>
            </a:r>
            <a:r>
              <a:rPr lang="en-GB" sz="1300" dirty="0"/>
              <a:t>DP035355</a:t>
            </a:r>
            <a:r>
              <a:rPr lang="en-GB" dirty="0" smtClean="0"/>
              <a:t> </a:t>
            </a:r>
          </a:p>
          <a:p>
            <a:r>
              <a:rPr lang="en-GB" sz="1300" u="sng" dirty="0">
                <a:hlinkClick r:id="rId3"/>
              </a:rPr>
              <a:t>https://historicengland.org.uk/images-books/photos/item/DP035355</a:t>
            </a:r>
            <a:r>
              <a:rPr lang="en-GB" sz="1300" dirty="0"/>
              <a:t> </a:t>
            </a:r>
          </a:p>
        </p:txBody>
      </p:sp>
      <p:sp>
        <p:nvSpPr>
          <p:cNvPr id="4" name="Slide Number Placeholder 3"/>
          <p:cNvSpPr>
            <a:spLocks noGrp="1"/>
          </p:cNvSpPr>
          <p:nvPr>
            <p:ph type="sldNum" sz="quarter" idx="10"/>
          </p:nvPr>
        </p:nvSpPr>
        <p:spPr/>
        <p:txBody>
          <a:bodyPr/>
          <a:lstStyle/>
          <a:p>
            <a:fld id="{8CA4EFA1-EFF3-4344-8A32-8C93D788023C}" type="slidenum">
              <a:rPr lang="en-GB" smtClean="0"/>
              <a:t>68</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Are there any clues from the internal architecture about what time period / era this building was constructed</a:t>
            </a:r>
            <a:r>
              <a:rPr lang="en-GB" sz="1300" dirty="0" smtClean="0"/>
              <a:t>?</a:t>
            </a:r>
          </a:p>
          <a:p>
            <a:pPr defTabSz="966155">
              <a:defRPr/>
            </a:pPr>
            <a:r>
              <a:rPr lang="en-GB" sz="1300" dirty="0" smtClean="0"/>
              <a:t>What does this change in the building’s purpose tell us about the changes in our culture</a:t>
            </a:r>
            <a:r>
              <a:rPr lang="en-GB" sz="1300" baseline="0" dirty="0" smtClean="0"/>
              <a:t> and ethnic influences on our society, especially since the Second World War?</a:t>
            </a:r>
            <a:endParaRPr lang="en-GB" sz="1300" dirty="0" smtClean="0"/>
          </a:p>
          <a:p>
            <a:pPr defTabSz="966155">
              <a:defRPr/>
            </a:pPr>
            <a:endParaRPr lang="en-GB" sz="1300" dirty="0"/>
          </a:p>
          <a:p>
            <a:r>
              <a:rPr lang="en-GB" sz="1300" b="1" dirty="0"/>
              <a:t>Image: </a:t>
            </a:r>
          </a:p>
          <a:p>
            <a:pPr defTabSz="966155">
              <a:defRPr/>
            </a:pPr>
            <a:r>
              <a:rPr lang="en-GB" sz="1300" dirty="0"/>
              <a:t>Interior view of the Hindu Temple, Redfield, Bristol © Historic England Archive –</a:t>
            </a:r>
            <a:r>
              <a:rPr lang="en-GB" sz="1300" b="1" dirty="0"/>
              <a:t> </a:t>
            </a:r>
            <a:r>
              <a:rPr lang="en-GB" dirty="0" smtClean="0"/>
              <a:t>14 February 2007 Ref: </a:t>
            </a:r>
            <a:r>
              <a:rPr lang="en-GB" sz="1300" dirty="0"/>
              <a:t>DP035185</a:t>
            </a:r>
            <a:r>
              <a:rPr lang="en-GB" dirty="0" smtClean="0"/>
              <a:t> </a:t>
            </a:r>
          </a:p>
          <a:p>
            <a:pPr defTabSz="966155">
              <a:defRPr/>
            </a:pPr>
            <a:r>
              <a:rPr lang="en-GB" sz="1300" u="sng" dirty="0">
                <a:hlinkClick r:id="rId3"/>
              </a:rPr>
              <a:t>https://historicengland.org.uk/images-books/photos/item/DP035185</a:t>
            </a:r>
            <a:r>
              <a:rPr lang="en-GB" sz="1300" dirty="0"/>
              <a:t> </a:t>
            </a:r>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69</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Phew! So the principals we want to discuss are that architecture should be Durable, Useful and Beautiful. There are examples on the next three pages. </a:t>
            </a:r>
          </a:p>
          <a:p>
            <a:pPr defTabSz="966155">
              <a:defRPr/>
            </a:pPr>
            <a:r>
              <a:rPr lang="en-GB" dirty="0" smtClean="0"/>
              <a:t>Image: </a:t>
            </a:r>
            <a:r>
              <a:rPr lang="en-GB" dirty="0" smtClean="0">
                <a:hlinkClick r:id="rId3"/>
              </a:rPr>
              <a:t>https://commons.wikimedia.org/wiki/File:Vitruvio_Pollione_portrait.jpg</a:t>
            </a:r>
            <a:endParaRPr lang="en-GB" dirty="0" smtClean="0"/>
          </a:p>
          <a:p>
            <a:pPr defTabSz="966155">
              <a:defRPr/>
            </a:pPr>
            <a:r>
              <a:rPr lang="en-GB" dirty="0" smtClean="0"/>
              <a:t>Image attribution: </a:t>
            </a:r>
            <a:r>
              <a:rPr lang="it-IT" dirty="0" smtClean="0"/>
              <a:t>Jacopo Bernardi (engraver); Vincenzo Raggio (painter) / Public domain</a:t>
            </a:r>
            <a:endParaRPr lang="en-GB" dirty="0" smtClean="0"/>
          </a:p>
          <a:p>
            <a:endParaRPr lang="en-GB" dirty="0" smtClean="0"/>
          </a:p>
          <a:p>
            <a:pPr defTabSz="966155">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In what ways is this similar / different from the other places of worship you see in this selection of photographs?</a:t>
            </a:r>
          </a:p>
          <a:p>
            <a:pPr defTabSz="966155">
              <a:defRPr/>
            </a:pPr>
            <a:endParaRPr lang="en-GB" sz="1300" dirty="0"/>
          </a:p>
          <a:p>
            <a:r>
              <a:rPr lang="en-GB" sz="1300" b="1" dirty="0"/>
              <a:t>Image: </a:t>
            </a:r>
          </a:p>
          <a:p>
            <a:pPr defTabSz="966155">
              <a:defRPr/>
            </a:pPr>
            <a:r>
              <a:rPr lang="en-GB" sz="1300" dirty="0"/>
              <a:t>Detail view of a shrine in the Hindu Temple, Redfield, Bristol © Historic England Archive –</a:t>
            </a:r>
            <a:r>
              <a:rPr lang="en-GB" sz="1300" b="1" dirty="0"/>
              <a:t> </a:t>
            </a:r>
            <a:r>
              <a:rPr lang="en-GB" dirty="0" smtClean="0"/>
              <a:t>14 February 2007 Ref: </a:t>
            </a:r>
            <a:r>
              <a:rPr lang="en-GB" sz="1300" dirty="0"/>
              <a:t>DP035189</a:t>
            </a:r>
            <a:r>
              <a:rPr lang="en-GB" dirty="0" smtClean="0"/>
              <a:t> </a:t>
            </a:r>
          </a:p>
          <a:p>
            <a:pPr defTabSz="966155">
              <a:defRPr/>
            </a:pPr>
            <a:r>
              <a:rPr lang="en-GB" sz="1300" u="sng" dirty="0">
                <a:hlinkClick r:id="rId3"/>
              </a:rPr>
              <a:t>https://historicengland.org.uk/images-books/photos/item/DP035189</a:t>
            </a:r>
            <a:r>
              <a:rPr lang="en-GB" sz="1300" dirty="0"/>
              <a:t> </a:t>
            </a:r>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70</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pPr defTabSz="966155">
              <a:defRPr/>
            </a:pPr>
            <a:r>
              <a:rPr lang="en-GB" sz="1300" dirty="0"/>
              <a:t>Interior view of the Hindu Temple, showing a shrine, Redfield, Bristol © Historic England Archive –</a:t>
            </a:r>
            <a:r>
              <a:rPr lang="en-GB" sz="1300" b="1" dirty="0"/>
              <a:t> </a:t>
            </a:r>
            <a:r>
              <a:rPr lang="en-GB" dirty="0" smtClean="0"/>
              <a:t>14 February 2007 Ref: </a:t>
            </a:r>
            <a:r>
              <a:rPr lang="en-GB" sz="1300" dirty="0"/>
              <a:t>DP035191</a:t>
            </a:r>
            <a:r>
              <a:rPr lang="en-GB" dirty="0" smtClean="0"/>
              <a:t> </a:t>
            </a:r>
          </a:p>
          <a:p>
            <a:pPr defTabSz="966155">
              <a:defRPr/>
            </a:pPr>
            <a:r>
              <a:rPr lang="en-GB" sz="1300" u="sng" dirty="0">
                <a:hlinkClick r:id="rId3"/>
              </a:rPr>
              <a:t>https://historicengland.org.uk/images-books/photos/item/DP035191</a:t>
            </a:r>
            <a:r>
              <a:rPr lang="en-GB" sz="1300" dirty="0"/>
              <a:t> </a:t>
            </a:r>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71</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sz="1300" dirty="0">
                <a:solidFill>
                  <a:prstClr val="black"/>
                </a:solidFill>
              </a:rPr>
              <a:t>Also see: </a:t>
            </a:r>
            <a:r>
              <a:rPr lang="en-GB" sz="1200" u="sng" kern="1200" dirty="0" smtClean="0">
                <a:solidFill>
                  <a:schemeClr val="tx1"/>
                </a:solidFill>
                <a:effectLst/>
                <a:latin typeface="+mn-lt"/>
                <a:ea typeface="+mn-ea"/>
                <a:cs typeface="+mn-cs"/>
                <a:hlinkClick r:id="rId4"/>
              </a:rPr>
              <a:t>https://www.reonline.org.uk/</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72</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Do you think this was built as a Sikh Temple or do you think this building originally had another purpose? Explain your answer.</a:t>
            </a:r>
          </a:p>
          <a:p>
            <a:pPr defTabSz="966155">
              <a:defRPr/>
            </a:pPr>
            <a:r>
              <a:rPr lang="en-GB" sz="1300" dirty="0"/>
              <a:t>Can you find any other local places of worship that have been </a:t>
            </a:r>
            <a:r>
              <a:rPr lang="en-GB" sz="1300" b="1" dirty="0"/>
              <a:t>re-purposed</a:t>
            </a:r>
          </a:p>
          <a:p>
            <a:pPr defTabSz="966155">
              <a:defRPr/>
            </a:pPr>
            <a:endParaRPr lang="en-GB" sz="1300" b="1" dirty="0"/>
          </a:p>
          <a:p>
            <a:r>
              <a:rPr lang="en-GB" sz="1300" b="1" dirty="0"/>
              <a:t>Image: </a:t>
            </a:r>
          </a:p>
          <a:p>
            <a:pPr defTabSz="966155">
              <a:defRPr/>
            </a:pPr>
            <a:r>
              <a:rPr lang="en-GB" sz="1300" dirty="0"/>
              <a:t>Exterior view from the south west of the Gurdwara (Sikh Temple), 301-303 Church Road, St George, Bristol © Historic England Archive –</a:t>
            </a:r>
            <a:r>
              <a:rPr lang="en-GB" sz="1300" b="1" dirty="0"/>
              <a:t> </a:t>
            </a:r>
            <a:r>
              <a:rPr lang="en-GB" dirty="0" smtClean="0"/>
              <a:t>1 May 2007 Ref: </a:t>
            </a:r>
            <a:r>
              <a:rPr lang="en-GB" sz="1300" dirty="0"/>
              <a:t>DP035407</a:t>
            </a:r>
            <a:r>
              <a:rPr lang="en-GB" dirty="0" smtClean="0"/>
              <a:t> </a:t>
            </a:r>
          </a:p>
          <a:p>
            <a:pPr defTabSz="966155">
              <a:defRPr/>
            </a:pPr>
            <a:r>
              <a:rPr lang="en-GB" sz="1300" u="sng" dirty="0">
                <a:hlinkClick r:id="rId3"/>
              </a:rPr>
              <a:t>https://historicengland.org.uk/images-books/photos/item/DP035407</a:t>
            </a:r>
            <a:r>
              <a:rPr lang="en-GB" sz="1300" dirty="0"/>
              <a:t> </a:t>
            </a:r>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73</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pPr defTabSz="966155">
              <a:defRPr/>
            </a:pPr>
            <a:r>
              <a:rPr lang="en-GB" sz="1300" dirty="0"/>
              <a:t>Interior view of the Gurdwara (Sikh Temple), 301-303 Church Road, St George, Bristol © Historic England Archive –</a:t>
            </a:r>
            <a:r>
              <a:rPr lang="en-GB" sz="1300" b="1" dirty="0"/>
              <a:t> </a:t>
            </a:r>
            <a:r>
              <a:rPr lang="en-GB" dirty="0" smtClean="0"/>
              <a:t>27 April 2007 Ref: </a:t>
            </a:r>
            <a:r>
              <a:rPr lang="en-GB" sz="1300" dirty="0"/>
              <a:t>DP035408</a:t>
            </a:r>
            <a:r>
              <a:rPr lang="en-GB" dirty="0" smtClean="0"/>
              <a:t> </a:t>
            </a:r>
          </a:p>
          <a:p>
            <a:pPr defTabSz="966155">
              <a:defRPr/>
            </a:pPr>
            <a:r>
              <a:rPr lang="en-GB" sz="1300" u="sng" dirty="0">
                <a:hlinkClick r:id="rId3"/>
              </a:rPr>
              <a:t>https://historicengland.org.uk/images-books/photos/item/DP035408</a:t>
            </a:r>
            <a:r>
              <a:rPr lang="en-GB" sz="1300" dirty="0"/>
              <a:t> </a:t>
            </a:r>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74</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pPr defTabSz="966155">
              <a:defRPr/>
            </a:pPr>
            <a:r>
              <a:rPr lang="en-GB" sz="1300" b="1" dirty="0"/>
              <a:t>Key Question:</a:t>
            </a:r>
          </a:p>
          <a:p>
            <a:pPr defTabSz="966155">
              <a:defRPr/>
            </a:pPr>
            <a:r>
              <a:rPr lang="en-GB" sz="1300" dirty="0"/>
              <a:t>Look at the details in this photograph. What similarities can you find when comparing it with other places of worship featured in this selection of photographs?</a:t>
            </a:r>
          </a:p>
          <a:p>
            <a:pPr defTabSz="966155">
              <a:defRPr/>
            </a:pPr>
            <a:endParaRPr lang="en-GB" sz="1300" b="1" dirty="0"/>
          </a:p>
          <a:p>
            <a:pPr defTabSz="966155">
              <a:defRPr/>
            </a:pPr>
            <a:r>
              <a:rPr lang="en-GB" sz="1300" b="1" dirty="0"/>
              <a:t>Image: </a:t>
            </a:r>
          </a:p>
          <a:p>
            <a:pPr defTabSz="966155">
              <a:defRPr/>
            </a:pPr>
            <a:r>
              <a:rPr lang="en-GB" sz="1300" dirty="0"/>
              <a:t>Interior view of the Gurdwara (Sikh Temple), 301-303 Church Road, St George, Bristol © Historic England Archive –</a:t>
            </a:r>
            <a:r>
              <a:rPr lang="en-GB" sz="1300" b="1" dirty="0"/>
              <a:t> </a:t>
            </a:r>
            <a:r>
              <a:rPr lang="en-GB" dirty="0" smtClean="0"/>
              <a:t>27 April 2007 Ref: </a:t>
            </a:r>
            <a:r>
              <a:rPr lang="en-GB" sz="1300" dirty="0"/>
              <a:t>DP035410</a:t>
            </a:r>
            <a:r>
              <a:rPr lang="en-GB" dirty="0" smtClean="0"/>
              <a:t> </a:t>
            </a:r>
          </a:p>
          <a:p>
            <a:pPr defTabSz="966155">
              <a:defRPr/>
            </a:pPr>
            <a:r>
              <a:rPr lang="en-GB" sz="1300" u="sng" dirty="0">
                <a:hlinkClick r:id="rId3"/>
              </a:rPr>
              <a:t>https://historicengland.org.uk/images-books/photos/item/DP035410</a:t>
            </a:r>
            <a:r>
              <a:rPr lang="en-GB" sz="1300" dirty="0"/>
              <a:t> </a:t>
            </a:r>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75</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latin typeface="Arial" panose="020B0604020202020204" pitchFamily="34" charset="0"/>
                <a:cs typeface="Arial" panose="020B0604020202020204" pitchFamily="34" charset="0"/>
              </a:rPr>
              <a:t>Activity: </a:t>
            </a:r>
            <a:r>
              <a:rPr lang="en-GB" sz="1500" dirty="0">
                <a:latin typeface="Arial" panose="020B0604020202020204" pitchFamily="34" charset="0"/>
                <a:cs typeface="Arial" panose="020B0604020202020204" pitchFamily="34" charset="0"/>
              </a:rPr>
              <a:t>In your pair/group note down:</a:t>
            </a:r>
          </a:p>
          <a:p>
            <a:r>
              <a:rPr lang="en-GB" sz="1500" dirty="0">
                <a:latin typeface="Arial" panose="020B0604020202020204" pitchFamily="34" charset="0"/>
                <a:cs typeface="Arial" panose="020B0604020202020204" pitchFamily="34" charset="0"/>
              </a:rPr>
              <a:t>Things I know/features I can see.</a:t>
            </a:r>
          </a:p>
          <a:p>
            <a:r>
              <a:rPr lang="en-GB" sz="1500" dirty="0">
                <a:latin typeface="Arial" panose="020B0604020202020204" pitchFamily="34" charset="0"/>
                <a:cs typeface="Arial" panose="020B0604020202020204" pitchFamily="34" charset="0"/>
              </a:rPr>
              <a:t>Things I can </a:t>
            </a:r>
            <a:r>
              <a:rPr lang="en-GB" sz="1500" dirty="0">
                <a:solidFill>
                  <a:prstClr val="black"/>
                </a:solidFill>
                <a:latin typeface="Arial" panose="020B0604020202020204" pitchFamily="34" charset="0"/>
                <a:cs typeface="Arial" panose="020B0604020202020204" pitchFamily="34" charset="0"/>
              </a:rPr>
              <a:t>infer/</a:t>
            </a:r>
            <a:r>
              <a:rPr lang="en-GB" sz="1500" dirty="0">
                <a:latin typeface="Arial" panose="020B0604020202020204" pitchFamily="34" charset="0"/>
                <a:cs typeface="Arial" panose="020B0604020202020204" pitchFamily="34" charset="0"/>
              </a:rPr>
              <a:t>work out/guess at.</a:t>
            </a:r>
          </a:p>
          <a:p>
            <a:r>
              <a:rPr lang="en-GB" sz="1500" dirty="0">
                <a:latin typeface="Arial" panose="020B0604020202020204" pitchFamily="34" charset="0"/>
                <a:cs typeface="Arial" panose="020B0604020202020204" pitchFamily="34" charset="0"/>
              </a:rPr>
              <a:t>Things I’d like to know/find out more about.</a:t>
            </a:r>
          </a:p>
          <a:p>
            <a:pPr defTabSz="966155">
              <a:defRPr/>
            </a:pPr>
            <a:endParaRPr lang="en-GB" sz="1300" b="1" dirty="0"/>
          </a:p>
          <a:p>
            <a:r>
              <a:rPr lang="en-GB" sz="1300" b="1" dirty="0"/>
              <a:t>Image: </a:t>
            </a:r>
          </a:p>
          <a:p>
            <a:pPr defTabSz="966155">
              <a:defRPr/>
            </a:pPr>
            <a:r>
              <a:rPr lang="en-GB" sz="1300" dirty="0"/>
              <a:t>Detail view of an altar in the Gurdwara (Sikh Temple), 301-303 Church Road, St George, Bristol © Historic England Archive –</a:t>
            </a:r>
            <a:r>
              <a:rPr lang="en-GB" sz="1300" b="1" dirty="0"/>
              <a:t> </a:t>
            </a:r>
            <a:r>
              <a:rPr lang="en-GB" dirty="0" smtClean="0"/>
              <a:t>27 April 2007 Ref: </a:t>
            </a:r>
            <a:r>
              <a:rPr lang="en-GB" sz="1300" dirty="0"/>
              <a:t>DP035417</a:t>
            </a:r>
            <a:endParaRPr lang="en-GB" dirty="0" smtClean="0"/>
          </a:p>
          <a:p>
            <a:pPr defTabSz="966155">
              <a:defRPr/>
            </a:pPr>
            <a:r>
              <a:rPr lang="en-GB" sz="1300" u="sng" dirty="0">
                <a:hlinkClick r:id="rId3"/>
              </a:rPr>
              <a:t>https://historicengland.org.uk/images-books/photos/item/DP035417</a:t>
            </a:r>
            <a:r>
              <a:rPr lang="en-GB" sz="1300" dirty="0"/>
              <a:t> </a:t>
            </a:r>
          </a:p>
          <a:p>
            <a:pPr defTabSz="966155">
              <a:defRPr/>
            </a:pP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76</a:t>
            </a:fld>
            <a:endParaRPr lang="en-GB" dirty="0"/>
          </a:p>
        </p:txBody>
      </p:sp>
    </p:spTree>
    <p:extLst>
      <p:ext uri="{BB962C8B-B14F-4D97-AF65-F5344CB8AC3E}">
        <p14:creationId xmlns:p14="http://schemas.microsoft.com/office/powerpoint/2010/main" val="28931284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dirty="0" smtClean="0"/>
              <a:t>Use the BBC Bitesize</a:t>
            </a:r>
            <a:r>
              <a:rPr lang="en-GB" baseline="0" dirty="0" smtClean="0"/>
              <a:t> pages on Religious Education to find out more about this religion </a:t>
            </a:r>
            <a:r>
              <a:rPr lang="en-GB" dirty="0" smtClean="0">
                <a:hlinkClick r:id="rId3"/>
              </a:rPr>
              <a:t>https://www.bbc.co.uk/bitesize/subjects/z7hs34j</a:t>
            </a:r>
            <a:endParaRPr lang="en-GB" dirty="0" smtClean="0"/>
          </a:p>
          <a:p>
            <a:pPr defTabSz="966155">
              <a:defRPr/>
            </a:pPr>
            <a:endParaRPr lang="en-GB" dirty="0" smtClean="0"/>
          </a:p>
          <a:p>
            <a:pPr defTabSz="966155">
              <a:defRPr/>
            </a:pPr>
            <a:r>
              <a:rPr lang="en-GB" sz="1300" dirty="0">
                <a:solidFill>
                  <a:prstClr val="black"/>
                </a:solidFill>
              </a:rPr>
              <a:t>Also see: </a:t>
            </a:r>
            <a:r>
              <a:rPr lang="en-GB" sz="1200" u="sng" kern="1200" dirty="0" smtClean="0">
                <a:solidFill>
                  <a:schemeClr val="tx1"/>
                </a:solidFill>
                <a:effectLst/>
                <a:latin typeface="+mn-lt"/>
                <a:ea typeface="+mn-ea"/>
                <a:cs typeface="+mn-cs"/>
                <a:hlinkClick r:id="rId4"/>
              </a:rPr>
              <a:t>https://www.reonline.org.uk/</a:t>
            </a:r>
            <a:endParaRPr lang="en-GB" dirty="0" smtClean="0"/>
          </a:p>
        </p:txBody>
      </p:sp>
      <p:sp>
        <p:nvSpPr>
          <p:cNvPr id="4" name="Slide Number Placeholder 3"/>
          <p:cNvSpPr>
            <a:spLocks noGrp="1"/>
          </p:cNvSpPr>
          <p:nvPr>
            <p:ph type="sldNum" sz="quarter" idx="10"/>
          </p:nvPr>
        </p:nvSpPr>
        <p:spPr/>
        <p:txBody>
          <a:bodyPr/>
          <a:lstStyle/>
          <a:p>
            <a:fld id="{8CA4EFA1-EFF3-4344-8A32-8C93D788023C}" type="slidenum">
              <a:rPr lang="en-GB" smtClean="0"/>
              <a:t>77</a:t>
            </a:fld>
            <a:endParaRPr lang="en-GB" dirty="0"/>
          </a:p>
        </p:txBody>
      </p:sp>
    </p:spTree>
    <p:extLst>
      <p:ext uri="{BB962C8B-B14F-4D97-AF65-F5344CB8AC3E}">
        <p14:creationId xmlns:p14="http://schemas.microsoft.com/office/powerpoint/2010/main" val="21940940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b="1" dirty="0"/>
          </a:p>
          <a:p>
            <a:endParaRPr lang="en-GB" sz="1300" b="1" dirty="0"/>
          </a:p>
          <a:p>
            <a:endParaRPr lang="en-GB" b="0" dirty="0"/>
          </a:p>
        </p:txBody>
      </p:sp>
      <p:sp>
        <p:nvSpPr>
          <p:cNvPr id="4" name="Slide Number Placeholder 3"/>
          <p:cNvSpPr>
            <a:spLocks noGrp="1"/>
          </p:cNvSpPr>
          <p:nvPr>
            <p:ph type="sldNum" sz="quarter" idx="10"/>
          </p:nvPr>
        </p:nvSpPr>
        <p:spPr/>
        <p:txBody>
          <a:bodyPr/>
          <a:lstStyle/>
          <a:p>
            <a:fld id="{8CA4EFA1-EFF3-4344-8A32-8C93D788023C}" type="slidenum">
              <a:rPr lang="en-GB" smtClean="0"/>
              <a:t>78</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0" dirty="0" smtClean="0"/>
              <a:t>We’re now going to be architects of our own place of worship. Start by watching this film.</a:t>
            </a:r>
          </a:p>
          <a:p>
            <a:pPr defTabSz="966155">
              <a:defRPr/>
            </a:pPr>
            <a:endParaRPr lang="en-GB" b="0" dirty="0" smtClean="0"/>
          </a:p>
          <a:p>
            <a:pPr defTabSz="966155">
              <a:defRPr/>
            </a:pPr>
            <a:r>
              <a:rPr lang="en-GB" b="1" baseline="0" dirty="0" smtClean="0"/>
              <a:t>Watch: </a:t>
            </a:r>
            <a:r>
              <a:rPr lang="en-GB" b="0" baseline="0" dirty="0" smtClean="0"/>
              <a:t>BBC ‘Proud to be an architect’ to learn more about the role of an architect or start exploring the images</a:t>
            </a:r>
            <a:r>
              <a:rPr lang="en-GB" b="1" baseline="0" dirty="0" smtClean="0"/>
              <a:t> </a:t>
            </a:r>
          </a:p>
          <a:p>
            <a:pPr defTabSz="966155">
              <a:defRPr/>
            </a:pPr>
            <a:r>
              <a:rPr lang="en-GB" dirty="0" smtClean="0">
                <a:hlinkClick r:id="rId3"/>
              </a:rPr>
              <a:t>https://www.bbc.co.uk/teach/class-clips-video/pshe-ks1-ks2-proud-to-be-an-architect/zbf76v4</a:t>
            </a:r>
            <a:endParaRPr lang="en-GB" b="0" baseline="0" dirty="0" smtClean="0"/>
          </a:p>
          <a:p>
            <a:endParaRPr lang="en-GB" b="0" dirty="0"/>
          </a:p>
        </p:txBody>
      </p:sp>
      <p:sp>
        <p:nvSpPr>
          <p:cNvPr id="4" name="Slide Number Placeholder 3"/>
          <p:cNvSpPr>
            <a:spLocks noGrp="1"/>
          </p:cNvSpPr>
          <p:nvPr>
            <p:ph type="sldNum" sz="quarter" idx="10"/>
          </p:nvPr>
        </p:nvSpPr>
        <p:spPr/>
        <p:txBody>
          <a:bodyPr/>
          <a:lstStyle/>
          <a:p>
            <a:fld id="{8CA4EFA1-EFF3-4344-8A32-8C93D788023C}" type="slidenum">
              <a:rPr lang="en-GB" smtClean="0"/>
              <a:t>79</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155">
              <a:defRPr/>
            </a:pPr>
            <a:r>
              <a:rPr lang="en-GB" b="1" dirty="0" smtClean="0"/>
              <a:t>Durable:</a:t>
            </a:r>
            <a:r>
              <a:rPr lang="en-GB" b="1" baseline="0" dirty="0" smtClean="0"/>
              <a:t> </a:t>
            </a:r>
            <a:r>
              <a:rPr lang="en-GB" b="1" dirty="0" smtClean="0"/>
              <a:t>A library built by the John Laing</a:t>
            </a:r>
            <a:r>
              <a:rPr lang="en-GB" b="1" baseline="0" dirty="0" smtClean="0"/>
              <a:t> Building Company</a:t>
            </a:r>
            <a:r>
              <a:rPr lang="en-GB" b="1" dirty="0" smtClean="0"/>
              <a:t>. </a:t>
            </a:r>
          </a:p>
          <a:p>
            <a:pPr defTabSz="966155">
              <a:defRPr/>
            </a:pPr>
            <a:endParaRPr lang="en-GB" b="1" dirty="0" smtClean="0"/>
          </a:p>
          <a:p>
            <a:pPr defTabSz="966155">
              <a:defRPr/>
            </a:pPr>
            <a:r>
              <a:rPr lang="en-GB" b="1" dirty="0" smtClean="0"/>
              <a:t>Image: </a:t>
            </a:r>
            <a:r>
              <a:rPr lang="en-GB" b="0" dirty="0" smtClean="0"/>
              <a:t>Exterior view of the British Library in London lit up at dusk</a:t>
            </a:r>
            <a:r>
              <a:rPr lang="en-GB" b="0" baseline="0" dirty="0" smtClean="0"/>
              <a:t> </a:t>
            </a:r>
            <a:r>
              <a:rPr lang="en-GB" sz="1300" dirty="0"/>
              <a:t>- © Historic England Archive. John Laing Photographic Collection - </a:t>
            </a:r>
            <a:r>
              <a:rPr lang="en-GB" dirty="0" smtClean="0"/>
              <a:t>circa 1997 - 1998 Ref:</a:t>
            </a:r>
            <a:r>
              <a:rPr lang="en-GB" baseline="0" dirty="0" smtClean="0"/>
              <a:t> </a:t>
            </a:r>
            <a:r>
              <a:rPr lang="en-GB" dirty="0" smtClean="0"/>
              <a:t>JLP01/11/60330/02 </a:t>
            </a:r>
          </a:p>
          <a:p>
            <a:pPr defTabSz="966155">
              <a:defRPr/>
            </a:pPr>
            <a:r>
              <a:rPr lang="en-GB" dirty="0" smtClean="0">
                <a:hlinkClick r:id="rId3"/>
              </a:rPr>
              <a:t>https://historicengland.org.uk/images-books/photos/item/JLP01/11/60330/02</a:t>
            </a:r>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smtClean="0"/>
              <a:t>Activity: </a:t>
            </a:r>
            <a:r>
              <a:rPr lang="en-GB" b="0" baseline="0" dirty="0" smtClean="0"/>
              <a:t>Create a place of worship. Draw, build, collage with the photographs, or you could even use Minecraft to build a place of worship. List 5 features that make it unique. Think about the things you discovered in the John Laing Photographic Collection. </a:t>
            </a:r>
            <a:endParaRPr lang="en-GB" dirty="0" smtClean="0">
              <a:solidFill>
                <a:srgbClr val="000000"/>
              </a:solidFill>
              <a:latin typeface="Arial" panose="020B0604020202020204" pitchFamily="34" charset="0"/>
              <a:cs typeface="Arial" panose="020B0604020202020204" pitchFamily="34" charset="0"/>
            </a:endParaRPr>
          </a:p>
          <a:p>
            <a:pPr defTabSz="966155">
              <a:defRPr/>
            </a:pPr>
            <a:endParaRPr lang="en-GB" sz="1300" dirty="0"/>
          </a:p>
          <a:p>
            <a:r>
              <a:rPr lang="en-GB" sz="1300" b="1" dirty="0"/>
              <a:t>Image:</a:t>
            </a:r>
          </a:p>
          <a:p>
            <a:r>
              <a:rPr lang="en-GB" sz="1300" dirty="0"/>
              <a:t>London Central Mosque almost completed - © Historic England Archive. John Laing Photographic Collection – 4 August 1977 Ref: JLP01/10/04820</a:t>
            </a:r>
          </a:p>
          <a:p>
            <a:r>
              <a:rPr lang="en-GB" sz="1300" u="sng" dirty="0">
                <a:hlinkClick r:id="rId3"/>
              </a:rPr>
              <a:t>https://historicengland.org.uk/images-books/photos/item/JLP01/10/04820</a:t>
            </a:r>
            <a:r>
              <a:rPr lang="en-GB" sz="1300" dirty="0"/>
              <a:t> </a:t>
            </a:r>
          </a:p>
          <a:p>
            <a:endParaRPr lang="en-GB" sz="1300" b="1" dirty="0"/>
          </a:p>
          <a:p>
            <a:endParaRPr lang="en-GB" sz="1300" b="1" dirty="0"/>
          </a:p>
          <a:p>
            <a:endParaRPr lang="en-GB" b="0" dirty="0"/>
          </a:p>
        </p:txBody>
      </p:sp>
      <p:sp>
        <p:nvSpPr>
          <p:cNvPr id="4" name="Slide Number Placeholder 3"/>
          <p:cNvSpPr>
            <a:spLocks noGrp="1"/>
          </p:cNvSpPr>
          <p:nvPr>
            <p:ph type="sldNum" sz="quarter" idx="10"/>
          </p:nvPr>
        </p:nvSpPr>
        <p:spPr/>
        <p:txBody>
          <a:bodyPr/>
          <a:lstStyle/>
          <a:p>
            <a:fld id="{8CA4EFA1-EFF3-4344-8A32-8C93D788023C}" type="slidenum">
              <a:rPr lang="en-GB" smtClean="0"/>
              <a:t>80</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This is a good point to ask what they think an architect might do on a project like this. </a:t>
            </a:r>
          </a:p>
          <a:p>
            <a:pPr defTabSz="966155">
              <a:defRPr/>
            </a:pPr>
            <a:r>
              <a:rPr lang="en-GB" sz="1300" dirty="0">
                <a:solidFill>
                  <a:srgbClr val="FF0000"/>
                </a:solidFill>
                <a:latin typeface="Arial" panose="020B0604020202020204" pitchFamily="34" charset="0"/>
                <a:cs typeface="Arial" panose="020B0604020202020204" pitchFamily="34" charset="0"/>
              </a:rPr>
              <a:t>Then as </a:t>
            </a:r>
            <a:r>
              <a:rPr lang="en-GB" sz="1300" dirty="0"/>
              <a:t>a class watch this </a:t>
            </a:r>
            <a:r>
              <a:rPr lang="en-GB" sz="1300" u="sng" dirty="0">
                <a:hlinkClick r:id="rId3"/>
              </a:rPr>
              <a:t>inspiring film about Architecture</a:t>
            </a:r>
            <a:r>
              <a:rPr lang="en-GB" sz="1300" dirty="0"/>
              <a:t> (Note: some of the words will be new to students, so you may wish to stop and discuss the different ideas) </a:t>
            </a:r>
          </a:p>
          <a:p>
            <a:pPr defTabSz="966155">
              <a:defRPr/>
            </a:pPr>
            <a:endParaRPr lang="en-GB" sz="1300" b="1" dirty="0"/>
          </a:p>
          <a:p>
            <a:pPr lvl="0"/>
            <a:endParaRPr lang="en-GB" sz="1300" dirty="0">
              <a:solidFill>
                <a:srgbClr val="FF0000"/>
              </a:solidFill>
              <a:latin typeface="Arial" panose="020B0604020202020204" pitchFamily="34" charset="0"/>
              <a:cs typeface="Arial" panose="020B0604020202020204" pitchFamily="34" charset="0"/>
            </a:endParaRPr>
          </a:p>
          <a:p>
            <a:pPr defTabSz="483078">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Watch a video of Thomas Lai (an architect for John Laing) &amp; students </a:t>
            </a:r>
            <a:r>
              <a:rPr lang="en-GB" sz="1300" dirty="0" smtClean="0">
                <a:latin typeface="Arial" panose="020B0604020202020204" pitchFamily="34" charset="0"/>
                <a:cs typeface="Arial" panose="020B0604020202020204" pitchFamily="34" charset="0"/>
              </a:rPr>
              <a:t>discussing the building of the dome at </a:t>
            </a:r>
            <a:r>
              <a:rPr lang="en-GB" sz="1300" dirty="0">
                <a:latin typeface="Arial" panose="020B0604020202020204" pitchFamily="34" charset="0"/>
                <a:cs typeface="Arial" panose="020B0604020202020204" pitchFamily="34" charset="0"/>
              </a:rPr>
              <a:t>the London Central Mosque </a:t>
            </a:r>
            <a:r>
              <a:rPr lang="en-US" sz="1200" u="sng" kern="1200" dirty="0" smtClean="0">
                <a:solidFill>
                  <a:schemeClr val="tx1"/>
                </a:solidFill>
                <a:effectLst/>
                <a:latin typeface="+mn-lt"/>
                <a:ea typeface="+mn-ea"/>
                <a:cs typeface="+mn-cs"/>
                <a:hlinkClick r:id="rId3"/>
              </a:rPr>
              <a:t>https://vimeo.com/452243675</a:t>
            </a:r>
            <a:r>
              <a:rPr lang="en-US" sz="1200" kern="1200" dirty="0" smtClean="0">
                <a:solidFill>
                  <a:schemeClr val="tx1"/>
                </a:solidFill>
                <a:effectLst/>
                <a:latin typeface="+mn-lt"/>
                <a:ea typeface="+mn-ea"/>
                <a:cs typeface="+mn-cs"/>
              </a:rPr>
              <a:t> </a:t>
            </a:r>
            <a:endParaRPr lang="en-GB" sz="1300" dirty="0"/>
          </a:p>
          <a:p>
            <a:pPr defTabSz="966155">
              <a:defRPr/>
            </a:pPr>
            <a:r>
              <a:rPr lang="en-GB" baseline="0" dirty="0" smtClean="0"/>
              <a:t>What do you learn from Thomas? </a:t>
            </a:r>
          </a:p>
          <a:p>
            <a:r>
              <a:rPr lang="en-GB" baseline="0" dirty="0" smtClean="0"/>
              <a:t>What architecture does he mention? The materials, problems they faced, how he over came them.</a:t>
            </a:r>
          </a:p>
          <a:p>
            <a:r>
              <a:rPr lang="en-GB" baseline="0" dirty="0" smtClean="0"/>
              <a:t>What parts do the students like the most about the Mosque? </a:t>
            </a:r>
            <a:endParaRPr lang="en-GB" dirty="0"/>
          </a:p>
        </p:txBody>
      </p:sp>
      <p:sp>
        <p:nvSpPr>
          <p:cNvPr id="4" name="Slide Number Placeholder 3"/>
          <p:cNvSpPr>
            <a:spLocks noGrp="1"/>
          </p:cNvSpPr>
          <p:nvPr>
            <p:ph type="sldNum" sz="quarter" idx="10"/>
          </p:nvPr>
        </p:nvSpPr>
        <p:spPr/>
        <p:txBody>
          <a:bodyPr/>
          <a:lstStyle/>
          <a:p>
            <a:fld id="{8CA4EFA1-EFF3-4344-8A32-8C93D788023C}" type="slidenum">
              <a:rPr lang="en-GB" smtClean="0"/>
              <a:t>82</a:t>
            </a:fld>
            <a:endParaRPr lang="en-GB" dirty="0"/>
          </a:p>
        </p:txBody>
      </p:sp>
    </p:spTree>
    <p:extLst>
      <p:ext uri="{BB962C8B-B14F-4D97-AF65-F5344CB8AC3E}">
        <p14:creationId xmlns:p14="http://schemas.microsoft.com/office/powerpoint/2010/main" val="36927231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3078">
              <a:defRPr/>
            </a:pPr>
            <a:r>
              <a:rPr lang="en-GB" dirty="0" smtClean="0"/>
              <a:t>We’ve already investigated</a:t>
            </a:r>
            <a:r>
              <a:rPr lang="en-GB" baseline="0" dirty="0" smtClean="0"/>
              <a:t> some places of worship. What did you learn about the places of worship you’ve look at? </a:t>
            </a:r>
          </a:p>
          <a:p>
            <a:pPr defTabSz="483078">
              <a:defRPr/>
            </a:pPr>
            <a:r>
              <a:rPr lang="en-GB" baseline="0" dirty="0" smtClean="0"/>
              <a:t>Can you use your work to </a:t>
            </a:r>
            <a:r>
              <a:rPr lang="en-GB" b="1" baseline="0" dirty="0" smtClean="0"/>
              <a:t>create a set of criteria</a:t>
            </a:r>
            <a:r>
              <a:rPr lang="en-GB" baseline="0" dirty="0" smtClean="0"/>
              <a:t> for your place of worship? You may ask your pupils to design a completely new place of worship for a religion of their choice; you may focus on a religion you are studying in RE; you may decide to re-design / design a new version </a:t>
            </a:r>
            <a:r>
              <a:rPr lang="en-GB" baseline="0" dirty="0" smtClean="0"/>
              <a:t>of </a:t>
            </a:r>
            <a:r>
              <a:rPr lang="en-GB" baseline="0" dirty="0" smtClean="0"/>
              <a:t>a place of worship that is near to your school.</a:t>
            </a:r>
          </a:p>
          <a:p>
            <a:pPr defTabSz="966155">
              <a:defRPr/>
            </a:pPr>
            <a:endParaRPr lang="en-GB" sz="1300" b="1" dirty="0">
              <a:solidFill>
                <a:prstClr val="black"/>
              </a:solidFill>
            </a:endParaRPr>
          </a:p>
          <a:p>
            <a:pPr defTabSz="966155">
              <a:defRPr/>
            </a:pPr>
            <a:r>
              <a:rPr lang="en-GB" sz="1300" b="1" dirty="0" smtClean="0">
                <a:solidFill>
                  <a:prstClr val="black"/>
                </a:solidFill>
              </a:rPr>
              <a:t>Extension Activity:</a:t>
            </a:r>
            <a:endParaRPr lang="en-GB" sz="1300" b="1" dirty="0">
              <a:solidFill>
                <a:prstClr val="black"/>
              </a:solidFill>
            </a:endParaRPr>
          </a:p>
          <a:p>
            <a:pPr defTabSz="966155">
              <a:defRPr/>
            </a:pPr>
            <a:r>
              <a:rPr lang="en-GB" sz="1300" dirty="0" smtClean="0">
                <a:solidFill>
                  <a:prstClr val="black"/>
                </a:solidFill>
              </a:rPr>
              <a:t>Pupils may also research other </a:t>
            </a:r>
            <a:r>
              <a:rPr lang="en-GB" sz="1300" dirty="0">
                <a:solidFill>
                  <a:prstClr val="black"/>
                </a:solidFill>
              </a:rPr>
              <a:t>buildings designed by architects who designed some of the Laing buildings. These include: Sir Basil Spence, James Stirling, the Percy Thomas Partnership (Ronald Weeks, E S Jennett and Antoni Poremba), </a:t>
            </a:r>
            <a:r>
              <a:rPr lang="en-GB" sz="1300" dirty="0">
                <a:solidFill>
                  <a:srgbClr val="000000"/>
                </a:solidFill>
                <a:latin typeface="Source Sans Pro"/>
              </a:rPr>
              <a:t>L Siwani and D C Loader of </a:t>
            </a:r>
            <a:r>
              <a:rPr lang="en-GB" sz="1300" dirty="0">
                <a:solidFill>
                  <a:prstClr val="black"/>
                </a:solidFill>
              </a:rPr>
              <a:t>Sir</a:t>
            </a:r>
            <a:r>
              <a:rPr lang="en-GB" sz="1300" dirty="0">
                <a:solidFill>
                  <a:srgbClr val="000000"/>
                </a:solidFill>
                <a:latin typeface="Source Sans Pro"/>
              </a:rPr>
              <a:t> Frederick Gibberd and Partners). Pupils may also look into the work of other notable architects such as Norman Foster, Zaha Hadid and Augustus Pugin.</a:t>
            </a:r>
            <a:endParaRPr lang="en-GB" sz="1300" dirty="0">
              <a:solidFill>
                <a:prstClr val="black"/>
              </a:solidFill>
            </a:endParaRPr>
          </a:p>
          <a:p>
            <a:pPr defTabSz="483078">
              <a:defRPr/>
            </a:pPr>
            <a:endParaRPr lang="en-GB" dirty="0" smtClean="0"/>
          </a:p>
          <a:p>
            <a:pPr defTabSz="483078">
              <a:defRPr/>
            </a:pPr>
            <a:r>
              <a:rPr lang="en-GB" b="1" dirty="0" smtClean="0"/>
              <a:t>Image:</a:t>
            </a:r>
          </a:p>
          <a:p>
            <a:pPr defTabSz="483078">
              <a:defRPr/>
            </a:pPr>
            <a:r>
              <a:rPr lang="en-GB" b="0" dirty="0" smtClean="0"/>
              <a:t>Students from London School look at images of the London Central Mosque from the Historic England Archive.</a:t>
            </a:r>
            <a:r>
              <a:rPr lang="en-GB" b="1" dirty="0" smtClean="0"/>
              <a:t> </a:t>
            </a:r>
            <a:r>
              <a:rPr lang="en-GB" sz="1300" dirty="0"/>
              <a:t>© Historic England Archive</a:t>
            </a:r>
          </a:p>
          <a:p>
            <a:pPr defTabSz="483078">
              <a:defRPr/>
            </a:pPr>
            <a:r>
              <a:rPr lang="en-GB" sz="1300" dirty="0"/>
              <a:t>Students from Coventry School look at images of the Coventry Cathedral from the Historic England Archive. © Historic England Archive </a:t>
            </a:r>
          </a:p>
          <a:p>
            <a:pPr defTabSz="483078">
              <a:defRPr/>
            </a:pPr>
            <a:r>
              <a:rPr lang="en-GB" b="0" dirty="0" smtClean="0"/>
              <a:t>Students from London School look at images of the London Central Mosque from the Historic England Archive.</a:t>
            </a:r>
            <a:r>
              <a:rPr lang="en-GB" b="1" dirty="0" smtClean="0"/>
              <a:t> </a:t>
            </a:r>
            <a:r>
              <a:rPr lang="en-GB" sz="1300" dirty="0"/>
              <a:t>© Historic England Archive</a:t>
            </a:r>
          </a:p>
          <a:p>
            <a:pPr defTabSz="483078">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smtClean="0"/>
              <a:t>Activity: </a:t>
            </a:r>
            <a:r>
              <a:rPr lang="en-GB" b="0" baseline="0" dirty="0" smtClean="0"/>
              <a:t>Create a place of worship. Draw, build, collage with the photographs, or you could even use Minecraft to build a place of worship. </a:t>
            </a:r>
            <a:r>
              <a:rPr lang="en-GB" b="0" baseline="0" dirty="0" smtClean="0"/>
              <a:t>Think </a:t>
            </a:r>
            <a:r>
              <a:rPr lang="en-GB" b="0" baseline="0" dirty="0" smtClean="0"/>
              <a:t>about the things you discovered in the John Laing Photographic Collection. </a:t>
            </a:r>
            <a:endParaRPr lang="en-GB" dirty="0" smtClean="0">
              <a:solidFill>
                <a:srgbClr val="000000"/>
              </a:solidFill>
              <a:latin typeface="Arial" panose="020B0604020202020204" pitchFamily="34" charset="0"/>
              <a:cs typeface="Arial" panose="020B0604020202020204" pitchFamily="34" charset="0"/>
            </a:endParaRPr>
          </a:p>
          <a:p>
            <a:pPr defTabSz="966155">
              <a:defRPr/>
            </a:pPr>
            <a:endParaRPr lang="en-GB" sz="1300" dirty="0"/>
          </a:p>
          <a:p>
            <a:pPr defTabSz="966155">
              <a:defRPr/>
            </a:pPr>
            <a:r>
              <a:rPr lang="en-GB" sz="1300" b="1" dirty="0">
                <a:solidFill>
                  <a:prstClr val="black"/>
                </a:solidFill>
              </a:rPr>
              <a:t>Research:</a:t>
            </a:r>
          </a:p>
          <a:p>
            <a:pPr defTabSz="966155">
              <a:defRPr/>
            </a:pPr>
            <a:r>
              <a:rPr lang="en-GB" sz="1300" dirty="0">
                <a:solidFill>
                  <a:prstClr val="black"/>
                </a:solidFill>
              </a:rPr>
              <a:t>Pupils may research the designs of other buildings designed by architects who designed some of the Laing buildings. These include: Sir Basil Spence, James Stirling, the Percy Thomas Partnership (Ronald Weeks, E S Jennett and Antoni Poremba), </a:t>
            </a:r>
            <a:r>
              <a:rPr lang="en-GB" sz="1300" dirty="0">
                <a:solidFill>
                  <a:srgbClr val="000000"/>
                </a:solidFill>
                <a:latin typeface="Source Sans Pro"/>
              </a:rPr>
              <a:t>L Siwani and D C Loader of </a:t>
            </a:r>
            <a:r>
              <a:rPr lang="en-GB" sz="1300" dirty="0">
                <a:solidFill>
                  <a:prstClr val="black"/>
                </a:solidFill>
              </a:rPr>
              <a:t>Sir</a:t>
            </a:r>
            <a:r>
              <a:rPr lang="en-GB" sz="1300" dirty="0">
                <a:solidFill>
                  <a:srgbClr val="000000"/>
                </a:solidFill>
                <a:latin typeface="Source Sans Pro"/>
              </a:rPr>
              <a:t> Frederick Gibberd and Partners). Pupils may also look into the work of other notable architects such as Norman Foster, Zaha Hadid and Augustus Pugin.</a:t>
            </a:r>
            <a:endParaRPr lang="en-GB" sz="1300" dirty="0">
              <a:solidFill>
                <a:prstClr val="black"/>
              </a:solidFill>
            </a:endParaRPr>
          </a:p>
          <a:p>
            <a:pPr defTabSz="966155">
              <a:defRPr/>
            </a:pPr>
            <a:endParaRPr lang="en-GB" sz="1300" dirty="0"/>
          </a:p>
          <a:p>
            <a:r>
              <a:rPr lang="en-GB" sz="1300" b="1" dirty="0"/>
              <a:t>Image:</a:t>
            </a:r>
          </a:p>
          <a:p>
            <a:r>
              <a:rPr lang="en-GB" sz="1300" dirty="0"/>
              <a:t>London Central Mosque almost completed - © Historic England Archive. John Laing Photographic Collection – 4 August 1977 Ref: JLP01/10/04820</a:t>
            </a:r>
          </a:p>
          <a:p>
            <a:r>
              <a:rPr lang="en-GB" sz="1300" u="sng" dirty="0">
                <a:hlinkClick r:id="rId3"/>
              </a:rPr>
              <a:t>https://historicengland.org.uk/images-books/photos/item/JLP01/10/04820</a:t>
            </a:r>
            <a:r>
              <a:rPr lang="en-GB" sz="1300" dirty="0"/>
              <a:t> </a:t>
            </a:r>
          </a:p>
          <a:p>
            <a:endParaRPr lang="en-GB" sz="1300" b="1" dirty="0"/>
          </a:p>
          <a:p>
            <a:endParaRPr lang="en-GB" sz="1300" b="1" dirty="0"/>
          </a:p>
          <a:p>
            <a:endParaRPr lang="en-GB" b="0" dirty="0"/>
          </a:p>
        </p:txBody>
      </p:sp>
      <p:sp>
        <p:nvSpPr>
          <p:cNvPr id="4" name="Slide Number Placeholder 3"/>
          <p:cNvSpPr>
            <a:spLocks noGrp="1"/>
          </p:cNvSpPr>
          <p:nvPr>
            <p:ph type="sldNum" sz="quarter" idx="10"/>
          </p:nvPr>
        </p:nvSpPr>
        <p:spPr/>
        <p:txBody>
          <a:bodyPr/>
          <a:lstStyle/>
          <a:p>
            <a:fld id="{8CA4EFA1-EFF3-4344-8A32-8C93D788023C}" type="slidenum">
              <a:rPr lang="en-GB" smtClean="0"/>
              <a:t>84</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smtClean="0"/>
              <a:t>Activity: </a:t>
            </a:r>
            <a:r>
              <a:rPr lang="en-GB" b="0" baseline="0" dirty="0" smtClean="0"/>
              <a:t>With your class, before you start designing you places of worship, establish what the ‘success criteria’ will be for each building – above is an example.</a:t>
            </a:r>
            <a:endParaRPr lang="en-GB" dirty="0" smtClean="0">
              <a:solidFill>
                <a:srgbClr val="000000"/>
              </a:solidFill>
              <a:latin typeface="Arial" panose="020B0604020202020204" pitchFamily="34" charset="0"/>
              <a:cs typeface="Arial" panose="020B0604020202020204" pitchFamily="34" charset="0"/>
            </a:endParaRPr>
          </a:p>
          <a:p>
            <a:pPr defTabSz="966155">
              <a:defRPr/>
            </a:pPr>
            <a:endParaRPr lang="en-GB" sz="1300" dirty="0"/>
          </a:p>
          <a:p>
            <a:endParaRPr lang="en-GB" sz="1300" b="1" dirty="0"/>
          </a:p>
          <a:p>
            <a:endParaRPr lang="en-GB" sz="1300" b="1" dirty="0"/>
          </a:p>
          <a:p>
            <a:endParaRPr lang="en-GB" b="0" dirty="0"/>
          </a:p>
        </p:txBody>
      </p:sp>
      <p:sp>
        <p:nvSpPr>
          <p:cNvPr id="4" name="Slide Number Placeholder 3"/>
          <p:cNvSpPr>
            <a:spLocks noGrp="1"/>
          </p:cNvSpPr>
          <p:nvPr>
            <p:ph type="sldNum" sz="quarter" idx="10"/>
          </p:nvPr>
        </p:nvSpPr>
        <p:spPr/>
        <p:txBody>
          <a:bodyPr/>
          <a:lstStyle/>
          <a:p>
            <a:fld id="{8CA4EFA1-EFF3-4344-8A32-8C93D788023C}" type="slidenum">
              <a:rPr lang="en-GB" smtClean="0"/>
              <a:t>85</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300" dirty="0">
                <a:solidFill>
                  <a:srgbClr val="FF0000"/>
                </a:solidFill>
                <a:latin typeface="Arial" panose="020B0604020202020204" pitchFamily="34" charset="0"/>
                <a:cs typeface="Arial" panose="020B0604020202020204" pitchFamily="34" charset="0"/>
              </a:rPr>
              <a:t>Think about your ideas for reimagining the site. You may want to re-watch </a:t>
            </a:r>
            <a:r>
              <a:rPr lang="en-GB" sz="1300" dirty="0"/>
              <a:t>the </a:t>
            </a:r>
            <a:r>
              <a:rPr lang="en-GB" sz="1300" u="sng" dirty="0">
                <a:hlinkClick r:id="rId3"/>
              </a:rPr>
              <a:t>inspiring film about Architecture</a:t>
            </a:r>
            <a:r>
              <a:rPr lang="en-GB" sz="1300" dirty="0"/>
              <a:t> </a:t>
            </a:r>
            <a:endParaRPr lang="en-GB" sz="1300" dirty="0">
              <a:solidFill>
                <a:srgbClr val="FF0000"/>
              </a:solidFill>
              <a:latin typeface="Arial" panose="020B0604020202020204" pitchFamily="34" charset="0"/>
              <a:cs typeface="Arial" panose="020B0604020202020204" pitchFamily="34" charset="0"/>
            </a:endParaRPr>
          </a:p>
          <a:p>
            <a:pPr defTabSz="483078">
              <a:defRPr/>
            </a:pPr>
            <a:endParaRPr lang="en-GB" dirty="0" smtClean="0"/>
          </a:p>
          <a:p>
            <a:r>
              <a:rPr lang="en-GB" sz="2100" dirty="0">
                <a:latin typeface="Arial" panose="020B0604020202020204" pitchFamily="34" charset="0"/>
                <a:cs typeface="Arial" panose="020B0604020202020204" pitchFamily="34" charset="0"/>
              </a:rPr>
              <a:t>In pairs develop your ideas for reimaging and redesigning the site you are working on. You could create a “mood board” including mind maps of your ideas, sketches and drawings, cut out pieces from the images you’ve seen or find others</a:t>
            </a:r>
          </a:p>
          <a:p>
            <a:pPr defTabSz="483078">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dirty="0" smtClean="0"/>
              <a:t>Activity: </a:t>
            </a:r>
            <a:r>
              <a:rPr lang="en-GB" b="0" baseline="0" dirty="0" smtClean="0"/>
              <a:t>Create a place of worship. Draw, build, collage with the photographs, or you could even use Minecraft to build a place of worship. List 5 features that make it unique. Think about the things you discovered in the John Laing Photographic Collection. </a:t>
            </a:r>
            <a:endParaRPr lang="en-GB" dirty="0" smtClean="0">
              <a:solidFill>
                <a:srgbClr val="000000"/>
              </a:solidFill>
              <a:latin typeface="Arial" panose="020B0604020202020204" pitchFamily="34" charset="0"/>
              <a:cs typeface="Arial" panose="020B0604020202020204" pitchFamily="34" charset="0"/>
            </a:endParaRPr>
          </a:p>
          <a:p>
            <a:pPr defTabSz="966155">
              <a:defRPr/>
            </a:pPr>
            <a:endParaRPr lang="en-GB" sz="1300" dirty="0"/>
          </a:p>
          <a:p>
            <a:pPr defTabSz="966155">
              <a:defRPr/>
            </a:pPr>
            <a:r>
              <a:rPr lang="en-GB" sz="1300" b="1" dirty="0">
                <a:solidFill>
                  <a:prstClr val="black"/>
                </a:solidFill>
              </a:rPr>
              <a:t>Research:</a:t>
            </a:r>
          </a:p>
          <a:p>
            <a:pPr defTabSz="966155">
              <a:defRPr/>
            </a:pPr>
            <a:r>
              <a:rPr lang="en-GB" sz="1300" dirty="0">
                <a:solidFill>
                  <a:prstClr val="black"/>
                </a:solidFill>
              </a:rPr>
              <a:t>Pupils may research the designs of other buildings designed by architects who designed some of the Laing buildings. These include: Sir Basil Spence, James Stirling, the Percy Thomas Partnership (Ronald Weeks, E S Jennett and Antoni Poremba), </a:t>
            </a:r>
            <a:r>
              <a:rPr lang="en-GB" sz="1300" dirty="0">
                <a:solidFill>
                  <a:srgbClr val="000000"/>
                </a:solidFill>
                <a:latin typeface="Source Sans Pro"/>
              </a:rPr>
              <a:t>L Siwani and D C Loader of </a:t>
            </a:r>
            <a:r>
              <a:rPr lang="en-GB" sz="1300" dirty="0">
                <a:solidFill>
                  <a:prstClr val="black"/>
                </a:solidFill>
              </a:rPr>
              <a:t>Sir</a:t>
            </a:r>
            <a:r>
              <a:rPr lang="en-GB" sz="1300" dirty="0">
                <a:solidFill>
                  <a:srgbClr val="000000"/>
                </a:solidFill>
                <a:latin typeface="Source Sans Pro"/>
              </a:rPr>
              <a:t> Frederick Gibberd and Partners). Pupils may also look into the work of other notable architects such as Norman Foster, Zaha Hadid and Augustus Pugin.</a:t>
            </a:r>
            <a:endParaRPr lang="en-GB" sz="1300" dirty="0">
              <a:solidFill>
                <a:prstClr val="black"/>
              </a:solidFill>
            </a:endParaRPr>
          </a:p>
          <a:p>
            <a:pPr defTabSz="966155">
              <a:defRPr/>
            </a:pPr>
            <a:endParaRPr lang="en-GB" sz="1300" dirty="0"/>
          </a:p>
          <a:p>
            <a:r>
              <a:rPr lang="en-GB" sz="1300" b="1" dirty="0"/>
              <a:t>Image:</a:t>
            </a:r>
          </a:p>
          <a:p>
            <a:r>
              <a:rPr lang="en-GB" sz="1300" dirty="0"/>
              <a:t>London Central Mosque almost completed - © Historic England Archive. John Laing Photographic Collection – 4 August 1977 Ref: JLP01/10/04820</a:t>
            </a:r>
          </a:p>
          <a:p>
            <a:r>
              <a:rPr lang="en-GB" sz="1300" u="sng" dirty="0">
                <a:hlinkClick r:id="rId3"/>
              </a:rPr>
              <a:t>https://historicengland.org.uk/images-books/photos/item/JLP01/10/04820</a:t>
            </a:r>
            <a:r>
              <a:rPr lang="en-GB" sz="1300" dirty="0"/>
              <a:t> </a:t>
            </a:r>
          </a:p>
          <a:p>
            <a:endParaRPr lang="en-GB" sz="1300" b="1" dirty="0"/>
          </a:p>
          <a:p>
            <a:endParaRPr lang="en-GB" sz="1300" b="1" dirty="0"/>
          </a:p>
          <a:p>
            <a:endParaRPr lang="en-GB" b="0" dirty="0"/>
          </a:p>
        </p:txBody>
      </p:sp>
      <p:sp>
        <p:nvSpPr>
          <p:cNvPr id="4" name="Slide Number Placeholder 3"/>
          <p:cNvSpPr>
            <a:spLocks noGrp="1"/>
          </p:cNvSpPr>
          <p:nvPr>
            <p:ph type="sldNum" sz="quarter" idx="10"/>
          </p:nvPr>
        </p:nvSpPr>
        <p:spPr/>
        <p:txBody>
          <a:bodyPr/>
          <a:lstStyle/>
          <a:p>
            <a:fld id="{8CA4EFA1-EFF3-4344-8A32-8C93D788023C}" type="slidenum">
              <a:rPr lang="en-GB" smtClean="0"/>
              <a:t>87</a:t>
            </a:fld>
            <a:endParaRPr lang="en-GB" dirty="0"/>
          </a:p>
        </p:txBody>
      </p:sp>
    </p:spTree>
    <p:extLst>
      <p:ext uri="{BB962C8B-B14F-4D97-AF65-F5344CB8AC3E}">
        <p14:creationId xmlns:p14="http://schemas.microsoft.com/office/powerpoint/2010/main" val="17133113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Anything can be used to model and imagine the spaces. You can often model things that you cannot draw. </a:t>
            </a:r>
            <a:r>
              <a:rPr lang="en-GB" sz="1300" dirty="0"/>
              <a:t>Use a range of materials such as cardboard boxes, plastic bottles etc. </a:t>
            </a:r>
          </a:p>
          <a:p>
            <a:pPr defTabSz="966155">
              <a:defRPr/>
            </a:pPr>
            <a:r>
              <a:rPr lang="en-GB" sz="1300" dirty="0"/>
              <a:t>Minecraft and Lego make great building materials too! </a:t>
            </a:r>
          </a:p>
          <a:p>
            <a:pPr defTabSz="966155">
              <a:defRPr/>
            </a:pPr>
            <a:r>
              <a:rPr lang="en-GB" dirty="0" smtClean="0"/>
              <a:t>Check out some of the models made by John Laing Building Company for inspiration: </a:t>
            </a:r>
            <a:r>
              <a:rPr lang="en-GB" sz="1300" u="sng" dirty="0">
                <a:hlinkClick r:id="rId3"/>
              </a:rPr>
              <a:t>https://historicengland.org.uk/images-books/photos/results/?searchType=HE+Archive+New&amp;search=jlp01+model</a:t>
            </a:r>
            <a:r>
              <a:rPr lang="en-GB" sz="1300" dirty="0"/>
              <a:t> </a:t>
            </a:r>
          </a:p>
          <a:p>
            <a:endParaRPr lang="en-GB" dirty="0" smtClean="0"/>
          </a:p>
          <a:p>
            <a:r>
              <a:rPr lang="en-GB" b="1" dirty="0" smtClean="0"/>
              <a:t>Image:</a:t>
            </a:r>
          </a:p>
          <a:p>
            <a:r>
              <a:rPr lang="en-GB" b="0" dirty="0" smtClean="0"/>
              <a:t>Laing staff in the Clifton Cathedral site office examining an architect's model of the cathedral</a:t>
            </a:r>
            <a:r>
              <a:rPr lang="en-GB" b="0" baseline="0" dirty="0" smtClean="0"/>
              <a:t> </a:t>
            </a:r>
            <a:r>
              <a:rPr lang="en-GB" sz="1300" dirty="0"/>
              <a:t>© Historic England Archive. John Laing Photographic Collection – 7 Dec 1971, Bristol Ref: </a:t>
            </a:r>
            <a:r>
              <a:rPr lang="en-GB" dirty="0" smtClean="0"/>
              <a:t>JLP01/08/089942 </a:t>
            </a:r>
          </a:p>
          <a:p>
            <a:r>
              <a:rPr lang="en-GB" dirty="0" smtClean="0">
                <a:hlinkClick r:id="rId4"/>
              </a:rPr>
              <a:t>https://historicengland.org.uk/images-books/photos/item/JLP01/08/089942</a:t>
            </a:r>
            <a:endParaRPr lang="en-GB" dirty="0" smtClean="0"/>
          </a:p>
          <a:p>
            <a:pPr defTabSz="966155">
              <a:defRPr/>
            </a:pPr>
            <a:r>
              <a:rPr lang="en-GB" sz="1300" dirty="0"/>
              <a:t>An architect's model of a reactor at Berkeley Nuclear Power Station © Historic England Archive. John Laing Photographic Collection – 29 May 1958, Bristol Ref: JLP01/08/051732</a:t>
            </a:r>
          </a:p>
          <a:p>
            <a:pPr defTabSz="966155">
              <a:defRPr/>
            </a:pPr>
            <a:r>
              <a:rPr lang="en-GB" sz="1300" u="sng" dirty="0">
                <a:hlinkClick r:id="rId5"/>
              </a:rPr>
              <a:t>https://historicengland.org.uk/images-books/photos/item/JLP01/08/051732</a:t>
            </a:r>
            <a:r>
              <a:rPr lang="en-GB" sz="1300" dirty="0"/>
              <a:t> </a:t>
            </a:r>
          </a:p>
          <a:p>
            <a:endParaRPr lang="en-GB" dirty="0" smtClean="0"/>
          </a:p>
          <a:p>
            <a:pPr lvl="0"/>
            <a:endParaRPr lang="en-GB" sz="1300" dirty="0">
              <a:solidFill>
                <a:srgbClr val="FF0000"/>
              </a:solidFill>
              <a:latin typeface="Arial" panose="020B0604020202020204" pitchFamily="34" charset="0"/>
              <a:cs typeface="Arial" panose="020B0604020202020204" pitchFamily="34" charset="0"/>
            </a:endParaRPr>
          </a:p>
          <a:p>
            <a:pPr defTabSz="483078">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300" dirty="0">
                <a:latin typeface="Arial" panose="020B0604020202020204" pitchFamily="34" charset="0"/>
                <a:cs typeface="Arial" panose="020B0604020202020204" pitchFamily="34" charset="0"/>
              </a:rPr>
              <a:t>Describe or present your designs to the rest of the class</a:t>
            </a:r>
            <a:r>
              <a:rPr lang="en-GB" sz="1300" dirty="0" smtClean="0">
                <a:latin typeface="Arial" panose="020B0604020202020204" pitchFamily="34" charset="0"/>
                <a:cs typeface="Arial" panose="020B0604020202020204" pitchFamily="34" charset="0"/>
              </a:rPr>
              <a:t>. Remember to return to the original ‘success criteria’ you created in</a:t>
            </a:r>
            <a:r>
              <a:rPr lang="en-GB" sz="1300" baseline="0" dirty="0" smtClean="0">
                <a:latin typeface="Arial" panose="020B0604020202020204" pitchFamily="34" charset="0"/>
                <a:cs typeface="Arial" panose="020B0604020202020204" pitchFamily="34" charset="0"/>
              </a:rPr>
              <a:t> step one and use these as the reference point for peer assessment.</a:t>
            </a:r>
            <a:endParaRPr lang="en-GB" sz="1300" dirty="0">
              <a:latin typeface="Arial" panose="020B0604020202020204" pitchFamily="34" charset="0"/>
              <a:cs typeface="Arial" panose="020B0604020202020204" pitchFamily="34" charset="0"/>
            </a:endParaRPr>
          </a:p>
          <a:p>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You could vote on your preferred design for each site? </a:t>
            </a:r>
          </a:p>
          <a:p>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Why not have a class exhibition and invite other students, staff and parents to see your work!</a:t>
            </a:r>
          </a:p>
          <a:p>
            <a:pPr lvl="0"/>
            <a:endParaRPr lang="en-GB" sz="1300" b="1" dirty="0"/>
          </a:p>
          <a:p>
            <a:pPr lvl="0"/>
            <a:r>
              <a:rPr lang="en-GB" sz="1300" b="1" dirty="0"/>
              <a:t>Image:</a:t>
            </a:r>
          </a:p>
          <a:p>
            <a:pPr lvl="0"/>
            <a:r>
              <a:rPr lang="en-GB" sz="1300" dirty="0"/>
              <a:t>Students from Patchway School hold up images from the John Laing Photographic Collection in the Clifton Cathedral © Historic England Archive </a:t>
            </a:r>
            <a:endParaRPr lang="en-GB" sz="13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smtClean="0">
                <a:ea typeface="MS PGothic" pitchFamily="34" charset="-128"/>
                <a:cs typeface="Arial" charset="0"/>
              </a:rPr>
              <a:t>Useful:</a:t>
            </a:r>
            <a:r>
              <a:rPr lang="en-GB" b="1" baseline="0" dirty="0" smtClean="0">
                <a:ea typeface="MS PGothic" pitchFamily="34" charset="-128"/>
                <a:cs typeface="Arial" charset="0"/>
              </a:rPr>
              <a:t> </a:t>
            </a:r>
            <a:r>
              <a:rPr lang="en-GB" b="1" dirty="0" smtClean="0">
                <a:ea typeface="MS PGothic" pitchFamily="34" charset="-128"/>
                <a:cs typeface="Arial" charset="0"/>
              </a:rPr>
              <a:t>A bus station</a:t>
            </a:r>
            <a:r>
              <a:rPr lang="en-GB" b="1" baseline="0" dirty="0" smtClean="0">
                <a:ea typeface="MS PGothic" pitchFamily="34" charset="-128"/>
                <a:cs typeface="Arial" charset="0"/>
              </a:rPr>
              <a:t> and car park built by the John Laing building company. </a:t>
            </a:r>
          </a:p>
          <a:p>
            <a:endParaRPr lang="en-GB" b="1" baseline="0" dirty="0" smtClean="0">
              <a:ea typeface="MS PGothic" pitchFamily="34" charset="-128"/>
              <a:cs typeface="Arial" charset="0"/>
            </a:endParaRPr>
          </a:p>
          <a:p>
            <a:pPr defTabSz="966155">
              <a:defRPr/>
            </a:pPr>
            <a:r>
              <a:rPr lang="en-GB" b="1" dirty="0" smtClean="0">
                <a:ea typeface="MS PGothic" pitchFamily="34" charset="-128"/>
                <a:cs typeface="Arial" charset="0"/>
              </a:rPr>
              <a:t>Image: </a:t>
            </a:r>
            <a:r>
              <a:rPr lang="en-GB" b="1" dirty="0" smtClean="0"/>
              <a:t>View of Preston Bus Station </a:t>
            </a:r>
            <a:r>
              <a:rPr lang="en-GB" sz="1300" dirty="0"/>
              <a:t>© Historic England Archive. John Laing Photographic Collection</a:t>
            </a:r>
            <a:r>
              <a:rPr lang="en-GB" sz="1300" b="1" dirty="0"/>
              <a:t> </a:t>
            </a:r>
            <a:r>
              <a:rPr lang="en-GB" dirty="0" smtClean="0"/>
              <a:t>23 Oct 1969 Ref: JLP01/08/082569 </a:t>
            </a:r>
          </a:p>
          <a:p>
            <a:pPr defTabSz="966155">
              <a:defRPr/>
            </a:pPr>
            <a:r>
              <a:rPr lang="en-GB" dirty="0" smtClean="0">
                <a:hlinkClick r:id="rId3"/>
              </a:rPr>
              <a:t>https://historicengland.org.uk/images-books/photos/item/JLP01/10/38132</a:t>
            </a:r>
            <a:r>
              <a:rPr lang="en-GB" dirty="0" smtClean="0"/>
              <a:t> </a:t>
            </a:r>
            <a:endParaRPr lang="en-GB" sz="1300" dirty="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smtClean="0">
                <a:ea typeface="MS PGothic" pitchFamily="34" charset="-128"/>
                <a:cs typeface="Arial" charset="0"/>
              </a:rPr>
              <a:t>Image:</a:t>
            </a:r>
          </a:p>
          <a:p>
            <a:r>
              <a:rPr lang="en-GB" dirty="0" smtClean="0">
                <a:ea typeface="MS PGothic" pitchFamily="34" charset="-128"/>
                <a:cs typeface="Arial" charset="0"/>
              </a:rPr>
              <a:t>Students and former John Laing building company</a:t>
            </a:r>
            <a:r>
              <a:rPr lang="en-GB" baseline="0" dirty="0" smtClean="0">
                <a:ea typeface="MS PGothic" pitchFamily="34" charset="-128"/>
                <a:cs typeface="Arial" charset="0"/>
              </a:rPr>
              <a:t> employees at the Clifton Cathedral </a:t>
            </a:r>
            <a:r>
              <a:rPr lang="en-GB" sz="1300" dirty="0"/>
              <a:t>© Historic England Archive </a:t>
            </a:r>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90</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333575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2764859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402024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273368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345201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306483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337600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373184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250620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190177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444A77-F509-4E17-A478-20001411A3A3}" type="datetimeFigureOut">
              <a:rPr lang="en-GB" smtClean="0"/>
              <a:t>22/09/2020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6830897-9BB2-467F-88B6-FD3CF138CC01}" type="slidenum">
              <a:rPr lang="en-GB" smtClean="0"/>
              <a:t>‹#›</a:t>
            </a:fld>
            <a:endParaRPr lang="en-GB" dirty="0"/>
          </a:p>
        </p:txBody>
      </p:sp>
    </p:spTree>
    <p:extLst>
      <p:ext uri="{BB962C8B-B14F-4D97-AF65-F5344CB8AC3E}">
        <p14:creationId xmlns:p14="http://schemas.microsoft.com/office/powerpoint/2010/main" val="243758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44A77-F509-4E17-A478-20001411A3A3}" type="datetimeFigureOut">
              <a:rPr lang="en-GB" smtClean="0"/>
              <a:t>22/09/2020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30897-9BB2-467F-88B6-FD3CF138CC01}" type="slidenum">
              <a:rPr lang="en-GB" smtClean="0"/>
              <a:t>‹#›</a:t>
            </a:fld>
            <a:endParaRPr lang="en-GB" dirty="0"/>
          </a:p>
        </p:txBody>
      </p:sp>
    </p:spTree>
    <p:extLst>
      <p:ext uri="{BB962C8B-B14F-4D97-AF65-F5344CB8AC3E}">
        <p14:creationId xmlns:p14="http://schemas.microsoft.com/office/powerpoint/2010/main" val="2255712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s://historicengland.org.uk/images-books/photos/results/?searchType=HE+Archive+New&amp;search=jlp01+religion" TargetMode="Externa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hyperlink" Target="https://historicengland.org.uk/images-books/photos/results/?searchType=HE+Archive&amp;search=jlp01&amp;filteroption=images" TargetMode="Externa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tiff"/><Relationship Id="rId4" Type="http://schemas.openxmlformats.org/officeDocument/2006/relationships/image" Target="../media/image3.jpe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8.tiff"/><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5.png"/><Relationship Id="rId5" Type="http://schemas.openxmlformats.org/officeDocument/2006/relationships/hyperlink" Target="https://www.bbc.co.uk/bitesize/topics/ztkxpv4" TargetMode="Externa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0.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jpeg"/><Relationship Id="rId5" Type="http://schemas.openxmlformats.org/officeDocument/2006/relationships/image" Target="../media/image32.png"/><Relationship Id="rId4" Type="http://schemas.openxmlformats.org/officeDocument/2006/relationships/hyperlink" Target="https://www.bbc.co.uk/bitesize/topics/zpdtsbk"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38.png"/><Relationship Id="rId5" Type="http://schemas.openxmlformats.org/officeDocument/2006/relationships/hyperlink" Target="https://www.bbc.co.uk/bitesize/topics/znwhfg8" TargetMode="Externa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5.png"/><Relationship Id="rId5" Type="http://schemas.openxmlformats.org/officeDocument/2006/relationships/hyperlink" Target="https://www.bbc.co.uk/bitesize/topics/ztkxpv4" TargetMode="Externa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25.png"/><Relationship Id="rId5" Type="http://schemas.openxmlformats.org/officeDocument/2006/relationships/hyperlink" Target="https://www.bbc.co.uk/bitesize/topics/ztkxpv4" TargetMode="Externa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25.png"/><Relationship Id="rId5" Type="http://schemas.openxmlformats.org/officeDocument/2006/relationships/hyperlink" Target="https://www.bbc.co.uk/bitesize/topics/ztkxpv4" TargetMode="Externa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jpe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25.png"/><Relationship Id="rId5" Type="http://schemas.openxmlformats.org/officeDocument/2006/relationships/hyperlink" Target="https://www.bbc.co.uk/bitesize/topics/ztkxpv4" TargetMode="Externa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7.jp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64.png"/><Relationship Id="rId5" Type="http://schemas.openxmlformats.org/officeDocument/2006/relationships/hyperlink" Target="https://www.bbc.co.uk/bitesize/topics/zh4mrj6" TargetMode="Externa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6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0.xm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jpe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2.xml"/><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69.png"/><Relationship Id="rId5" Type="http://schemas.openxmlformats.org/officeDocument/2006/relationships/hyperlink" Target="https://www.bbc.co.uk/bitesize/topics/zh86n39" TargetMode="External"/><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7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6.xml"/><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74.png"/><Relationship Id="rId5" Type="http://schemas.openxmlformats.org/officeDocument/2006/relationships/hyperlink" Target="https://www.bbc.co.uk/bitesize/topics/zsjpyrd" TargetMode="External"/><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75.png"/><Relationship Id="rId5" Type="http://schemas.openxmlformats.org/officeDocument/2006/relationships/hyperlink" Target="https://www.bbc.co.uk/teach/class-clips-video/pshe-ks1-ks2-proud-to-be-an-architect/zbf76v4" TargetMode="Externa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76.png"/><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77.png"/><Relationship Id="rId5" Type="http://schemas.openxmlformats.org/officeDocument/2006/relationships/hyperlink" Target="https://www.youtube.com/watch?v=cIsIKv1lFZw" TargetMode="External"/><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78.png"/><Relationship Id="rId5" Type="http://schemas.openxmlformats.org/officeDocument/2006/relationships/hyperlink" Target="https://vimeo.com/452243675" TargetMode="External"/><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81.jpg"/><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6.xml"/><Relationship Id="rId7"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3.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86.jpeg"/><Relationship Id="rId5" Type="http://schemas.openxmlformats.org/officeDocument/2006/relationships/image" Target="../media/image85.tiff"/><Relationship Id="rId4" Type="http://schemas.openxmlformats.org/officeDocument/2006/relationships/image" Target="../media/image3.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image" Target="../media/image87.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88.jpeg"/><Relationship Id="rId5" Type="http://schemas.openxmlformats.org/officeDocument/2006/relationships/hyperlink" Target="https://historicengland.org.uk/services-skills/education/" TargetMode="Externa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ic England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764704"/>
            <a:ext cx="4139952" cy="1312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1080273"/>
            <a:ext cx="2160240" cy="764551"/>
          </a:xfrm>
          <a:prstGeom prst="rect">
            <a:avLst/>
          </a:prstGeom>
        </p:spPr>
      </p:pic>
      <p:sp>
        <p:nvSpPr>
          <p:cNvPr id="5" name="Rectangle 4"/>
          <p:cNvSpPr/>
          <p:nvPr/>
        </p:nvSpPr>
        <p:spPr>
          <a:xfrm>
            <a:off x="1619672" y="2636912"/>
            <a:ext cx="6318448" cy="1077218"/>
          </a:xfrm>
          <a:prstGeom prst="rect">
            <a:avLst/>
          </a:prstGeom>
        </p:spPr>
        <p:txBody>
          <a:bodyPr wrap="square">
            <a:spAutoFit/>
          </a:bodyPr>
          <a:lstStyle/>
          <a:p>
            <a:pPr algn="ctr"/>
            <a:r>
              <a:rPr lang="en-GB" sz="4000" b="1" dirty="0" smtClean="0">
                <a:latin typeface="Arial" panose="020B0604020202020204" pitchFamily="34" charset="0"/>
                <a:cs typeface="Arial" panose="020B0604020202020204" pitchFamily="34" charset="0"/>
              </a:rPr>
              <a:t>Breaking New Ground</a:t>
            </a:r>
          </a:p>
          <a:p>
            <a:pPr algn="ctr"/>
            <a:r>
              <a:rPr lang="en-GB" sz="2200" b="1" dirty="0" smtClean="0">
                <a:solidFill>
                  <a:srgbClr val="B62126"/>
                </a:solidFill>
                <a:latin typeface="Arial" panose="020B0604020202020204" pitchFamily="34" charset="0"/>
                <a:cs typeface="Arial" panose="020B0604020202020204" pitchFamily="34" charset="0"/>
              </a:rPr>
              <a:t>The John Laing Photographic Collection </a:t>
            </a:r>
            <a:endParaRPr lang="en-GB" sz="2200" b="1" dirty="0">
              <a:solidFill>
                <a:srgbClr val="B62126"/>
              </a:solidFill>
              <a:latin typeface="Arial" panose="020B0604020202020204" pitchFamily="34" charset="0"/>
              <a:cs typeface="Arial" panose="020B0604020202020204" pitchFamily="34" charset="0"/>
            </a:endParaRPr>
          </a:p>
        </p:txBody>
      </p:sp>
      <p:cxnSp>
        <p:nvCxnSpPr>
          <p:cNvPr id="6" name="Straight Connector 5"/>
          <p:cNvCxnSpPr/>
          <p:nvPr/>
        </p:nvCxnSpPr>
        <p:spPr>
          <a:xfrm>
            <a:off x="611560" y="4005064"/>
            <a:ext cx="7776864" cy="0"/>
          </a:xfrm>
          <a:prstGeom prst="line">
            <a:avLst/>
          </a:prstGeom>
          <a:ln w="57150">
            <a:solidFill>
              <a:srgbClr val="B6212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67544" y="4509120"/>
            <a:ext cx="8136904" cy="2308324"/>
          </a:xfrm>
          <a:prstGeom prst="rect">
            <a:avLst/>
          </a:prstGeom>
        </p:spPr>
        <p:txBody>
          <a:bodyPr wrap="square">
            <a:spAutoFit/>
          </a:bodyPr>
          <a:lstStyle/>
          <a:p>
            <a:pPr algn="ctr"/>
            <a:r>
              <a:rPr lang="en-GB" sz="3200" b="1" dirty="0" smtClean="0">
                <a:latin typeface="Arial" panose="020B0604020202020204" pitchFamily="34" charset="0"/>
                <a:cs typeface="Arial" panose="020B0604020202020204" pitchFamily="34" charset="0"/>
              </a:rPr>
              <a:t>What makes a place of worship worth exploring?</a:t>
            </a:r>
          </a:p>
          <a:p>
            <a:r>
              <a:rPr lang="en-GB" sz="3200" dirty="0" smtClean="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a:p>
            <a:pPr algn="ctr"/>
            <a:r>
              <a:rPr lang="en-GB" sz="2400" dirty="0" smtClean="0">
                <a:latin typeface="Arial" panose="020B0604020202020204" pitchFamily="34" charset="0"/>
                <a:cs typeface="Arial" panose="020B0604020202020204" pitchFamily="34" charset="0"/>
              </a:rPr>
              <a:t>Use the </a:t>
            </a:r>
            <a:r>
              <a:rPr lang="en-GB" sz="2400" dirty="0">
                <a:latin typeface="Arial" panose="020B0604020202020204" pitchFamily="34" charset="0"/>
                <a:cs typeface="Arial" panose="020B0604020202020204" pitchFamily="34" charset="0"/>
                <a:hlinkClick r:id="rId6"/>
              </a:rPr>
              <a:t>John Laing Photographic </a:t>
            </a:r>
            <a:r>
              <a:rPr lang="en-GB" sz="2400" dirty="0" smtClean="0">
                <a:latin typeface="Arial" panose="020B0604020202020204" pitchFamily="34" charset="0"/>
                <a:cs typeface="Arial" panose="020B0604020202020204" pitchFamily="34" charset="0"/>
                <a:hlinkClick r:id="rId6"/>
              </a:rPr>
              <a:t>Collection</a:t>
            </a:r>
            <a:endParaRPr lang="en-GB" sz="2400" dirty="0">
              <a:latin typeface="Arial" panose="020B0604020202020204" pitchFamily="34" charset="0"/>
              <a:cs typeface="Arial" panose="020B0604020202020204" pitchFamily="34" charset="0"/>
            </a:endParaRPr>
          </a:p>
          <a:p>
            <a:pPr algn="ctr"/>
            <a:r>
              <a:rPr lang="en-GB" sz="2400" dirty="0" smtClean="0">
                <a:latin typeface="Arial" panose="020B0604020202020204" pitchFamily="34" charset="0"/>
                <a:cs typeface="Arial" panose="020B0604020202020204" pitchFamily="34" charset="0"/>
              </a:rPr>
              <a:t>&amp; </a:t>
            </a:r>
            <a:r>
              <a:rPr lang="en-GB" sz="2400" dirty="0">
                <a:latin typeface="Arial" panose="020B0604020202020204" pitchFamily="34" charset="0"/>
                <a:cs typeface="Arial" panose="020B0604020202020204" pitchFamily="34" charset="0"/>
              </a:rPr>
              <a:t>Historic England Archive </a:t>
            </a:r>
            <a:r>
              <a:rPr lang="en-GB" sz="2400" dirty="0" smtClean="0">
                <a:latin typeface="Arial" panose="020B0604020202020204" pitchFamily="34" charset="0"/>
                <a:cs typeface="Arial" panose="020B0604020202020204" pitchFamily="34" charset="0"/>
              </a:rPr>
              <a:t>to explore </a:t>
            </a:r>
            <a:r>
              <a:rPr lang="en-GB" sz="2400" dirty="0">
                <a:latin typeface="Arial" panose="020B0604020202020204" pitchFamily="34" charset="0"/>
                <a:cs typeface="Arial" panose="020B0604020202020204" pitchFamily="34" charset="0"/>
                <a:hlinkClick r:id="rId7"/>
              </a:rPr>
              <a:t>places of </a:t>
            </a:r>
            <a:r>
              <a:rPr lang="en-GB" sz="2400" dirty="0" smtClean="0">
                <a:latin typeface="Arial" panose="020B0604020202020204" pitchFamily="34" charset="0"/>
                <a:cs typeface="Arial" panose="020B0604020202020204" pitchFamily="34" charset="0"/>
                <a:hlinkClick r:id="rId7"/>
              </a:rPr>
              <a:t>worship</a:t>
            </a:r>
            <a:endParaRPr lang="en-GB"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2703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556792"/>
            <a:ext cx="2664296" cy="2215991"/>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Beautiful</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It </a:t>
            </a:r>
            <a:r>
              <a:rPr lang="en-GB" sz="2400" dirty="0">
                <a:latin typeface="Arial" panose="020B0604020202020204" pitchFamily="34" charset="0"/>
                <a:cs typeface="Arial" panose="020B0604020202020204" pitchFamily="34" charset="0"/>
              </a:rPr>
              <a:t>should delight people and raise their spirits</a:t>
            </a:r>
            <a:endParaRPr lang="en-GB" sz="24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984" r="29403"/>
          <a:stretch/>
        </p:blipFill>
        <p:spPr>
          <a:xfrm>
            <a:off x="3894754" y="0"/>
            <a:ext cx="5249246" cy="6846440"/>
          </a:xfrm>
          <a:prstGeom prst="rect">
            <a:avLst/>
          </a:prstGeom>
        </p:spPr>
      </p:pic>
      <p:pic>
        <p:nvPicPr>
          <p:cNvPr id="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25581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3"/>
          <a:stretch/>
        </p:blipFill>
        <p:spPr>
          <a:xfrm>
            <a:off x="1659474" y="0"/>
            <a:ext cx="7454348" cy="6711062"/>
          </a:xfrm>
          <a:prstGeom prst="rect">
            <a:avLst/>
          </a:prstGeom>
        </p:spPr>
      </p:pic>
      <p:sp>
        <p:nvSpPr>
          <p:cNvPr id="3" name="TextBox 2"/>
          <p:cNvSpPr txBox="1"/>
          <p:nvPr/>
        </p:nvSpPr>
        <p:spPr>
          <a:xfrm>
            <a:off x="180854" y="3055282"/>
            <a:ext cx="2736305" cy="2554545"/>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Laing also built a lot of places of worship. We’re going to look at examples from different faiths such as: churches, chapels, mosques, synagogues and cathedrals.</a:t>
            </a:r>
            <a:endParaRPr lang="en-GB" sz="2000" dirty="0">
              <a:latin typeface="Arial" panose="020B0604020202020204" pitchFamily="34" charset="0"/>
              <a:cs typeface="Arial" panose="020B0604020202020204" pitchFamily="34" charset="0"/>
            </a:endParaRPr>
          </a:p>
        </p:txBody>
      </p:sp>
      <p:grpSp>
        <p:nvGrpSpPr>
          <p:cNvPr id="14" name="Group 13"/>
          <p:cNvGrpSpPr/>
          <p:nvPr/>
        </p:nvGrpSpPr>
        <p:grpSpPr>
          <a:xfrm>
            <a:off x="3318832" y="1205406"/>
            <a:ext cx="2084225" cy="738664"/>
            <a:chOff x="2692299" y="1925885"/>
            <a:chExt cx="2084225" cy="738664"/>
          </a:xfrm>
        </p:grpSpPr>
        <p:sp>
          <p:nvSpPr>
            <p:cNvPr id="12" name="Oval 11"/>
            <p:cNvSpPr/>
            <p:nvPr/>
          </p:nvSpPr>
          <p:spPr>
            <a:xfrm>
              <a:off x="4582162" y="1992816"/>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92299" y="1925885"/>
              <a:ext cx="2084225" cy="738664"/>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Chapel </a:t>
              </a:r>
              <a:r>
                <a:rPr lang="en-GB" sz="1400" b="1" dirty="0">
                  <a:latin typeface="Arial" panose="020B0604020202020204" pitchFamily="34" charset="0"/>
                  <a:cs typeface="Arial" panose="020B0604020202020204" pitchFamily="34" charset="0"/>
                </a:rPr>
                <a:t>at West </a:t>
              </a:r>
              <a:endParaRPr lang="en-GB" sz="1400" b="1" dirty="0" smtClean="0">
                <a:latin typeface="Arial" panose="020B0604020202020204" pitchFamily="34" charset="0"/>
                <a:cs typeface="Arial" panose="020B0604020202020204" pitchFamily="34" charset="0"/>
              </a:endParaRPr>
            </a:p>
            <a:p>
              <a:r>
                <a:rPr lang="en-GB" sz="1400" b="1" dirty="0" smtClean="0">
                  <a:latin typeface="Arial" panose="020B0604020202020204" pitchFamily="34" charset="0"/>
                  <a:cs typeface="Arial" panose="020B0604020202020204" pitchFamily="34" charset="0"/>
                </a:rPr>
                <a:t>Cumberland Hospital</a:t>
              </a:r>
              <a:r>
                <a:rPr lang="en-GB" sz="1400" b="1" dirty="0">
                  <a:latin typeface="Arial" panose="020B0604020202020204" pitchFamily="34" charset="0"/>
                  <a:cs typeface="Arial" panose="020B0604020202020204" pitchFamily="34" charset="0"/>
                </a:rPr>
                <a:t>, </a:t>
              </a:r>
              <a:endParaRPr lang="en-GB" sz="1400" b="1" dirty="0" smtClean="0">
                <a:latin typeface="Arial" panose="020B0604020202020204" pitchFamily="34" charset="0"/>
                <a:cs typeface="Arial" panose="020B0604020202020204" pitchFamily="34" charset="0"/>
              </a:endParaRPr>
            </a:p>
            <a:p>
              <a:r>
                <a:rPr lang="en-GB" sz="1400" b="1" dirty="0" smtClean="0">
                  <a:latin typeface="Arial" panose="020B0604020202020204" pitchFamily="34" charset="0"/>
                  <a:cs typeface="Arial" panose="020B0604020202020204" pitchFamily="34" charset="0"/>
                </a:rPr>
                <a:t>Whitehaven</a:t>
              </a:r>
              <a:endParaRPr lang="en-GB" sz="1400" b="1" dirty="0">
                <a:latin typeface="Arial" panose="020B0604020202020204" pitchFamily="34" charset="0"/>
                <a:cs typeface="Arial" panose="020B0604020202020204" pitchFamily="34" charset="0"/>
              </a:endParaRPr>
            </a:p>
          </p:txBody>
        </p:sp>
      </p:grpSp>
      <p:grpSp>
        <p:nvGrpSpPr>
          <p:cNvPr id="21" name="Group 20"/>
          <p:cNvGrpSpPr/>
          <p:nvPr/>
        </p:nvGrpSpPr>
        <p:grpSpPr>
          <a:xfrm>
            <a:off x="7447698" y="2708920"/>
            <a:ext cx="1666124" cy="1764446"/>
            <a:chOff x="6603975" y="653237"/>
            <a:chExt cx="1666124" cy="1764446"/>
          </a:xfrm>
        </p:grpSpPr>
        <p:sp>
          <p:nvSpPr>
            <p:cNvPr id="11" name="Oval 10"/>
            <p:cNvSpPr/>
            <p:nvPr/>
          </p:nvSpPr>
          <p:spPr>
            <a:xfrm>
              <a:off x="6603975" y="22768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7184660" y="653237"/>
              <a:ext cx="1085439" cy="954107"/>
            </a:xfrm>
            <a:prstGeom prst="rect">
              <a:avLst/>
            </a:prstGeom>
            <a:noFill/>
          </p:spPr>
          <p:txBody>
            <a:bodyPr wrap="square" rtlCol="0">
              <a:spAutoFit/>
            </a:bodyPr>
            <a:lstStyle/>
            <a:p>
              <a:r>
                <a:rPr lang="en-GB" sz="1400" b="1" dirty="0" smtClean="0">
                  <a:latin typeface="Arial" panose="020B0604020202020204" pitchFamily="34" charset="0"/>
                  <a:cs typeface="Arial" panose="020B0604020202020204" pitchFamily="34" charset="0"/>
                </a:rPr>
                <a:t>St Mary’s Church, </a:t>
              </a:r>
            </a:p>
            <a:p>
              <a:r>
                <a:rPr lang="en-GB" sz="1400" b="1" dirty="0" smtClean="0">
                  <a:latin typeface="Arial" panose="020B0604020202020204" pitchFamily="34" charset="0"/>
                  <a:cs typeface="Arial" panose="020B0604020202020204" pitchFamily="34" charset="0"/>
                </a:rPr>
                <a:t>Peter-borough</a:t>
              </a:r>
              <a:endParaRPr lang="en-GB"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3641436" y="1944070"/>
            <a:ext cx="2931348" cy="593626"/>
            <a:chOff x="3155270" y="2307105"/>
            <a:chExt cx="2931348" cy="593626"/>
          </a:xfrm>
        </p:grpSpPr>
        <p:sp>
          <p:nvSpPr>
            <p:cNvPr id="9" name="Oval 8"/>
            <p:cNvSpPr/>
            <p:nvPr/>
          </p:nvSpPr>
          <p:spPr>
            <a:xfrm>
              <a:off x="5937701" y="275992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3155270" y="2307105"/>
              <a:ext cx="1636987" cy="523220"/>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Clayton Baptist </a:t>
              </a:r>
            </a:p>
            <a:p>
              <a:r>
                <a:rPr lang="en-GB" sz="1400" b="1" dirty="0" smtClean="0">
                  <a:latin typeface="Arial" panose="020B0604020202020204" pitchFamily="34" charset="0"/>
                  <a:cs typeface="Arial" panose="020B0604020202020204" pitchFamily="34" charset="0"/>
                </a:rPr>
                <a:t>Chapel, Bradford</a:t>
              </a:r>
              <a:endParaRPr lang="en-GB" sz="1400" b="1" dirty="0">
                <a:latin typeface="Arial" panose="020B0604020202020204" pitchFamily="34" charset="0"/>
                <a:cs typeface="Arial" panose="020B0604020202020204" pitchFamily="34" charset="0"/>
              </a:endParaRPr>
            </a:p>
          </p:txBody>
        </p:sp>
      </p:grpSp>
      <p:grpSp>
        <p:nvGrpSpPr>
          <p:cNvPr id="26" name="Group 25"/>
          <p:cNvGrpSpPr/>
          <p:nvPr/>
        </p:nvGrpSpPr>
        <p:grpSpPr>
          <a:xfrm>
            <a:off x="6713526" y="5317691"/>
            <a:ext cx="2430474" cy="1536205"/>
            <a:chOff x="6725043" y="5464629"/>
            <a:chExt cx="2430474" cy="1536205"/>
          </a:xfrm>
        </p:grpSpPr>
        <p:sp>
          <p:nvSpPr>
            <p:cNvPr id="6" name="Oval 5"/>
            <p:cNvSpPr/>
            <p:nvPr/>
          </p:nvSpPr>
          <p:spPr>
            <a:xfrm>
              <a:off x="7310298" y="5464629"/>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6725043" y="6477614"/>
              <a:ext cx="2430474" cy="523220"/>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London Central Mosque</a:t>
              </a:r>
            </a:p>
            <a:p>
              <a:r>
                <a:rPr lang="en-GB" sz="1400" b="1" dirty="0" smtClean="0">
                  <a:latin typeface="Arial" panose="020B0604020202020204" pitchFamily="34" charset="0"/>
                  <a:cs typeface="Arial" panose="020B0604020202020204" pitchFamily="34" charset="0"/>
                </a:rPr>
                <a:t>Liberal Jewish Synagogue</a:t>
              </a:r>
              <a:endParaRPr lang="en-GB" sz="1400" b="1" dirty="0">
                <a:latin typeface="Arial" panose="020B0604020202020204" pitchFamily="34" charset="0"/>
                <a:cs typeface="Arial" panose="020B0604020202020204" pitchFamily="34" charset="0"/>
              </a:endParaRPr>
            </a:p>
          </p:txBody>
        </p:sp>
      </p:grpSp>
      <p:grpSp>
        <p:nvGrpSpPr>
          <p:cNvPr id="25" name="Group 24"/>
          <p:cNvGrpSpPr/>
          <p:nvPr/>
        </p:nvGrpSpPr>
        <p:grpSpPr>
          <a:xfrm>
            <a:off x="3366271" y="5330506"/>
            <a:ext cx="3714980" cy="1542655"/>
            <a:chOff x="756467" y="6078684"/>
            <a:chExt cx="3714980" cy="1542655"/>
          </a:xfrm>
        </p:grpSpPr>
        <p:sp>
          <p:nvSpPr>
            <p:cNvPr id="13" name="Oval 12"/>
            <p:cNvSpPr/>
            <p:nvPr/>
          </p:nvSpPr>
          <p:spPr>
            <a:xfrm>
              <a:off x="4322530" y="607868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756467" y="7313562"/>
              <a:ext cx="3235181"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Church of Latter-day Saints, Slough</a:t>
              </a:r>
              <a:endParaRPr lang="en-GB" sz="1400" b="1" dirty="0">
                <a:latin typeface="Arial" panose="020B0604020202020204" pitchFamily="34" charset="0"/>
                <a:cs typeface="Arial" panose="020B0604020202020204" pitchFamily="34" charset="0"/>
              </a:endParaRPr>
            </a:p>
          </p:txBody>
        </p:sp>
      </p:grpSp>
      <p:grpSp>
        <p:nvGrpSpPr>
          <p:cNvPr id="24" name="Group 23"/>
          <p:cNvGrpSpPr/>
          <p:nvPr/>
        </p:nvGrpSpPr>
        <p:grpSpPr>
          <a:xfrm>
            <a:off x="3318832" y="5069184"/>
            <a:ext cx="2142274" cy="307777"/>
            <a:chOff x="3330349" y="5216122"/>
            <a:chExt cx="2142274" cy="307777"/>
          </a:xfrm>
        </p:grpSpPr>
        <p:sp>
          <p:nvSpPr>
            <p:cNvPr id="10" name="Oval 9"/>
            <p:cNvSpPr/>
            <p:nvPr/>
          </p:nvSpPr>
          <p:spPr>
            <a:xfrm>
              <a:off x="5323706" y="522920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3330349" y="5216122"/>
              <a:ext cx="1625766"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Clifton Cathedral</a:t>
              </a:r>
              <a:endParaRPr lang="en-GB" sz="1400" b="1" dirty="0">
                <a:latin typeface="Arial" panose="020B0604020202020204" pitchFamily="34" charset="0"/>
                <a:cs typeface="Arial" panose="020B0604020202020204" pitchFamily="34" charset="0"/>
              </a:endParaRPr>
            </a:p>
          </p:txBody>
        </p:sp>
      </p:grpSp>
      <p:grpSp>
        <p:nvGrpSpPr>
          <p:cNvPr id="23" name="Group 22"/>
          <p:cNvGrpSpPr/>
          <p:nvPr/>
        </p:nvGrpSpPr>
        <p:grpSpPr>
          <a:xfrm>
            <a:off x="3082484" y="3824335"/>
            <a:ext cx="3505740" cy="387421"/>
            <a:chOff x="2655337" y="3830462"/>
            <a:chExt cx="3505740" cy="387421"/>
          </a:xfrm>
        </p:grpSpPr>
        <p:sp>
          <p:nvSpPr>
            <p:cNvPr id="8" name="Oval 7"/>
            <p:cNvSpPr/>
            <p:nvPr/>
          </p:nvSpPr>
          <p:spPr>
            <a:xfrm>
              <a:off x="6012160" y="40770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2655337" y="3830462"/>
              <a:ext cx="1835759" cy="307777"/>
            </a:xfrm>
            <a:prstGeom prst="rect">
              <a:avLst/>
            </a:prstGeom>
            <a:solidFill>
              <a:schemeClr val="bg1"/>
            </a:solidFill>
          </p:spPr>
          <p:txBody>
            <a:bodyPr wrap="none" rtlCol="0">
              <a:spAutoFit/>
            </a:bodyPr>
            <a:lstStyle/>
            <a:p>
              <a:r>
                <a:rPr lang="en-GB" sz="1400" b="1" dirty="0" smtClean="0">
                  <a:latin typeface="Arial" panose="020B0604020202020204" pitchFamily="34" charset="0"/>
                  <a:cs typeface="Arial" panose="020B0604020202020204" pitchFamily="34" charset="0"/>
                </a:rPr>
                <a:t>Coventry Cathedral</a:t>
              </a:r>
              <a:endParaRPr lang="en-GB" sz="1400" b="1" dirty="0">
                <a:latin typeface="Arial" panose="020B0604020202020204" pitchFamily="34" charset="0"/>
                <a:cs typeface="Arial" panose="020B0604020202020204" pitchFamily="34" charset="0"/>
              </a:endParaRPr>
            </a:p>
          </p:txBody>
        </p:sp>
      </p:grpSp>
      <p:cxnSp>
        <p:nvCxnSpPr>
          <p:cNvPr id="27" name="Straight Connector 26"/>
          <p:cNvCxnSpPr/>
          <p:nvPr/>
        </p:nvCxnSpPr>
        <p:spPr>
          <a:xfrm flipV="1">
            <a:off x="323850" y="5733256"/>
            <a:ext cx="2375942" cy="1"/>
          </a:xfrm>
          <a:prstGeom prst="line">
            <a:avLst/>
          </a:prstGeom>
          <a:ln w="57150">
            <a:solidFill>
              <a:srgbClr val="B6212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23850" y="2852936"/>
            <a:ext cx="2375942" cy="1"/>
          </a:xfrm>
          <a:prstGeom prst="line">
            <a:avLst/>
          </a:prstGeom>
          <a:ln w="57150">
            <a:solidFill>
              <a:srgbClr val="B62126"/>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23850" y="2001034"/>
            <a:ext cx="2327982" cy="707886"/>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The </a:t>
            </a:r>
            <a:r>
              <a:rPr lang="en-GB" sz="2000" dirty="0">
                <a:solidFill>
                  <a:srgbClr val="C00000"/>
                </a:solidFill>
                <a:latin typeface="Arial" panose="020B0604020202020204" pitchFamily="34" charset="0"/>
                <a:cs typeface="Arial" panose="020B0604020202020204" pitchFamily="34" charset="0"/>
              </a:rPr>
              <a:t>John Laing </a:t>
            </a:r>
            <a:r>
              <a:rPr lang="en-GB" sz="2000" dirty="0" smtClean="0">
                <a:latin typeface="Arial" panose="020B0604020202020204" pitchFamily="34" charset="0"/>
                <a:cs typeface="Arial" panose="020B0604020202020204" pitchFamily="34" charset="0"/>
              </a:rPr>
              <a:t>Building Company </a:t>
            </a:r>
            <a:endParaRPr lang="en-GB" sz="2000" dirty="0">
              <a:latin typeface="Arial" panose="020B0604020202020204" pitchFamily="34" charset="0"/>
              <a:cs typeface="Arial" panose="020B0604020202020204" pitchFamily="34" charset="0"/>
            </a:endParaRPr>
          </a:p>
        </p:txBody>
      </p:sp>
      <p:pic>
        <p:nvPicPr>
          <p:cNvPr id="3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67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0-#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000" fill="hold"/>
                                        <p:tgtEl>
                                          <p:spTgt spid="21"/>
                                        </p:tgtEl>
                                        <p:attrNameLst>
                                          <p:attrName>ppt_x</p:attrName>
                                        </p:attrNameLst>
                                      </p:cBhvr>
                                      <p:tavLst>
                                        <p:tav tm="0">
                                          <p:val>
                                            <p:strVal val="1+#ppt_w/2"/>
                                          </p:val>
                                        </p:tav>
                                        <p:tav tm="100000">
                                          <p:val>
                                            <p:strVal val="#ppt_x"/>
                                          </p:val>
                                        </p:tav>
                                      </p:tavLst>
                                    </p:anim>
                                    <p:anim calcmode="lin" valueType="num">
                                      <p:cBhvr additive="base">
                                        <p:cTn id="26"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ppt_x"/>
                                          </p:val>
                                        </p:tav>
                                        <p:tav tm="100000">
                                          <p:val>
                                            <p:strVal val="#ppt_x"/>
                                          </p:val>
                                        </p:tav>
                                      </p:tavLst>
                                    </p:anim>
                                    <p:anim calcmode="lin" valueType="num">
                                      <p:cBhvr additive="base">
                                        <p:cTn id="3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000" fill="hold"/>
                                        <p:tgtEl>
                                          <p:spTgt spid="26"/>
                                        </p:tgtEl>
                                        <p:attrNameLst>
                                          <p:attrName>ppt_x</p:attrName>
                                        </p:attrNameLst>
                                      </p:cBhvr>
                                      <p:tavLst>
                                        <p:tav tm="0">
                                          <p:val>
                                            <p:strVal val="1+#ppt_w/2"/>
                                          </p:val>
                                        </p:tav>
                                        <p:tav tm="100000">
                                          <p:val>
                                            <p:strVal val="#ppt_x"/>
                                          </p:val>
                                        </p:tav>
                                      </p:tavLst>
                                    </p:anim>
                                    <p:anim calcmode="lin" valueType="num">
                                      <p:cBhvr additive="base">
                                        <p:cTn id="4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347" y="889556"/>
            <a:ext cx="9144000"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What are </a:t>
            </a:r>
            <a:r>
              <a:rPr lang="en-GB" sz="3200" dirty="0" smtClean="0">
                <a:solidFill>
                  <a:srgbClr val="B62126"/>
                </a:solidFill>
                <a:latin typeface="Arial" panose="020B0604020202020204" pitchFamily="34" charset="0"/>
                <a:cs typeface="Arial" panose="020B0604020202020204" pitchFamily="34" charset="0"/>
              </a:rPr>
              <a:t>places of worship</a:t>
            </a:r>
            <a:r>
              <a:rPr lang="en-GB" sz="3200" dirty="0" smtClean="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7" name="TextBox 6"/>
          <p:cNvSpPr txBox="1"/>
          <p:nvPr/>
        </p:nvSpPr>
        <p:spPr>
          <a:xfrm>
            <a:off x="35496" y="6218148"/>
            <a:ext cx="9144000"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Do you have a place of worship in your area?</a:t>
            </a:r>
            <a:endParaRPr lang="en-GB" sz="3200" dirty="0">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19" t="12370" r="28614" b="5542"/>
          <a:stretch/>
        </p:blipFill>
        <p:spPr bwMode="auto">
          <a:xfrm>
            <a:off x="3629696" y="1471464"/>
            <a:ext cx="2958528" cy="230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675" t="11888" r="40181" b="5542"/>
          <a:stretch/>
        </p:blipFill>
        <p:spPr bwMode="auto">
          <a:xfrm>
            <a:off x="6705468" y="1471463"/>
            <a:ext cx="1790721" cy="230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133" t="12691" r="40090" b="4900"/>
          <a:stretch/>
        </p:blipFill>
        <p:spPr bwMode="auto">
          <a:xfrm>
            <a:off x="611560" y="3879981"/>
            <a:ext cx="1813112" cy="228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019" t="11888" r="28434" b="6667"/>
          <a:stretch/>
        </p:blipFill>
        <p:spPr bwMode="auto">
          <a:xfrm>
            <a:off x="2537634" y="3879981"/>
            <a:ext cx="2970470" cy="228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747" t="12370" r="28705" b="5703"/>
          <a:stretch/>
        </p:blipFill>
        <p:spPr bwMode="auto">
          <a:xfrm>
            <a:off x="5583029" y="3875520"/>
            <a:ext cx="2929319" cy="22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561" y="1471464"/>
            <a:ext cx="2914112" cy="2301077"/>
          </a:xfrm>
          <a:prstGeom prst="rect">
            <a:avLst/>
          </a:prstGeom>
        </p:spPr>
      </p:pic>
    </p:spTree>
    <p:custDataLst>
      <p:tags r:id="rId1"/>
    </p:custDataLst>
    <p:extLst>
      <p:ext uri="{BB962C8B-B14F-4D97-AF65-F5344CB8AC3E}">
        <p14:creationId xmlns:p14="http://schemas.microsoft.com/office/powerpoint/2010/main" val="29270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467544" y="1139825"/>
            <a:ext cx="8229600" cy="580926"/>
          </a:xfrm>
        </p:spPr>
        <p:txBody>
          <a:bodyPr>
            <a:normAutofit/>
          </a:bodyPr>
          <a:lstStyle/>
          <a:p>
            <a:r>
              <a:rPr lang="en-GB" sz="3200" b="1" dirty="0" smtClean="0">
                <a:latin typeface="Arial" pitchFamily="34" charset="0"/>
                <a:cs typeface="Arial" pitchFamily="34" charset="0"/>
              </a:rPr>
              <a:t>Visiting a Place of Worship</a:t>
            </a:r>
            <a:endParaRPr lang="en-GB" sz="3200" b="1" dirty="0">
              <a:latin typeface="Arial" pitchFamily="34" charset="0"/>
              <a:cs typeface="Arial" pitchFamily="34" charset="0"/>
            </a:endParaRPr>
          </a:p>
        </p:txBody>
      </p:sp>
      <p:sp>
        <p:nvSpPr>
          <p:cNvPr id="8" name="Content Placeholder 7"/>
          <p:cNvSpPr>
            <a:spLocks noGrp="1"/>
          </p:cNvSpPr>
          <p:nvPr>
            <p:ph idx="1"/>
          </p:nvPr>
        </p:nvSpPr>
        <p:spPr>
          <a:xfrm>
            <a:off x="467544" y="1916832"/>
            <a:ext cx="8229600" cy="4497363"/>
          </a:xfrm>
        </p:spPr>
        <p:txBody>
          <a:bodyPr>
            <a:normAutofit lnSpcReduction="10000"/>
          </a:bodyPr>
          <a:lstStyle/>
          <a:p>
            <a:r>
              <a:rPr lang="en-GB" sz="2400" dirty="0" smtClean="0">
                <a:latin typeface="Arial" pitchFamily="34" charset="0"/>
                <a:cs typeface="Arial" pitchFamily="34" charset="0"/>
              </a:rPr>
              <a:t>Can you find at least 5 distinctive features or symbols inside or outside the building that are particular to that religion / religious denomination?</a:t>
            </a:r>
          </a:p>
          <a:p>
            <a:r>
              <a:rPr lang="en-GB" sz="2400" dirty="0" smtClean="0">
                <a:latin typeface="Arial" pitchFamily="34" charset="0"/>
                <a:cs typeface="Arial" pitchFamily="34" charset="0"/>
              </a:rPr>
              <a:t>What different building materials are used in the construction of the place of worship? Why do you think these have been chosen?</a:t>
            </a:r>
          </a:p>
          <a:p>
            <a:r>
              <a:rPr lang="en-GB" sz="2400" dirty="0" smtClean="0">
                <a:latin typeface="Arial" pitchFamily="34" charset="0"/>
                <a:cs typeface="Arial" pitchFamily="34" charset="0"/>
              </a:rPr>
              <a:t>Identify interesting details in the design of the building</a:t>
            </a:r>
          </a:p>
          <a:p>
            <a:r>
              <a:rPr lang="en-GB" sz="2400" dirty="0" smtClean="0">
                <a:latin typeface="Arial" pitchFamily="34" charset="0"/>
                <a:cs typeface="Arial" pitchFamily="34" charset="0"/>
              </a:rPr>
              <a:t>Take photographs of the building from the inside and outside</a:t>
            </a:r>
          </a:p>
          <a:p>
            <a:r>
              <a:rPr lang="en-GB" sz="2400" dirty="0" smtClean="0">
                <a:latin typeface="Arial" pitchFamily="34" charset="0"/>
                <a:cs typeface="Arial" pitchFamily="34" charset="0"/>
              </a:rPr>
              <a:t>Research: Can you find out about the history of the building – When was it built? Who was the main architect? Who built it?</a:t>
            </a:r>
            <a:endParaRPr lang="en-GB" sz="2400"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556650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593413" y="2132856"/>
            <a:ext cx="7992889" cy="1077218"/>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What do you know and what can you work out from an image of a place of worship?</a:t>
            </a:r>
          </a:p>
        </p:txBody>
      </p:sp>
      <p:sp>
        <p:nvSpPr>
          <p:cNvPr id="9" name="Cloud Callout 8"/>
          <p:cNvSpPr/>
          <p:nvPr/>
        </p:nvSpPr>
        <p:spPr>
          <a:xfrm>
            <a:off x="107504" y="3429000"/>
            <a:ext cx="4708506" cy="1646735"/>
          </a:xfrm>
          <a:prstGeom prst="cloudCallout">
            <a:avLst/>
          </a:prstGeom>
          <a:solidFill>
            <a:srgbClr val="32A2D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What features do these buildings have?</a:t>
            </a:r>
            <a:endParaRPr lang="en-GB" sz="2400" dirty="0">
              <a:latin typeface="Arial" panose="020B0604020202020204" pitchFamily="34" charset="0"/>
              <a:cs typeface="Arial" panose="020B0604020202020204" pitchFamily="34" charset="0"/>
            </a:endParaRPr>
          </a:p>
        </p:txBody>
      </p:sp>
      <p:sp>
        <p:nvSpPr>
          <p:cNvPr id="11" name="Cloud Callout 10"/>
          <p:cNvSpPr/>
          <p:nvPr/>
        </p:nvSpPr>
        <p:spPr>
          <a:xfrm>
            <a:off x="4902981" y="3284984"/>
            <a:ext cx="3996444" cy="1423680"/>
          </a:xfrm>
          <a:prstGeom prst="cloudCallout">
            <a:avLst/>
          </a:prstGeom>
          <a:solidFill>
            <a:srgbClr val="B621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What symbols can you see?</a:t>
            </a:r>
            <a:endParaRPr lang="en-GB" sz="2400" dirty="0">
              <a:latin typeface="Arial" panose="020B0604020202020204" pitchFamily="34" charset="0"/>
              <a:cs typeface="Arial" panose="020B0604020202020204" pitchFamily="34" charset="0"/>
            </a:endParaRPr>
          </a:p>
        </p:txBody>
      </p:sp>
      <p:sp>
        <p:nvSpPr>
          <p:cNvPr id="12" name="Cloud Callout 11"/>
          <p:cNvSpPr/>
          <p:nvPr/>
        </p:nvSpPr>
        <p:spPr>
          <a:xfrm>
            <a:off x="1547663" y="5013176"/>
            <a:ext cx="7351761" cy="1584176"/>
          </a:xfrm>
          <a:prstGeom prst="cloudCallout">
            <a:avLst/>
          </a:prstGeom>
          <a:solidFill>
            <a:srgbClr val="77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What is </a:t>
            </a:r>
            <a:r>
              <a:rPr lang="en-GB" sz="2400" dirty="0">
                <a:latin typeface="Arial" panose="020B0604020202020204" pitchFamily="34" charset="0"/>
                <a:cs typeface="Arial" panose="020B0604020202020204" pitchFamily="34" charset="0"/>
              </a:rPr>
              <a:t>the same or different about these places of worship? </a:t>
            </a:r>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6888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353" y="3425947"/>
            <a:ext cx="2101279" cy="1659237"/>
          </a:xfrm>
          <a:prstGeom prst="rect">
            <a:avLst/>
          </a:prstGeom>
          <a:noFill/>
          <a:ln>
            <a:noFill/>
          </a:ln>
        </p:spPr>
      </p:pic>
      <p:sp>
        <p:nvSpPr>
          <p:cNvPr id="2" name="Rectangle 1"/>
          <p:cNvSpPr/>
          <p:nvPr/>
        </p:nvSpPr>
        <p:spPr>
          <a:xfrm>
            <a:off x="2267744" y="2852936"/>
            <a:ext cx="4536504" cy="2439001"/>
          </a:xfrm>
          <a:prstGeom prst="rect">
            <a:avLst/>
          </a:prstGeom>
          <a:noFill/>
          <a:ln w="38100">
            <a:solidFill>
              <a:srgbClr val="B62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1403648" y="2060848"/>
            <a:ext cx="6264695" cy="3888432"/>
          </a:xfrm>
          <a:prstGeom prst="rect">
            <a:avLst/>
          </a:prstGeom>
          <a:noFill/>
          <a:ln w="38100">
            <a:solidFill>
              <a:srgbClr val="77A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467544" y="1139824"/>
            <a:ext cx="8136904" cy="5385519"/>
          </a:xfrm>
          <a:prstGeom prst="rect">
            <a:avLst/>
          </a:prstGeom>
          <a:noFill/>
          <a:ln w="38100">
            <a:solidFill>
              <a:srgbClr val="32A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2965692" y="2924944"/>
            <a:ext cx="3724096" cy="369332"/>
          </a:xfrm>
          <a:prstGeom prst="rect">
            <a:avLst/>
          </a:prstGeom>
          <a:noFill/>
        </p:spPr>
        <p:txBody>
          <a:bodyPr wrap="none" rtlCol="0">
            <a:spAutoFit/>
          </a:bodyPr>
          <a:lstStyle/>
          <a:p>
            <a:r>
              <a:rPr lang="en-GB" b="1" dirty="0" smtClean="0">
                <a:solidFill>
                  <a:srgbClr val="B62126"/>
                </a:solidFill>
                <a:latin typeface="Arial" panose="020B0604020202020204" pitchFamily="34" charset="0"/>
                <a:cs typeface="Arial" panose="020B0604020202020204" pitchFamily="34" charset="0"/>
              </a:rPr>
              <a:t>Things I know/features I can see</a:t>
            </a:r>
            <a:endParaRPr lang="en-GB" b="1" dirty="0">
              <a:solidFill>
                <a:srgbClr val="B62126"/>
              </a:solidFill>
              <a:latin typeface="Arial" panose="020B0604020202020204" pitchFamily="34" charset="0"/>
              <a:cs typeface="Arial" panose="020B0604020202020204" pitchFamily="34" charset="0"/>
            </a:endParaRPr>
          </a:p>
        </p:txBody>
      </p:sp>
      <p:sp>
        <p:nvSpPr>
          <p:cNvPr id="11" name="TextBox 10"/>
          <p:cNvSpPr txBox="1"/>
          <p:nvPr/>
        </p:nvSpPr>
        <p:spPr>
          <a:xfrm>
            <a:off x="3051453" y="2204864"/>
            <a:ext cx="3352200" cy="369332"/>
          </a:xfrm>
          <a:prstGeom prst="rect">
            <a:avLst/>
          </a:prstGeom>
          <a:noFill/>
        </p:spPr>
        <p:txBody>
          <a:bodyPr wrap="none" rtlCol="0">
            <a:spAutoFit/>
          </a:bodyPr>
          <a:lstStyle/>
          <a:p>
            <a:r>
              <a:rPr lang="en-GB" b="1" dirty="0" smtClean="0">
                <a:solidFill>
                  <a:srgbClr val="77A942"/>
                </a:solidFill>
                <a:latin typeface="Arial" panose="020B0604020202020204" pitchFamily="34" charset="0"/>
                <a:cs typeface="Arial" panose="020B0604020202020204" pitchFamily="34" charset="0"/>
              </a:rPr>
              <a:t>Things I can infer (work out)</a:t>
            </a:r>
            <a:endParaRPr lang="en-GB" b="1" dirty="0">
              <a:solidFill>
                <a:srgbClr val="77A942"/>
              </a:solidFill>
              <a:latin typeface="Arial" panose="020B0604020202020204" pitchFamily="34" charset="0"/>
              <a:cs typeface="Arial" panose="020B0604020202020204" pitchFamily="34" charset="0"/>
            </a:endParaRPr>
          </a:p>
        </p:txBody>
      </p:sp>
      <p:sp>
        <p:nvSpPr>
          <p:cNvPr id="12" name="TextBox 11"/>
          <p:cNvSpPr txBox="1"/>
          <p:nvPr/>
        </p:nvSpPr>
        <p:spPr>
          <a:xfrm>
            <a:off x="2376536" y="1268760"/>
            <a:ext cx="4891083" cy="369332"/>
          </a:xfrm>
          <a:prstGeom prst="rect">
            <a:avLst/>
          </a:prstGeom>
          <a:noFill/>
        </p:spPr>
        <p:txBody>
          <a:bodyPr wrap="none" rtlCol="0">
            <a:spAutoFit/>
          </a:bodyPr>
          <a:lstStyle/>
          <a:p>
            <a:r>
              <a:rPr lang="en-GB" b="1" dirty="0" smtClean="0">
                <a:solidFill>
                  <a:srgbClr val="32A2DB"/>
                </a:solidFill>
                <a:latin typeface="Arial" panose="020B0604020202020204" pitchFamily="34" charset="0"/>
                <a:cs typeface="Arial" panose="020B0604020202020204" pitchFamily="34" charset="0"/>
              </a:rPr>
              <a:t>Things I’d like to know/find out more about</a:t>
            </a:r>
            <a:endParaRPr lang="en-GB" b="1" dirty="0">
              <a:solidFill>
                <a:srgbClr val="32A2DB"/>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78120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9712" y="1071801"/>
            <a:ext cx="8424936" cy="5786199"/>
          </a:xfrm>
          <a:prstGeom prst="rect">
            <a:avLst/>
          </a:prstGeom>
          <a:noFill/>
        </p:spPr>
        <p:txBody>
          <a:bodyPr wrap="square" rtlCol="0">
            <a:spAutoFit/>
          </a:bodyPr>
          <a:lstStyle/>
          <a:p>
            <a:r>
              <a:rPr lang="en-GB" b="1" dirty="0">
                <a:latin typeface="Arial" panose="020B0604020202020204" pitchFamily="34" charset="0"/>
                <a:cs typeface="Arial" pitchFamily="34" charset="0"/>
              </a:rPr>
              <a:t>Note to teacher</a:t>
            </a:r>
            <a:r>
              <a:rPr lang="en-GB" b="1" dirty="0" smtClean="0">
                <a:latin typeface="Arial" panose="020B0604020202020204" pitchFamily="34" charset="0"/>
                <a:cs typeface="Arial" pitchFamily="34" charset="0"/>
              </a:rPr>
              <a:t>:</a:t>
            </a:r>
            <a:r>
              <a:rPr lang="en-GB" b="1" dirty="0">
                <a:latin typeface="Arial" panose="020B0604020202020204" pitchFamily="34" charset="0"/>
                <a:cs typeface="Arial" pitchFamily="34" charset="0"/>
              </a:rPr>
              <a:t/>
            </a:r>
            <a:br>
              <a:rPr lang="en-GB" b="1" dirty="0">
                <a:latin typeface="Arial" panose="020B0604020202020204" pitchFamily="34" charset="0"/>
                <a:cs typeface="Arial" pitchFamily="34" charset="0"/>
              </a:rPr>
            </a:br>
            <a:r>
              <a:rPr lang="en-GB" b="1" dirty="0">
                <a:latin typeface="Arial" panose="020B0604020202020204" pitchFamily="34" charset="0"/>
                <a:cs typeface="Arial" pitchFamily="34" charset="0"/>
              </a:rPr>
              <a:t/>
            </a:r>
            <a:br>
              <a:rPr lang="en-GB" b="1" dirty="0">
                <a:latin typeface="Arial" panose="020B0604020202020204" pitchFamily="34" charset="0"/>
                <a:cs typeface="Arial" pitchFamily="34" charset="0"/>
              </a:rPr>
            </a:br>
            <a:r>
              <a:rPr lang="en-GB" sz="1600" dirty="0" smtClean="0">
                <a:latin typeface="Arial" pitchFamily="34" charset="0"/>
                <a:cs typeface="Arial" pitchFamily="34" charset="0"/>
              </a:rPr>
              <a:t>In addition to the questions suggested in the ‘square of inference’ activity p</a:t>
            </a:r>
            <a:r>
              <a:rPr lang="en-GB" sz="1600" dirty="0" smtClean="0">
                <a:solidFill>
                  <a:prstClr val="black"/>
                </a:solidFill>
                <a:latin typeface="Arial" panose="020B0604020202020204" pitchFamily="34" charset="0"/>
                <a:cs typeface="Arial" panose="020B0604020202020204" pitchFamily="34" charset="0"/>
              </a:rPr>
              <a:t>upils </a:t>
            </a:r>
            <a:r>
              <a:rPr lang="en-GB" sz="1600" dirty="0">
                <a:solidFill>
                  <a:prstClr val="black"/>
                </a:solidFill>
                <a:latin typeface="Arial" panose="020B0604020202020204" pitchFamily="34" charset="0"/>
                <a:cs typeface="Arial" panose="020B0604020202020204" pitchFamily="34" charset="0"/>
              </a:rPr>
              <a:t>can </a:t>
            </a:r>
            <a:r>
              <a:rPr lang="en-GB" sz="1600" dirty="0" smtClean="0">
                <a:solidFill>
                  <a:prstClr val="black"/>
                </a:solidFill>
                <a:latin typeface="Arial" panose="020B0604020202020204" pitchFamily="34" charset="0"/>
                <a:cs typeface="Arial" panose="020B0604020202020204" pitchFamily="34" charset="0"/>
              </a:rPr>
              <a:t>also make </a:t>
            </a:r>
            <a:r>
              <a:rPr lang="en-GB" sz="1600" dirty="0">
                <a:solidFill>
                  <a:prstClr val="black"/>
                </a:solidFill>
                <a:latin typeface="Arial" panose="020B0604020202020204" pitchFamily="34" charset="0"/>
                <a:cs typeface="Arial" panose="020B0604020202020204" pitchFamily="34" charset="0"/>
              </a:rPr>
              <a:t>their own observations: </a:t>
            </a:r>
            <a:endParaRPr lang="en-GB" sz="1600" dirty="0" smtClean="0">
              <a:solidFill>
                <a:prstClr val="black"/>
              </a:solidFill>
              <a:latin typeface="Arial" panose="020B0604020202020204" pitchFamily="34" charset="0"/>
              <a:cs typeface="Arial" panose="020B0604020202020204" pitchFamily="34" charset="0"/>
            </a:endParaRPr>
          </a:p>
          <a:p>
            <a:endParaRPr lang="en-GB" sz="1600" dirty="0" smtClean="0">
              <a:solidFill>
                <a:prstClr val="black"/>
              </a:solidFill>
              <a:latin typeface="Arial" panose="020B0604020202020204" pitchFamily="34" charset="0"/>
              <a:cs typeface="Arial" panose="020B0604020202020204" pitchFamily="34" charset="0"/>
            </a:endParaRPr>
          </a:p>
          <a:p>
            <a:r>
              <a:rPr lang="en-GB" sz="1600" dirty="0" smtClean="0">
                <a:solidFill>
                  <a:prstClr val="black"/>
                </a:solidFill>
                <a:latin typeface="Arial" panose="020B0604020202020204" pitchFamily="34" charset="0"/>
                <a:cs typeface="Arial" panose="020B0604020202020204" pitchFamily="34" charset="0"/>
              </a:rPr>
              <a:t>Which </a:t>
            </a:r>
            <a:r>
              <a:rPr lang="en-GB" sz="1600" dirty="0">
                <a:solidFill>
                  <a:prstClr val="black"/>
                </a:solidFill>
                <a:latin typeface="Arial" panose="020B0604020202020204" pitchFamily="34" charset="0"/>
                <a:cs typeface="Arial" panose="020B0604020202020204" pitchFamily="34" charset="0"/>
              </a:rPr>
              <a:t>buildings do they like? </a:t>
            </a:r>
            <a:endParaRPr lang="en-GB" sz="1600" dirty="0" smtClean="0">
              <a:solidFill>
                <a:prstClr val="black"/>
              </a:solidFill>
              <a:latin typeface="Arial" panose="020B0604020202020204" pitchFamily="34" charset="0"/>
              <a:cs typeface="Arial" panose="020B0604020202020204" pitchFamily="34" charset="0"/>
            </a:endParaRPr>
          </a:p>
          <a:p>
            <a:r>
              <a:rPr lang="en-GB" sz="1600" dirty="0" smtClean="0">
                <a:solidFill>
                  <a:prstClr val="black"/>
                </a:solidFill>
                <a:latin typeface="Arial" panose="020B0604020202020204" pitchFamily="34" charset="0"/>
                <a:cs typeface="Arial" panose="020B0604020202020204" pitchFamily="34" charset="0"/>
              </a:rPr>
              <a:t>What building materials have been used? </a:t>
            </a:r>
          </a:p>
          <a:p>
            <a:r>
              <a:rPr lang="en-GB" sz="1600" dirty="0" smtClean="0">
                <a:solidFill>
                  <a:prstClr val="black"/>
                </a:solidFill>
                <a:latin typeface="Arial" panose="020B0604020202020204" pitchFamily="34" charset="0"/>
                <a:cs typeface="Arial" panose="020B0604020202020204" pitchFamily="34" charset="0"/>
              </a:rPr>
              <a:t>Do all the buildings </a:t>
            </a:r>
            <a:r>
              <a:rPr lang="en-GB" sz="1600" i="1" dirty="0" smtClean="0">
                <a:solidFill>
                  <a:prstClr val="black"/>
                </a:solidFill>
                <a:latin typeface="Arial" panose="020B0604020202020204" pitchFamily="34" charset="0"/>
                <a:cs typeface="Arial" panose="020B0604020202020204" pitchFamily="34" charset="0"/>
              </a:rPr>
              <a:t>look</a:t>
            </a:r>
            <a:r>
              <a:rPr lang="en-GB" sz="1600" dirty="0" smtClean="0">
                <a:solidFill>
                  <a:prstClr val="black"/>
                </a:solidFill>
                <a:latin typeface="Arial" panose="020B0604020202020204" pitchFamily="34" charset="0"/>
                <a:cs typeface="Arial" panose="020B0604020202020204" pitchFamily="34" charset="0"/>
              </a:rPr>
              <a:t> like places of worship? </a:t>
            </a:r>
          </a:p>
          <a:p>
            <a:r>
              <a:rPr lang="en-GB" sz="1600" dirty="0" smtClean="0">
                <a:solidFill>
                  <a:prstClr val="black"/>
                </a:solidFill>
                <a:latin typeface="Arial" panose="020B0604020202020204" pitchFamily="34" charset="0"/>
                <a:cs typeface="Arial" panose="020B0604020202020204" pitchFamily="34" charset="0"/>
              </a:rPr>
              <a:t>What do the different designs represent? </a:t>
            </a:r>
          </a:p>
          <a:p>
            <a:r>
              <a:rPr lang="en-GB" sz="1600" dirty="0" smtClean="0">
                <a:solidFill>
                  <a:prstClr val="black"/>
                </a:solidFill>
                <a:latin typeface="Arial" panose="020B0604020202020204" pitchFamily="34" charset="0"/>
                <a:cs typeface="Arial" panose="020B0604020202020204" pitchFamily="34" charset="0"/>
              </a:rPr>
              <a:t>What are the functions of individual features in each place of worship? </a:t>
            </a:r>
          </a:p>
          <a:p>
            <a:r>
              <a:rPr lang="en-GB" sz="1600" dirty="0" smtClean="0">
                <a:solidFill>
                  <a:prstClr val="black"/>
                </a:solidFill>
                <a:latin typeface="Arial" panose="020B0604020202020204" pitchFamily="34" charset="0"/>
                <a:cs typeface="Arial" panose="020B0604020202020204" pitchFamily="34" charset="0"/>
              </a:rPr>
              <a:t>What can we learn from the religion from this image? </a:t>
            </a:r>
          </a:p>
          <a:p>
            <a:r>
              <a:rPr lang="en-GB" sz="1600" dirty="0" smtClean="0">
                <a:solidFill>
                  <a:prstClr val="black"/>
                </a:solidFill>
                <a:latin typeface="Arial" panose="020B0604020202020204" pitchFamily="34" charset="0"/>
                <a:cs typeface="Arial" panose="020B0604020202020204" pitchFamily="34" charset="0"/>
              </a:rPr>
              <a:t>What </a:t>
            </a:r>
            <a:r>
              <a:rPr lang="en-GB" sz="1600" dirty="0">
                <a:solidFill>
                  <a:prstClr val="black"/>
                </a:solidFill>
                <a:latin typeface="Arial" panose="020B0604020202020204" pitchFamily="34" charset="0"/>
                <a:cs typeface="Arial" panose="020B0604020202020204" pitchFamily="34" charset="0"/>
              </a:rPr>
              <a:t>features must an architect include for this place of worship? </a:t>
            </a:r>
            <a:endParaRPr lang="en-GB" sz="1600" dirty="0" smtClean="0">
              <a:solidFill>
                <a:prstClr val="black"/>
              </a:solidFill>
              <a:latin typeface="Arial" panose="020B0604020202020204" pitchFamily="34" charset="0"/>
              <a:cs typeface="Arial" panose="020B0604020202020204" pitchFamily="34" charset="0"/>
            </a:endParaRPr>
          </a:p>
          <a:p>
            <a:r>
              <a:rPr lang="en-GB" sz="1600" dirty="0" smtClean="0">
                <a:solidFill>
                  <a:prstClr val="black"/>
                </a:solidFill>
                <a:latin typeface="Arial" panose="020B0604020202020204" pitchFamily="34" charset="0"/>
                <a:cs typeface="Arial" panose="020B0604020202020204" pitchFamily="34" charset="0"/>
              </a:rPr>
              <a:t>What </a:t>
            </a:r>
            <a:r>
              <a:rPr lang="en-GB" sz="1600" dirty="0">
                <a:solidFill>
                  <a:prstClr val="black"/>
                </a:solidFill>
                <a:latin typeface="Arial" panose="020B0604020202020204" pitchFamily="34" charset="0"/>
                <a:cs typeface="Arial" panose="020B0604020202020204" pitchFamily="34" charset="0"/>
              </a:rPr>
              <a:t>aspects of the design provide more flexibility for the architects? </a:t>
            </a:r>
            <a:endParaRPr lang="en-GB" sz="1600" dirty="0" smtClean="0">
              <a:solidFill>
                <a:prstClr val="black"/>
              </a:solidFill>
              <a:latin typeface="Arial" panose="020B0604020202020204" pitchFamily="34" charset="0"/>
              <a:cs typeface="Arial" panose="020B0604020202020204" pitchFamily="34" charset="0"/>
            </a:endParaRPr>
          </a:p>
          <a:p>
            <a:r>
              <a:rPr lang="en-GB" sz="1600" dirty="0" smtClean="0">
                <a:solidFill>
                  <a:prstClr val="black"/>
                </a:solidFill>
                <a:latin typeface="Arial" panose="020B0604020202020204" pitchFamily="34" charset="0"/>
                <a:cs typeface="Arial" panose="020B0604020202020204" pitchFamily="34" charset="0"/>
              </a:rPr>
              <a:t>Which </a:t>
            </a:r>
            <a:r>
              <a:rPr lang="en-GB" sz="1600" dirty="0">
                <a:solidFill>
                  <a:prstClr val="black"/>
                </a:solidFill>
                <a:latin typeface="Arial" panose="020B0604020202020204" pitchFamily="34" charset="0"/>
                <a:cs typeface="Arial" panose="020B0604020202020204" pitchFamily="34" charset="0"/>
              </a:rPr>
              <a:t>designs do pupils</a:t>
            </a:r>
            <a:r>
              <a:rPr lang="en-GB" sz="1600" i="1" dirty="0">
                <a:solidFill>
                  <a:prstClr val="black"/>
                </a:solidFill>
                <a:latin typeface="Arial" panose="020B0604020202020204" pitchFamily="34" charset="0"/>
                <a:cs typeface="Arial" panose="020B0604020202020204" pitchFamily="34" charset="0"/>
              </a:rPr>
              <a:t> not </a:t>
            </a:r>
            <a:r>
              <a:rPr lang="en-GB" sz="1600" dirty="0">
                <a:solidFill>
                  <a:prstClr val="black"/>
                </a:solidFill>
                <a:latin typeface="Arial" panose="020B0604020202020204" pitchFamily="34" charset="0"/>
                <a:cs typeface="Arial" panose="020B0604020202020204" pitchFamily="34" charset="0"/>
              </a:rPr>
              <a:t>like as much? </a:t>
            </a:r>
            <a:br>
              <a:rPr lang="en-GB" sz="1600" dirty="0">
                <a:solidFill>
                  <a:prstClr val="black"/>
                </a:solidFill>
                <a:latin typeface="Arial" panose="020B0604020202020204" pitchFamily="34" charset="0"/>
                <a:cs typeface="Arial" panose="020B0604020202020204" pitchFamily="34" charset="0"/>
              </a:rPr>
            </a:br>
            <a:r>
              <a:rPr lang="en-GB" sz="1600" dirty="0">
                <a:solidFill>
                  <a:prstClr val="black"/>
                </a:solidFill>
                <a:latin typeface="Arial" panose="020B0604020202020204" pitchFamily="34" charset="0"/>
                <a:cs typeface="Arial" panose="020B0604020202020204" pitchFamily="34" charset="0"/>
              </a:rPr>
              <a:t/>
            </a:r>
            <a:br>
              <a:rPr lang="en-GB" sz="1600" dirty="0">
                <a:solidFill>
                  <a:prstClr val="black"/>
                </a:solidFill>
                <a:latin typeface="Arial" panose="020B0604020202020204" pitchFamily="34" charset="0"/>
                <a:cs typeface="Arial" panose="020B0604020202020204" pitchFamily="34" charset="0"/>
              </a:rPr>
            </a:br>
            <a:r>
              <a:rPr lang="en-GB" sz="1600" dirty="0">
                <a:solidFill>
                  <a:prstClr val="black"/>
                </a:solidFill>
                <a:latin typeface="Arial" panose="020B0604020202020204" pitchFamily="34" charset="0"/>
                <a:cs typeface="Arial" panose="020B0604020202020204" pitchFamily="34" charset="0"/>
              </a:rPr>
              <a:t>Some suggested specific questions are also provided for each of the buildings. Some of these are very building-specific and some may transfer to other images in the collection.</a:t>
            </a:r>
            <a:br>
              <a:rPr lang="en-GB" sz="1600" dirty="0">
                <a:solidFill>
                  <a:prstClr val="black"/>
                </a:solidFill>
                <a:latin typeface="Arial" panose="020B0604020202020204" pitchFamily="34" charset="0"/>
                <a:cs typeface="Arial" panose="020B0604020202020204" pitchFamily="34" charset="0"/>
              </a:rPr>
            </a:br>
            <a:r>
              <a:rPr lang="en-GB" sz="1600" dirty="0">
                <a:solidFill>
                  <a:prstClr val="black"/>
                </a:solidFill>
                <a:latin typeface="Arial" panose="020B0604020202020204" pitchFamily="34" charset="0"/>
                <a:cs typeface="Arial" panose="020B0604020202020204" pitchFamily="34" charset="0"/>
              </a:rPr>
              <a:t/>
            </a:r>
            <a:br>
              <a:rPr lang="en-GB" sz="1600" dirty="0">
                <a:solidFill>
                  <a:prstClr val="black"/>
                </a:solidFill>
                <a:latin typeface="Arial" panose="020B0604020202020204" pitchFamily="34" charset="0"/>
                <a:cs typeface="Arial" panose="020B0604020202020204" pitchFamily="34" charset="0"/>
              </a:rPr>
            </a:br>
            <a:r>
              <a:rPr lang="en-GB" sz="1600" dirty="0">
                <a:solidFill>
                  <a:prstClr val="black"/>
                </a:solidFill>
                <a:latin typeface="Arial" panose="020B0604020202020204" pitchFamily="34" charset="0"/>
                <a:cs typeface="Arial" panose="020B0604020202020204" pitchFamily="34" charset="0"/>
              </a:rPr>
              <a:t>Some of the buildings are re-built versions of a previous place of worship or re-purposed buildings. You may explore, with pupils, the decisions that people have to make when a place of worship is destroyed or falls into decay.  What has to go all together?  Which features may be retained? How can these be incorporated into the new design and building</a:t>
            </a:r>
            <a:r>
              <a:rPr lang="en-GB" sz="1600" dirty="0" smtClean="0">
                <a:solidFill>
                  <a:prstClr val="black"/>
                </a:solidFill>
                <a:latin typeface="Arial" panose="020B0604020202020204" pitchFamily="34" charset="0"/>
                <a:cs typeface="Arial" panose="020B0604020202020204" pitchFamily="34" charset="0"/>
              </a:rPr>
              <a:t>?</a:t>
            </a:r>
            <a:endParaRPr lang="en-GB" sz="1400" dirty="0"/>
          </a:p>
        </p:txBody>
      </p:sp>
    </p:spTree>
    <p:custDataLst>
      <p:tags r:id="rId1"/>
    </p:custDataLst>
    <p:extLst>
      <p:ext uri="{BB962C8B-B14F-4D97-AF65-F5344CB8AC3E}">
        <p14:creationId xmlns:p14="http://schemas.microsoft.com/office/powerpoint/2010/main" val="143991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rmAutofit/>
          </a:bodyPr>
          <a:lstStyle/>
          <a:p>
            <a:r>
              <a:rPr lang="en-GB" sz="3200" b="1" dirty="0" smtClean="0">
                <a:solidFill>
                  <a:schemeClr val="bg1"/>
                </a:solidFill>
                <a:latin typeface="Arial" panose="020B0604020202020204" pitchFamily="34" charset="0"/>
                <a:cs typeface="Arial" panose="020B0604020202020204" pitchFamily="34" charset="0"/>
              </a:rPr>
              <a:t>Coventry Cathedral</a:t>
            </a:r>
            <a:endParaRPr lang="en-GB" sz="3200" b="1"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47" t="2227" r="2559" b="2229"/>
          <a:stretch/>
        </p:blipFill>
        <p:spPr>
          <a:xfrm>
            <a:off x="1" y="116632"/>
            <a:ext cx="9105110" cy="6676177"/>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smtClean="0">
                <a:solidFill>
                  <a:prstClr val="black"/>
                </a:solidFill>
                <a:latin typeface="Arial" panose="020B0604020202020204" pitchFamily="34" charset="0"/>
                <a:cs typeface="Arial" panose="020B0604020202020204" pitchFamily="34" charset="0"/>
              </a:rPr>
              <a:t>Coventry Cathedral</a:t>
            </a:r>
            <a:endParaRPr lang="en-GB" sz="3200" b="1"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67444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03" t="14874" r="46944" b="25641"/>
          <a:stretch/>
        </p:blipFill>
        <p:spPr bwMode="auto">
          <a:xfrm>
            <a:off x="1763688" y="168282"/>
            <a:ext cx="5584818" cy="6567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74679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675" t="11888" r="40181" b="5542"/>
          <a:stretch/>
        </p:blipFill>
        <p:spPr bwMode="auto">
          <a:xfrm>
            <a:off x="1835696" y="17754"/>
            <a:ext cx="5328592" cy="6847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24585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44152"/>
            <a:ext cx="8351847" cy="4909036"/>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What makes a place of worship </a:t>
            </a:r>
            <a:r>
              <a:rPr lang="en-GB" sz="2800" dirty="0" smtClean="0">
                <a:latin typeface="Arial" panose="020B0604020202020204" pitchFamily="34" charset="0"/>
                <a:cs typeface="Arial" panose="020B0604020202020204" pitchFamily="34" charset="0"/>
              </a:rPr>
              <a:t>worth exploring? </a:t>
            </a:r>
            <a:endParaRPr lang="en-GB" sz="2800" dirty="0">
              <a:latin typeface="Arial" panose="020B0604020202020204" pitchFamily="34" charset="0"/>
              <a:cs typeface="Arial" panose="020B0604020202020204" pitchFamily="34" charset="0"/>
            </a:endParaRPr>
          </a:p>
          <a:p>
            <a:endParaRPr lang="en-GB" sz="900"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Key Stage 2: </a:t>
            </a:r>
            <a:r>
              <a:rPr lang="en-GB" b="1" dirty="0" smtClean="0">
                <a:latin typeface="Arial" panose="020B0604020202020204" pitchFamily="34" charset="0"/>
                <a:cs typeface="Arial" panose="020B0604020202020204" pitchFamily="34" charset="0"/>
              </a:rPr>
              <a:t>History, </a:t>
            </a:r>
            <a:r>
              <a:rPr lang="en-GB" b="1" dirty="0">
                <a:latin typeface="Arial" panose="020B0604020202020204" pitchFamily="34" charset="0"/>
                <a:cs typeface="Arial" panose="020B0604020202020204" pitchFamily="34" charset="0"/>
              </a:rPr>
              <a:t>Design </a:t>
            </a:r>
            <a:r>
              <a:rPr lang="en-GB" b="1" dirty="0" smtClean="0">
                <a:latin typeface="Arial" panose="020B0604020202020204" pitchFamily="34" charset="0"/>
                <a:cs typeface="Arial" panose="020B0604020202020204" pitchFamily="34" charset="0"/>
              </a:rPr>
              <a:t>&amp; Technology, Religious Studies &amp; PSHE</a:t>
            </a:r>
          </a:p>
          <a:p>
            <a:endParaRPr lang="en-GB" sz="900"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Learning Aims and Outcomes</a:t>
            </a:r>
          </a:p>
          <a:p>
            <a:endParaRPr lang="en-GB" sz="900"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Pupils will</a:t>
            </a:r>
            <a:r>
              <a:rPr lang="en-GB" b="1" dirty="0" smtClean="0">
                <a:latin typeface="Arial" panose="020B0604020202020204" pitchFamily="34" charset="0"/>
                <a:cs typeface="Arial" panose="020B0604020202020204" pitchFamily="34" charset="0"/>
              </a:rPr>
              <a:t>:</a:t>
            </a:r>
          </a:p>
          <a:p>
            <a:endParaRPr lang="en-GB" dirty="0" smtClean="0">
              <a:solidFill>
                <a:srgbClr val="000000"/>
              </a:solidFill>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GB" dirty="0">
                <a:solidFill>
                  <a:srgbClr val="000000"/>
                </a:solidFill>
                <a:latin typeface="Arial" panose="020B0604020202020204" pitchFamily="34" charset="0"/>
                <a:cs typeface="Arial" panose="020B0604020202020204" pitchFamily="34" charset="0"/>
              </a:rPr>
              <a:t>Use </a:t>
            </a:r>
            <a:r>
              <a:rPr lang="en-GB" dirty="0" smtClean="0">
                <a:solidFill>
                  <a:srgbClr val="000000"/>
                </a:solidFill>
                <a:latin typeface="Arial" panose="020B0604020202020204" pitchFamily="34" charset="0"/>
                <a:cs typeface="Arial" panose="020B0604020202020204" pitchFamily="34" charset="0"/>
              </a:rPr>
              <a:t>images as a primary source </a:t>
            </a:r>
            <a:r>
              <a:rPr lang="en-GB" dirty="0">
                <a:solidFill>
                  <a:srgbClr val="000000"/>
                </a:solidFill>
                <a:latin typeface="Arial" panose="020B0604020202020204" pitchFamily="34" charset="0"/>
                <a:cs typeface="Arial" panose="020B0604020202020204" pitchFamily="34" charset="0"/>
              </a:rPr>
              <a:t>of </a:t>
            </a:r>
            <a:r>
              <a:rPr lang="en-GB" dirty="0" smtClean="0">
                <a:solidFill>
                  <a:srgbClr val="000000"/>
                </a:solidFill>
                <a:latin typeface="Arial" panose="020B0604020202020204" pitchFamily="34" charset="0"/>
                <a:cs typeface="Arial" panose="020B0604020202020204" pitchFamily="34" charset="0"/>
              </a:rPr>
              <a:t>evidence to </a:t>
            </a:r>
            <a:r>
              <a:rPr lang="en-GB" dirty="0">
                <a:solidFill>
                  <a:srgbClr val="000000"/>
                </a:solidFill>
                <a:latin typeface="Arial" panose="020B0604020202020204" pitchFamily="34" charset="0"/>
                <a:cs typeface="Arial" panose="020B0604020202020204" pitchFamily="34" charset="0"/>
              </a:rPr>
              <a:t>explore the historic built environment and the role played by places of worship within it</a:t>
            </a:r>
          </a:p>
          <a:p>
            <a:pPr marL="342900" indent="-342900">
              <a:spcAft>
                <a:spcPts val="600"/>
              </a:spcAft>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Understand </a:t>
            </a:r>
            <a:r>
              <a:rPr lang="en-GB" dirty="0">
                <a:solidFill>
                  <a:srgbClr val="000000"/>
                </a:solidFill>
                <a:latin typeface="Arial" panose="020B0604020202020204" pitchFamily="34" charset="0"/>
                <a:cs typeface="Arial" panose="020B0604020202020204" pitchFamily="34" charset="0"/>
              </a:rPr>
              <a:t>the role of an architect and the skills they’d need to become </a:t>
            </a:r>
            <a:r>
              <a:rPr lang="en-GB" dirty="0" smtClean="0">
                <a:solidFill>
                  <a:srgbClr val="000000"/>
                </a:solidFill>
                <a:latin typeface="Arial" panose="020B0604020202020204" pitchFamily="34" charset="0"/>
                <a:cs typeface="Arial" panose="020B0604020202020204" pitchFamily="34" charset="0"/>
              </a:rPr>
              <a:t>one</a:t>
            </a:r>
          </a:p>
          <a:p>
            <a:pPr marL="342900" indent="-342900">
              <a:spcAft>
                <a:spcPts val="600"/>
              </a:spcAft>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Develop </a:t>
            </a:r>
            <a:r>
              <a:rPr lang="en-GB" dirty="0">
                <a:solidFill>
                  <a:srgbClr val="000000"/>
                </a:solidFill>
                <a:latin typeface="Arial" panose="020B0604020202020204" pitchFamily="34" charset="0"/>
                <a:cs typeface="Arial" panose="020B0604020202020204" pitchFamily="34" charset="0"/>
              </a:rPr>
              <a:t>knowledge and understanding of </a:t>
            </a:r>
            <a:r>
              <a:rPr lang="en-GB" dirty="0" smtClean="0">
                <a:solidFill>
                  <a:srgbClr val="000000"/>
                </a:solidFill>
                <a:latin typeface="Arial" panose="020B0604020202020204" pitchFamily="34" charset="0"/>
                <a:cs typeface="Arial" panose="020B0604020202020204" pitchFamily="34" charset="0"/>
              </a:rPr>
              <a:t>how the built environment and architecture can be shaped by different religious, ethnic and cultural influences</a:t>
            </a:r>
          </a:p>
          <a:p>
            <a:pPr marL="342900" indent="-342900">
              <a:spcAft>
                <a:spcPts val="600"/>
              </a:spcAft>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Use </a:t>
            </a:r>
            <a:r>
              <a:rPr lang="en-GB" dirty="0">
                <a:solidFill>
                  <a:srgbClr val="000000"/>
                </a:solidFill>
                <a:latin typeface="Arial" panose="020B0604020202020204" pitchFamily="34" charset="0"/>
                <a:cs typeface="Arial" panose="020B0604020202020204" pitchFamily="34" charset="0"/>
              </a:rPr>
              <a:t>research </a:t>
            </a:r>
            <a:r>
              <a:rPr lang="en-GB" dirty="0" smtClean="0">
                <a:solidFill>
                  <a:srgbClr val="000000"/>
                </a:solidFill>
                <a:latin typeface="Arial" panose="020B0604020202020204" pitchFamily="34" charset="0"/>
                <a:cs typeface="Arial" panose="020B0604020202020204" pitchFamily="34" charset="0"/>
              </a:rPr>
              <a:t>and an </a:t>
            </a:r>
            <a:r>
              <a:rPr lang="en-GB" dirty="0" smtClean="0">
                <a:solidFill>
                  <a:srgbClr val="000000"/>
                </a:solidFill>
                <a:latin typeface="Arial" panose="020B0604020202020204" pitchFamily="34" charset="0"/>
                <a:cs typeface="Arial" panose="020B0604020202020204" pitchFamily="34" charset="0"/>
              </a:rPr>
              <a:t>understanding </a:t>
            </a:r>
            <a:r>
              <a:rPr lang="en-GB" dirty="0">
                <a:solidFill>
                  <a:srgbClr val="000000"/>
                </a:solidFill>
                <a:latin typeface="Arial" panose="020B0604020202020204" pitchFamily="34" charset="0"/>
                <a:cs typeface="Arial" panose="020B0604020202020204" pitchFamily="34" charset="0"/>
              </a:rPr>
              <a:t>of key features of religious buildings to </a:t>
            </a:r>
            <a:r>
              <a:rPr lang="en-GB" dirty="0">
                <a:solidFill>
                  <a:srgbClr val="000000"/>
                </a:solidFill>
                <a:latin typeface="Arial" panose="020B0604020202020204" pitchFamily="34" charset="0"/>
                <a:cs typeface="Arial" panose="020B0604020202020204" pitchFamily="34" charset="0"/>
              </a:rPr>
              <a:t>develop </a:t>
            </a:r>
            <a:r>
              <a:rPr lang="en-GB" dirty="0" smtClean="0">
                <a:solidFill>
                  <a:srgbClr val="000000"/>
                </a:solidFill>
                <a:latin typeface="Arial" panose="020B0604020202020204" pitchFamily="34" charset="0"/>
                <a:cs typeface="Arial" panose="020B0604020202020204" pitchFamily="34" charset="0"/>
              </a:rPr>
              <a:t>criteria </a:t>
            </a:r>
            <a:r>
              <a:rPr lang="en-GB" dirty="0">
                <a:solidFill>
                  <a:srgbClr val="000000"/>
                </a:solidFill>
                <a:latin typeface="Arial" panose="020B0604020202020204" pitchFamily="34" charset="0"/>
                <a:cs typeface="Arial" panose="020B0604020202020204" pitchFamily="34" charset="0"/>
              </a:rPr>
              <a:t>to inform the design of innovative, </a:t>
            </a:r>
            <a:r>
              <a:rPr lang="en-GB" dirty="0" smtClean="0">
                <a:solidFill>
                  <a:srgbClr val="000000"/>
                </a:solidFill>
                <a:latin typeface="Arial" panose="020B0604020202020204" pitchFamily="34" charset="0"/>
                <a:cs typeface="Arial" panose="020B0604020202020204" pitchFamily="34" charset="0"/>
              </a:rPr>
              <a:t>functional, appealing </a:t>
            </a:r>
            <a:r>
              <a:rPr lang="en-GB" dirty="0" smtClean="0">
                <a:solidFill>
                  <a:srgbClr val="000000"/>
                </a:solidFill>
                <a:latin typeface="Arial" panose="020B0604020202020204" pitchFamily="34" charset="0"/>
                <a:cs typeface="Arial" panose="020B0604020202020204" pitchFamily="34" charset="0"/>
              </a:rPr>
              <a:t>buildings </a:t>
            </a:r>
            <a:r>
              <a:rPr lang="en-GB" dirty="0">
                <a:solidFill>
                  <a:srgbClr val="000000"/>
                </a:solidFill>
                <a:latin typeface="Arial" panose="020B0604020202020204" pitchFamily="34" charset="0"/>
                <a:cs typeface="Arial" panose="020B0604020202020204" pitchFamily="34" charset="0"/>
              </a:rPr>
              <a:t>that are fit for purpose, aimed at particular individuals or </a:t>
            </a:r>
            <a:r>
              <a:rPr lang="en-GB" dirty="0" smtClean="0">
                <a:solidFill>
                  <a:srgbClr val="000000"/>
                </a:solidFill>
                <a:latin typeface="Arial" panose="020B0604020202020204" pitchFamily="34" charset="0"/>
                <a:cs typeface="Arial" panose="020B0604020202020204" pitchFamily="34" charset="0"/>
              </a:rPr>
              <a:t>groups</a:t>
            </a:r>
          </a:p>
        </p:txBody>
      </p:sp>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1089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675" t="11567" r="39639" b="5863"/>
          <a:stretch/>
        </p:blipFill>
        <p:spPr bwMode="auto">
          <a:xfrm>
            <a:off x="1835696" y="17892"/>
            <a:ext cx="5400600" cy="683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51753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71" y="13386"/>
            <a:ext cx="5472541" cy="6844613"/>
          </a:xfrm>
          <a:prstGeom prst="rect">
            <a:avLst/>
          </a:prstGeom>
        </p:spPr>
      </p:pic>
    </p:spTree>
    <p:custDataLst>
      <p:tags r:id="rId1"/>
    </p:custDataLst>
    <p:extLst>
      <p:ext uri="{BB962C8B-B14F-4D97-AF65-F5344CB8AC3E}">
        <p14:creationId xmlns:p14="http://schemas.microsoft.com/office/powerpoint/2010/main" val="1874803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27586"/>
            <a:ext cx="5225184" cy="6830414"/>
          </a:xfrm>
          <a:prstGeom prst="rect">
            <a:avLst/>
          </a:prstGeom>
        </p:spPr>
      </p:pic>
    </p:spTree>
    <p:custDataLst>
      <p:tags r:id="rId1"/>
    </p:custDataLst>
    <p:extLst>
      <p:ext uri="{BB962C8B-B14F-4D97-AF65-F5344CB8AC3E}">
        <p14:creationId xmlns:p14="http://schemas.microsoft.com/office/powerpoint/2010/main" val="1282051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Christian place of  worship – learn more about </a:t>
            </a:r>
            <a:r>
              <a:rPr lang="en-GB" sz="2000" dirty="0" smtClean="0">
                <a:latin typeface="Arial" panose="020B0604020202020204" pitchFamily="34" charset="0"/>
                <a:cs typeface="Arial" panose="020B0604020202020204" pitchFamily="34" charset="0"/>
                <a:hlinkClick r:id="rId5"/>
              </a:rPr>
              <a:t>Christianity</a:t>
            </a:r>
            <a:endParaRPr lang="en-GB" sz="2000"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34" t="9454" r="5746" b="5368"/>
          <a:stretch/>
        </p:blipFill>
        <p:spPr bwMode="auto">
          <a:xfrm>
            <a:off x="0" y="1052736"/>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55830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019" t="11888" r="28434" b="6667"/>
          <a:stretch/>
        </p:blipFill>
        <p:spPr bwMode="auto">
          <a:xfrm>
            <a:off x="107504" y="-1"/>
            <a:ext cx="8921900" cy="6864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457200" y="274638"/>
            <a:ext cx="8229600" cy="1143000"/>
          </a:xfrm>
        </p:spPr>
        <p:txBody>
          <a:bodyPr>
            <a:normAutofit/>
          </a:bodyPr>
          <a:lstStyle/>
          <a:p>
            <a:r>
              <a:rPr lang="en-GB" sz="3200" b="1" dirty="0" smtClean="0">
                <a:solidFill>
                  <a:schemeClr val="bg1"/>
                </a:solidFill>
                <a:latin typeface="Arial" panose="020B0604020202020204" pitchFamily="34" charset="0"/>
                <a:cs typeface="Arial" panose="020B0604020202020204" pitchFamily="34" charset="0"/>
              </a:rPr>
              <a:t>London</a:t>
            </a:r>
            <a:r>
              <a:rPr lang="en-GB" sz="3600" b="1" dirty="0" smtClean="0">
                <a:solidFill>
                  <a:schemeClr val="bg1"/>
                </a:solidFill>
                <a:latin typeface="Arial" panose="020B0604020202020204" pitchFamily="34" charset="0"/>
                <a:cs typeface="Arial" panose="020B0604020202020204" pitchFamily="34" charset="0"/>
              </a:rPr>
              <a:t> Central Mosque</a:t>
            </a:r>
            <a:endParaRPr lang="en-GB" sz="36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52012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3971" y="0"/>
            <a:ext cx="4616057" cy="6858000"/>
          </a:xfrm>
          <a:prstGeom prst="rect">
            <a:avLst/>
          </a:prstGeom>
        </p:spPr>
      </p:pic>
    </p:spTree>
    <p:custDataLst>
      <p:tags r:id="rId1"/>
    </p:custDataLst>
    <p:extLst>
      <p:ext uri="{BB962C8B-B14F-4D97-AF65-F5344CB8AC3E}">
        <p14:creationId xmlns:p14="http://schemas.microsoft.com/office/powerpoint/2010/main" val="2143563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108" t="11567" r="28795" b="5863"/>
          <a:stretch/>
        </p:blipFill>
        <p:spPr bwMode="auto">
          <a:xfrm>
            <a:off x="238548" y="-1"/>
            <a:ext cx="872594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42373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434" t="12370" r="34940" b="5221"/>
          <a:stretch/>
        </p:blipFill>
        <p:spPr bwMode="auto">
          <a:xfrm>
            <a:off x="1146743" y="69048"/>
            <a:ext cx="6809633" cy="677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4427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0"/>
            <a:ext cx="8678296" cy="6858000"/>
          </a:xfrm>
          <a:prstGeom prst="rect">
            <a:avLst/>
          </a:prstGeom>
        </p:spPr>
      </p:pic>
    </p:spTree>
    <p:custDataLst>
      <p:tags r:id="rId1"/>
    </p:custDataLst>
    <p:extLst>
      <p:ext uri="{BB962C8B-B14F-4D97-AF65-F5344CB8AC3E}">
        <p14:creationId xmlns:p14="http://schemas.microsoft.com/office/powerpoint/2010/main" val="748062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410" y="404664"/>
            <a:ext cx="9090094" cy="6048672"/>
          </a:xfrm>
        </p:spPr>
      </p:pic>
    </p:spTree>
    <p:custDataLst>
      <p:tags r:id="rId1"/>
    </p:custDataLst>
    <p:extLst>
      <p:ext uri="{BB962C8B-B14F-4D97-AF65-F5344CB8AC3E}">
        <p14:creationId xmlns:p14="http://schemas.microsoft.com/office/powerpoint/2010/main" val="1517513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4347" y="1109037"/>
            <a:ext cx="9144000" cy="523220"/>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The </a:t>
            </a:r>
            <a:r>
              <a:rPr lang="en-GB" sz="2800" dirty="0" smtClean="0">
                <a:solidFill>
                  <a:srgbClr val="C00000"/>
                </a:solidFill>
                <a:latin typeface="Arial" panose="020B0604020202020204" pitchFamily="34" charset="0"/>
                <a:cs typeface="Arial" panose="020B0604020202020204" pitchFamily="34" charset="0"/>
              </a:rPr>
              <a:t>John Laing </a:t>
            </a:r>
            <a:r>
              <a:rPr lang="en-GB" sz="2800" dirty="0" smtClean="0">
                <a:latin typeface="Arial" panose="020B0604020202020204" pitchFamily="34" charset="0"/>
                <a:cs typeface="Arial" panose="020B0604020202020204" pitchFamily="34" charset="0"/>
              </a:rPr>
              <a:t>Building Company </a:t>
            </a:r>
            <a:endParaRPr lang="en-GB" sz="2800" dirty="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3702" t="9120" r="25699" b="11929"/>
          <a:stretch/>
        </p:blipFill>
        <p:spPr>
          <a:xfrm>
            <a:off x="2920238" y="4025412"/>
            <a:ext cx="3808108" cy="2831309"/>
          </a:xfrm>
          <a:prstGeom prst="rect">
            <a:avLst/>
          </a:prstGeom>
          <a:noFill/>
        </p:spPr>
      </p:pic>
      <p:pic>
        <p:nvPicPr>
          <p:cNvPr id="31"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570" t="11575" r="34924" b="5348"/>
          <a:stretch/>
        </p:blipFill>
        <p:spPr bwMode="auto">
          <a:xfrm>
            <a:off x="35496" y="4025413"/>
            <a:ext cx="2818995" cy="283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3850" y="1916832"/>
            <a:ext cx="8568630" cy="1938992"/>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The construction company John Laing </a:t>
            </a:r>
            <a:r>
              <a:rPr lang="en-GB" sz="2000" dirty="0" smtClean="0">
                <a:latin typeface="Arial" panose="020B0604020202020204" pitchFamily="34" charset="0"/>
                <a:cs typeface="Arial" panose="020B0604020202020204" pitchFamily="34" charset="0"/>
              </a:rPr>
              <a:t>built hundreds of thousands of buildings </a:t>
            </a:r>
            <a:r>
              <a:rPr lang="en-GB" sz="2000" dirty="0">
                <a:latin typeface="Arial" panose="020B0604020202020204" pitchFamily="34" charset="0"/>
                <a:cs typeface="Arial" panose="020B0604020202020204" pitchFamily="34" charset="0"/>
              </a:rPr>
              <a:t>all across Britain.</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a:t>
            </a:r>
            <a:r>
              <a:rPr lang="en-GB" sz="2000" dirty="0" smtClean="0">
                <a:latin typeface="Arial" panose="020B0604020202020204" pitchFamily="34" charset="0"/>
                <a:cs typeface="Arial" panose="020B0604020202020204" pitchFamily="34" charset="0"/>
              </a:rPr>
              <a:t>hey </a:t>
            </a:r>
            <a:r>
              <a:rPr lang="en-GB" sz="2000" dirty="0">
                <a:latin typeface="Arial" panose="020B0604020202020204" pitchFamily="34" charset="0"/>
                <a:cs typeface="Arial" panose="020B0604020202020204" pitchFamily="34" charset="0"/>
              </a:rPr>
              <a:t>built everything from </a:t>
            </a:r>
            <a:r>
              <a:rPr lang="en-GB" sz="2000" dirty="0" smtClean="0">
                <a:latin typeface="Arial" panose="020B0604020202020204" pitchFamily="34" charset="0"/>
                <a:cs typeface="Arial" panose="020B0604020202020204" pitchFamily="34" charset="0"/>
              </a:rPr>
              <a:t>homes and motorways to shopping centres!</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As a company they </a:t>
            </a:r>
            <a:r>
              <a:rPr lang="en-GB" sz="2000" dirty="0" smtClean="0">
                <a:solidFill>
                  <a:srgbClr val="B62126"/>
                </a:solidFill>
                <a:latin typeface="Arial" panose="020B0604020202020204" pitchFamily="34" charset="0"/>
                <a:cs typeface="Arial" panose="020B0604020202020204" pitchFamily="34" charset="0"/>
              </a:rPr>
              <a:t>helped to shape the architecture of Britain</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3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63" t="13012" r="40150" b="5221"/>
          <a:stretch/>
        </p:blipFill>
        <p:spPr bwMode="auto">
          <a:xfrm>
            <a:off x="6778124" y="4025413"/>
            <a:ext cx="2258372" cy="2831309"/>
          </a:xfrm>
          <a:prstGeom prst="rect">
            <a:avLst/>
          </a:prstGeom>
          <a:noFill/>
          <a:ln>
            <a:noFill/>
          </a:ln>
          <a:extLst/>
        </p:spPr>
      </p:pic>
      <p:cxnSp>
        <p:nvCxnSpPr>
          <p:cNvPr id="8" name="Straight Connector 7"/>
          <p:cNvCxnSpPr/>
          <p:nvPr/>
        </p:nvCxnSpPr>
        <p:spPr>
          <a:xfrm>
            <a:off x="467544" y="1811288"/>
            <a:ext cx="7958541" cy="0"/>
          </a:xfrm>
          <a:prstGeom prst="line">
            <a:avLst/>
          </a:prstGeom>
          <a:ln w="57150">
            <a:solidFill>
              <a:srgbClr val="B62126"/>
            </a:solidFill>
          </a:ln>
        </p:spPr>
        <p:style>
          <a:lnRef idx="1">
            <a:schemeClr val="accent1"/>
          </a:lnRef>
          <a:fillRef idx="0">
            <a:schemeClr val="accent1"/>
          </a:fillRef>
          <a:effectRef idx="0">
            <a:schemeClr val="accent1"/>
          </a:effectRef>
          <a:fontRef idx="minor">
            <a:schemeClr val="tx1"/>
          </a:fontRef>
        </p:style>
      </p:cxnSp>
      <p:pic>
        <p:nvPicPr>
          <p:cNvPr id="1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086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0-#ppt_w/2"/>
                                          </p:val>
                                        </p:tav>
                                        <p:tav tm="100000">
                                          <p:val>
                                            <p:strVal val="#ppt_x"/>
                                          </p:val>
                                        </p:tav>
                                      </p:tavLst>
                                    </p:anim>
                                    <p:anim calcmode="lin" valueType="num">
                                      <p:cBhvr additive="base">
                                        <p:cTn id="1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an Islamic place of  worship – learn more about </a:t>
            </a:r>
            <a:r>
              <a:rPr lang="en-GB" sz="2000" dirty="0" smtClean="0">
                <a:latin typeface="Arial" panose="020B0604020202020204" pitchFamily="34" charset="0"/>
                <a:cs typeface="Arial" panose="020B0604020202020204" pitchFamily="34" charset="0"/>
                <a:hlinkClick r:id="rId4"/>
              </a:rPr>
              <a:t>Islam</a:t>
            </a:r>
            <a:endParaRPr lang="en-GB" sz="2000" dirty="0" smtClean="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696" t="26787" r="10696" b="21694"/>
          <a:stretch/>
        </p:blipFill>
        <p:spPr bwMode="auto">
          <a:xfrm>
            <a:off x="0" y="1844824"/>
            <a:ext cx="9144000" cy="337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4854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019" t="12370" r="28614" b="5542"/>
          <a:stretch/>
        </p:blipFill>
        <p:spPr bwMode="auto">
          <a:xfrm>
            <a:off x="225007" y="0"/>
            <a:ext cx="88174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518921" y="-11495"/>
            <a:ext cx="8229600" cy="1143000"/>
          </a:xfrm>
        </p:spPr>
        <p:txBody>
          <a:bodyPr>
            <a:normAutofit/>
          </a:bodyPr>
          <a:lstStyle/>
          <a:p>
            <a:r>
              <a:rPr lang="en-GB" sz="3200" b="1" dirty="0" smtClean="0">
                <a:solidFill>
                  <a:schemeClr val="bg1"/>
                </a:solidFill>
                <a:latin typeface="Arial" panose="020B0604020202020204" pitchFamily="34" charset="0"/>
                <a:cs typeface="Arial" panose="020B0604020202020204" pitchFamily="34" charset="0"/>
              </a:rPr>
              <a:t>Liberal Jewish Synagogue, London</a:t>
            </a:r>
            <a:endParaRPr lang="en-GB" sz="32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34316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223" t="11567" r="40361" b="4096"/>
          <a:stretch/>
        </p:blipFill>
        <p:spPr bwMode="auto">
          <a:xfrm>
            <a:off x="1978924" y="0"/>
            <a:ext cx="5257372" cy="684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53460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585" t="12208" r="39819" b="5221"/>
          <a:stretch/>
        </p:blipFill>
        <p:spPr bwMode="auto">
          <a:xfrm>
            <a:off x="1907704" y="116632"/>
            <a:ext cx="5256584" cy="6671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98443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567" t="11888" r="28795" b="5220"/>
          <a:stretch/>
        </p:blipFill>
        <p:spPr bwMode="auto">
          <a:xfrm>
            <a:off x="323528" y="72008"/>
            <a:ext cx="862268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83438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132" t="12047" r="40001" b="4579"/>
          <a:stretch/>
        </p:blipFill>
        <p:spPr bwMode="auto">
          <a:xfrm>
            <a:off x="1763688" y="15035"/>
            <a:ext cx="5328592" cy="677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557225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Jewish place of  worship – learn more about </a:t>
            </a:r>
            <a:r>
              <a:rPr lang="en-GB" sz="2000" dirty="0" smtClean="0">
                <a:latin typeface="Arial" panose="020B0604020202020204" pitchFamily="34" charset="0"/>
                <a:cs typeface="Arial" panose="020B0604020202020204" pitchFamily="34" charset="0"/>
                <a:hlinkClick r:id="rId5"/>
              </a:rPr>
              <a:t>Judaism</a:t>
            </a:r>
            <a:endParaRPr lang="en-GB" sz="2000" dirty="0" smtClean="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691" t="9258" r="7691" b="6064"/>
          <a:stretch/>
        </p:blipFill>
        <p:spPr bwMode="auto">
          <a:xfrm>
            <a:off x="-1" y="980727"/>
            <a:ext cx="9144001" cy="514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62053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043" t="12531" r="39909" b="6666"/>
          <a:stretch/>
        </p:blipFill>
        <p:spPr bwMode="auto">
          <a:xfrm>
            <a:off x="1695961" y="0"/>
            <a:ext cx="5707411" cy="700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467544" y="0"/>
            <a:ext cx="8229600" cy="1143000"/>
          </a:xfrm>
        </p:spPr>
        <p:txBody>
          <a:bodyPr>
            <a:normAutofit/>
          </a:bodyPr>
          <a:lstStyle/>
          <a:p>
            <a:r>
              <a:rPr lang="en-GB" sz="3200" b="1" dirty="0" smtClean="0">
                <a:solidFill>
                  <a:schemeClr val="bg1"/>
                </a:solidFill>
                <a:latin typeface="Arial" panose="020B0604020202020204" pitchFamily="34" charset="0"/>
                <a:cs typeface="Arial" panose="020B0604020202020204" pitchFamily="34" charset="0"/>
              </a:rPr>
              <a:t>Clifton Cathedral</a:t>
            </a:r>
            <a:endParaRPr lang="en-GB" sz="32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589214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494" t="11566" r="40271" b="5222"/>
          <a:stretch/>
        </p:blipFill>
        <p:spPr bwMode="auto">
          <a:xfrm>
            <a:off x="1835696" y="-27384"/>
            <a:ext cx="5328592" cy="688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7680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304" t="12699" r="34911" b="4444"/>
          <a:stretch/>
        </p:blipFill>
        <p:spPr bwMode="auto">
          <a:xfrm>
            <a:off x="1043608" y="0"/>
            <a:ext cx="688427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571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644008" y="404664"/>
            <a:ext cx="4337743" cy="2541304"/>
          </a:xfrm>
          <a:prstGeom prst="cloudCallout">
            <a:avLst/>
          </a:prstGeom>
          <a:solidFill>
            <a:srgbClr val="32A2D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rial" panose="020B0604020202020204" pitchFamily="34" charset="0"/>
                <a:cs typeface="Arial" panose="020B0604020202020204" pitchFamily="34" charset="0"/>
              </a:rPr>
              <a:t>What is architecture?</a:t>
            </a:r>
          </a:p>
        </p:txBody>
      </p:sp>
      <p:sp>
        <p:nvSpPr>
          <p:cNvPr id="8" name="Cloud Callout 7"/>
          <p:cNvSpPr/>
          <p:nvPr/>
        </p:nvSpPr>
        <p:spPr>
          <a:xfrm>
            <a:off x="242887" y="1675316"/>
            <a:ext cx="3762375" cy="2541304"/>
          </a:xfrm>
          <a:prstGeom prst="cloudCallout">
            <a:avLst/>
          </a:prstGeom>
          <a:solidFill>
            <a:srgbClr val="77A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Arial" panose="020B0604020202020204" pitchFamily="34" charset="0"/>
                <a:cs typeface="Arial" panose="020B0604020202020204" pitchFamily="34" charset="0"/>
              </a:rPr>
              <a:t>What is an architect?</a:t>
            </a:r>
            <a:endParaRPr lang="en-GB" sz="3600" dirty="0">
              <a:latin typeface="Arial" panose="020B0604020202020204" pitchFamily="34" charset="0"/>
              <a:cs typeface="Arial" panose="020B0604020202020204" pitchFamily="34" charset="0"/>
            </a:endParaRPr>
          </a:p>
        </p:txBody>
      </p:sp>
      <p:sp>
        <p:nvSpPr>
          <p:cNvPr id="9" name="Cloud Callout 8"/>
          <p:cNvSpPr/>
          <p:nvPr/>
        </p:nvSpPr>
        <p:spPr>
          <a:xfrm>
            <a:off x="3360688" y="3501008"/>
            <a:ext cx="5621063" cy="2909387"/>
          </a:xfrm>
          <a:prstGeom prst="cloudCallout">
            <a:avLst/>
          </a:prstGeom>
          <a:solidFill>
            <a:srgbClr val="B621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rial" panose="020B0604020202020204" pitchFamily="34" charset="0"/>
                <a:cs typeface="Arial" panose="020B0604020202020204" pitchFamily="34" charset="0"/>
              </a:rPr>
              <a:t>What do you think an architect actually does?</a:t>
            </a: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1533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470" t="12048" r="30422" b="6506"/>
          <a:stretch/>
        </p:blipFill>
        <p:spPr bwMode="auto">
          <a:xfrm>
            <a:off x="539552" y="188640"/>
            <a:ext cx="8078529"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31662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951" t="11727" r="39639" b="6346"/>
          <a:stretch/>
        </p:blipFill>
        <p:spPr bwMode="auto">
          <a:xfrm>
            <a:off x="1835696" y="27925"/>
            <a:ext cx="5544616" cy="683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78043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Christian place of  worship – learn more about </a:t>
            </a:r>
            <a:r>
              <a:rPr lang="en-GB" sz="2000" dirty="0" smtClean="0">
                <a:latin typeface="Arial" panose="020B0604020202020204" pitchFamily="34" charset="0"/>
                <a:cs typeface="Arial" panose="020B0604020202020204" pitchFamily="34" charset="0"/>
                <a:hlinkClick r:id="rId5"/>
              </a:rPr>
              <a:t>Christianity</a:t>
            </a:r>
            <a:endParaRPr lang="en-GB" sz="2000"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34" t="9454" r="5746" b="5368"/>
          <a:stretch/>
        </p:blipFill>
        <p:spPr bwMode="auto">
          <a:xfrm>
            <a:off x="0" y="1052736"/>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306967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217" t="12691" r="25994" b="5703"/>
          <a:stretch/>
        </p:blipFill>
        <p:spPr bwMode="auto">
          <a:xfrm>
            <a:off x="0" y="92889"/>
            <a:ext cx="9180512" cy="650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457200" y="274638"/>
            <a:ext cx="8229600" cy="1143000"/>
          </a:xfrm>
        </p:spPr>
        <p:txBody>
          <a:bodyPr>
            <a:normAutofit/>
          </a:bodyPr>
          <a:lstStyle/>
          <a:p>
            <a:r>
              <a:rPr lang="en-GB" sz="3200" b="1" dirty="0" smtClean="0">
                <a:solidFill>
                  <a:schemeClr val="bg1"/>
                </a:solidFill>
                <a:latin typeface="Arial" panose="020B0604020202020204" pitchFamily="34" charset="0"/>
                <a:cs typeface="Arial" panose="020B0604020202020204" pitchFamily="34" charset="0"/>
              </a:rPr>
              <a:t>Manor Way Evangelical Church</a:t>
            </a:r>
            <a:endParaRPr lang="en-GB" sz="32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93454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247" t="15743" r="26415" b="4900"/>
          <a:stretch/>
        </p:blipFill>
        <p:spPr bwMode="auto">
          <a:xfrm>
            <a:off x="0" y="218423"/>
            <a:ext cx="9143999" cy="63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62502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Christian place of  worship – learn more about </a:t>
            </a:r>
            <a:r>
              <a:rPr lang="en-GB" sz="2000" dirty="0" smtClean="0">
                <a:latin typeface="Arial" panose="020B0604020202020204" pitchFamily="34" charset="0"/>
                <a:cs typeface="Arial" panose="020B0604020202020204" pitchFamily="34" charset="0"/>
                <a:hlinkClick r:id="rId5"/>
              </a:rPr>
              <a:t>Christianity</a:t>
            </a:r>
            <a:endParaRPr lang="en-GB" sz="2000"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34" t="9454" r="5746" b="5368"/>
          <a:stretch/>
        </p:blipFill>
        <p:spPr bwMode="auto">
          <a:xfrm>
            <a:off x="0" y="1052736"/>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56818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837" t="11726" r="28886" b="6025"/>
          <a:stretch/>
        </p:blipFill>
        <p:spPr bwMode="auto">
          <a:xfrm>
            <a:off x="179512" y="0"/>
            <a:ext cx="87868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756592" y="0"/>
            <a:ext cx="8229600" cy="1143000"/>
          </a:xfrm>
        </p:spPr>
        <p:txBody>
          <a:bodyPr>
            <a:normAutofit/>
          </a:bodyPr>
          <a:lstStyle/>
          <a:p>
            <a:r>
              <a:rPr lang="en-GB" sz="3200" b="1" dirty="0" smtClean="0">
                <a:latin typeface="Arial" panose="020B0604020202020204" pitchFamily="34" charset="0"/>
                <a:cs typeface="Arial" panose="020B0604020202020204" pitchFamily="34" charset="0"/>
              </a:rPr>
              <a:t>Clayton Baptist Church</a:t>
            </a:r>
            <a:endParaRPr lang="en-GB" sz="32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19539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043" t="11726" r="40000" b="5222"/>
          <a:stretch/>
        </p:blipFill>
        <p:spPr bwMode="auto">
          <a:xfrm>
            <a:off x="1902486" y="-1"/>
            <a:ext cx="5405818" cy="6833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956502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Christian place of  worship – learn more about </a:t>
            </a:r>
            <a:r>
              <a:rPr lang="en-GB" sz="2000" dirty="0" smtClean="0">
                <a:latin typeface="Arial" panose="020B0604020202020204" pitchFamily="34" charset="0"/>
                <a:cs typeface="Arial" panose="020B0604020202020204" pitchFamily="34" charset="0"/>
                <a:hlinkClick r:id="rId5"/>
              </a:rPr>
              <a:t>Christianity</a:t>
            </a:r>
            <a:endParaRPr lang="en-GB" sz="2000"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34" t="9454" r="5746" b="5368"/>
          <a:stretch/>
        </p:blipFill>
        <p:spPr bwMode="auto">
          <a:xfrm>
            <a:off x="0" y="1052736"/>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88223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28" t="13012" r="28614" b="4899"/>
          <a:stretch/>
        </p:blipFill>
        <p:spPr bwMode="auto">
          <a:xfrm>
            <a:off x="183209" y="0"/>
            <a:ext cx="883084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457200" y="274638"/>
            <a:ext cx="8229600" cy="1143000"/>
          </a:xfrm>
        </p:spPr>
        <p:txBody>
          <a:bodyPr>
            <a:normAutofit/>
          </a:bodyPr>
          <a:lstStyle/>
          <a:p>
            <a:r>
              <a:rPr lang="en-GB" sz="3200" b="1" dirty="0" smtClean="0">
                <a:solidFill>
                  <a:schemeClr val="bg1"/>
                </a:solidFill>
                <a:latin typeface="Arial" panose="020B0604020202020204" pitchFamily="34" charset="0"/>
                <a:cs typeface="Arial" panose="020B0604020202020204" pitchFamily="34" charset="0"/>
              </a:rPr>
              <a:t>St Mary’s Church, Peterborough</a:t>
            </a:r>
            <a:endParaRPr lang="en-GB" sz="32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58424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851" y="2400178"/>
            <a:ext cx="3387766" cy="2677656"/>
          </a:xfrm>
          <a:prstGeom prst="rect">
            <a:avLst/>
          </a:prstGeom>
          <a:noFill/>
        </p:spPr>
        <p:txBody>
          <a:bodyPr wrap="square" rtlCol="0">
            <a:spAutoFit/>
          </a:bodyPr>
          <a:lstStyle/>
          <a:p>
            <a:pPr algn="ctr"/>
            <a:r>
              <a:rPr lang="en-GB" sz="4800" dirty="0" smtClean="0">
                <a:latin typeface="Arial" panose="020B0604020202020204" pitchFamily="34" charset="0"/>
                <a:cs typeface="Arial" panose="020B0604020202020204" pitchFamily="34" charset="0"/>
              </a:rPr>
              <a:t>Vitruvius</a:t>
            </a:r>
          </a:p>
          <a:p>
            <a:pPr algn="ctr"/>
            <a:r>
              <a:rPr lang="en-GB" sz="4800" dirty="0" smtClean="0">
                <a:latin typeface="Arial" panose="020B0604020202020204" pitchFamily="34" charset="0"/>
                <a:cs typeface="Arial" panose="020B0604020202020204" pitchFamily="34" charset="0"/>
              </a:rPr>
              <a:t>70 BC</a:t>
            </a:r>
          </a:p>
          <a:p>
            <a:pPr algn="ctr"/>
            <a:endParaRPr lang="en-GB" sz="2400" dirty="0" smtClean="0">
              <a:latin typeface="Arial" panose="020B0604020202020204" pitchFamily="34" charset="0"/>
              <a:cs typeface="Arial" panose="020B0604020202020204" pitchFamily="34" charset="0"/>
            </a:endParaRPr>
          </a:p>
          <a:p>
            <a:pPr algn="ctr"/>
            <a:r>
              <a:rPr lang="en-GB" sz="2400" i="1" dirty="0" smtClean="0">
                <a:latin typeface="Arial" panose="020B0604020202020204" pitchFamily="34" charset="0"/>
                <a:cs typeface="Arial" panose="020B0604020202020204" pitchFamily="34" charset="0"/>
              </a:rPr>
              <a:t>... that’s a really, really long time ago!</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596" t="6567" r="10299" b="22189"/>
          <a:stretch/>
        </p:blipFill>
        <p:spPr>
          <a:xfrm>
            <a:off x="4039737" y="0"/>
            <a:ext cx="5104263" cy="6895572"/>
          </a:xfrm>
          <a:prstGeom prst="rect">
            <a:avLst/>
          </a:prstGeom>
        </p:spPr>
      </p:pic>
      <p:pic>
        <p:nvPicPr>
          <p:cNvPr id="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489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1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10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133" t="12691" r="40090" b="4900"/>
          <a:stretch/>
        </p:blipFill>
        <p:spPr bwMode="auto">
          <a:xfrm>
            <a:off x="1835696" y="26627"/>
            <a:ext cx="5472608" cy="689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285588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47" t="12531" r="28525" b="5542"/>
          <a:stretch/>
        </p:blipFill>
        <p:spPr bwMode="auto">
          <a:xfrm>
            <a:off x="187560" y="30532"/>
            <a:ext cx="8848936" cy="682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339215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85" t="11588" r="28661" b="4762"/>
          <a:stretch/>
        </p:blipFill>
        <p:spPr bwMode="auto">
          <a:xfrm>
            <a:off x="212621" y="0"/>
            <a:ext cx="86798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44794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Christian place of  worship – learn more about </a:t>
            </a:r>
            <a:r>
              <a:rPr lang="en-GB" sz="2000" dirty="0" smtClean="0">
                <a:latin typeface="Arial" panose="020B0604020202020204" pitchFamily="34" charset="0"/>
                <a:cs typeface="Arial" panose="020B0604020202020204" pitchFamily="34" charset="0"/>
                <a:hlinkClick r:id="rId5"/>
              </a:rPr>
              <a:t>Christianity</a:t>
            </a:r>
            <a:endParaRPr lang="en-GB" sz="2000"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334" t="9454" r="5746" b="5368"/>
          <a:stretch/>
        </p:blipFill>
        <p:spPr bwMode="auto">
          <a:xfrm>
            <a:off x="0" y="1052736"/>
            <a:ext cx="9144000" cy="48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582671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054" t="11746" r="28571" b="5079"/>
          <a:stretch/>
        </p:blipFill>
        <p:spPr bwMode="auto">
          <a:xfrm>
            <a:off x="251520" y="43590"/>
            <a:ext cx="8648058" cy="681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39865" y="327855"/>
            <a:ext cx="6871368" cy="584775"/>
          </a:xfrm>
          <a:prstGeom prst="rect">
            <a:avLst/>
          </a:prstGeom>
        </p:spPr>
        <p:txBody>
          <a:bodyPr wrap="none">
            <a:spAutoFit/>
          </a:bodyPr>
          <a:lstStyle/>
          <a:p>
            <a:r>
              <a:rPr lang="en-GB" sz="3200" b="1" dirty="0">
                <a:solidFill>
                  <a:schemeClr val="bg1"/>
                </a:solidFill>
                <a:latin typeface="Arial" panose="020B0604020202020204" pitchFamily="34" charset="0"/>
                <a:cs typeface="Arial" panose="020B0604020202020204" pitchFamily="34" charset="0"/>
              </a:rPr>
              <a:t>West Cumberland </a:t>
            </a:r>
            <a:r>
              <a:rPr lang="en-GB" sz="3200" b="1" dirty="0" smtClean="0">
                <a:solidFill>
                  <a:schemeClr val="bg1"/>
                </a:solidFill>
                <a:latin typeface="Arial" panose="020B0604020202020204" pitchFamily="34" charset="0"/>
                <a:cs typeface="Arial" panose="020B0604020202020204" pitchFamily="34" charset="0"/>
              </a:rPr>
              <a:t>Hospital Chapel</a:t>
            </a:r>
            <a:endParaRPr lang="en-GB" sz="32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813444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213" t="12540" r="39733" b="6667"/>
          <a:stretch/>
        </p:blipFill>
        <p:spPr bwMode="auto">
          <a:xfrm>
            <a:off x="1835696" y="23920"/>
            <a:ext cx="5568406" cy="682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59208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054" t="11746" r="28482" b="5555"/>
          <a:stretch/>
        </p:blipFill>
        <p:spPr bwMode="auto">
          <a:xfrm>
            <a:off x="251520" y="60301"/>
            <a:ext cx="8540481" cy="668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938750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47" t="12370" r="28705" b="5703"/>
          <a:stretch/>
        </p:blipFill>
        <p:spPr bwMode="auto">
          <a:xfrm>
            <a:off x="175222" y="-1"/>
            <a:ext cx="8861273" cy="6857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491058" y="44624"/>
            <a:ext cx="8229600" cy="1426170"/>
          </a:xfrm>
        </p:spPr>
        <p:txBody>
          <a:bodyPr>
            <a:noAutofit/>
          </a:bodyPr>
          <a:lstStyle/>
          <a:p>
            <a:r>
              <a:rPr lang="en-GB" sz="3200" b="1" dirty="0" smtClean="0">
                <a:solidFill>
                  <a:schemeClr val="bg1"/>
                </a:solidFill>
                <a:latin typeface="Arial" panose="020B0604020202020204" pitchFamily="34" charset="0"/>
                <a:cs typeface="Arial" panose="020B0604020202020204" pitchFamily="34" charset="0"/>
              </a:rPr>
              <a:t>Church of Jesus Christ</a:t>
            </a:r>
            <a:br>
              <a:rPr lang="en-GB" sz="3200" b="1" dirty="0" smtClean="0">
                <a:solidFill>
                  <a:schemeClr val="bg1"/>
                </a:solidFill>
                <a:latin typeface="Arial" panose="020B0604020202020204" pitchFamily="34" charset="0"/>
                <a:cs typeface="Arial" panose="020B0604020202020204" pitchFamily="34" charset="0"/>
              </a:rPr>
            </a:br>
            <a:r>
              <a:rPr lang="en-GB" sz="3200" b="1" dirty="0" smtClean="0">
                <a:solidFill>
                  <a:schemeClr val="bg1"/>
                </a:solidFill>
                <a:latin typeface="Arial" panose="020B0604020202020204" pitchFamily="34" charset="0"/>
                <a:cs typeface="Arial" panose="020B0604020202020204" pitchFamily="34" charset="0"/>
              </a:rPr>
              <a:t>of Latter-day Saints</a:t>
            </a:r>
            <a:endParaRPr lang="en-GB" sz="32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825427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379" t="11726" r="28705" b="5061"/>
          <a:stretch/>
        </p:blipFill>
        <p:spPr bwMode="auto">
          <a:xfrm>
            <a:off x="323528" y="0"/>
            <a:ext cx="8640960" cy="686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229701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93414" y="1202493"/>
            <a:ext cx="7992889" cy="792088"/>
          </a:xfrm>
          <a:prstGeom prst="rect">
            <a:avLst/>
          </a:prstGeom>
          <a:solidFill>
            <a:srgbClr val="FFFF00"/>
          </a:solidFill>
        </p:spPr>
        <p:txBody>
          <a:bodyPr/>
          <a:lstStyle>
            <a:defPPr>
              <a:defRPr lang="en-US"/>
            </a:defPPr>
            <a:lvl1pPr algn="ctr">
              <a:spcBef>
                <a:spcPct val="0"/>
              </a:spcBef>
              <a:buNone/>
              <a:defRPr sz="4400">
                <a:solidFill>
                  <a:schemeClr val="bg1"/>
                </a:solidFill>
                <a:latin typeface="Arial" panose="020B0604020202020204" pitchFamily="34" charset="0"/>
                <a:ea typeface="+mj-ea"/>
                <a:cs typeface="Arial" panose="020B0604020202020204" pitchFamily="34" charset="0"/>
              </a:defRPr>
            </a:lvl1pPr>
          </a:lstStyle>
          <a:p>
            <a:r>
              <a:rPr lang="en-GB" dirty="0" smtClean="0">
                <a:solidFill>
                  <a:schemeClr val="tx1"/>
                </a:solidFill>
              </a:rPr>
              <a:t>Answers</a:t>
            </a:r>
            <a:endParaRPr lang="en-GB" dirty="0">
              <a:solidFill>
                <a:schemeClr val="tx1"/>
              </a:solidFill>
            </a:endParaRPr>
          </a:p>
        </p:txBody>
      </p:sp>
      <p:sp>
        <p:nvSpPr>
          <p:cNvPr id="9" name="Cloud Callout 8"/>
          <p:cNvSpPr/>
          <p:nvPr/>
        </p:nvSpPr>
        <p:spPr>
          <a:xfrm>
            <a:off x="98989" y="2060848"/>
            <a:ext cx="4401003" cy="1646735"/>
          </a:xfrm>
          <a:prstGeom prst="cloudCallout">
            <a:avLst/>
          </a:prstGeom>
          <a:solidFill>
            <a:srgbClr val="B621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What features do these buildings have?</a:t>
            </a:r>
            <a:endParaRPr lang="en-GB"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66073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851" y="2400178"/>
            <a:ext cx="3387766" cy="3416320"/>
          </a:xfrm>
          <a:prstGeom prst="rect">
            <a:avLst/>
          </a:prstGeom>
          <a:noFill/>
        </p:spPr>
        <p:txBody>
          <a:bodyPr wrap="square" rtlCol="0">
            <a:spAutoFit/>
          </a:bodyPr>
          <a:lstStyle/>
          <a:p>
            <a:pPr algn="ctr"/>
            <a:r>
              <a:rPr lang="en-GB" sz="4800" dirty="0" smtClean="0">
                <a:latin typeface="Arial" panose="020B0604020202020204" pitchFamily="34" charset="0"/>
                <a:cs typeface="Arial" panose="020B0604020202020204" pitchFamily="34" charset="0"/>
              </a:rPr>
              <a:t>Firmitas </a:t>
            </a:r>
          </a:p>
          <a:p>
            <a:pPr algn="ctr"/>
            <a:r>
              <a:rPr lang="en-GB" sz="4800" dirty="0" smtClean="0">
                <a:latin typeface="Arial" panose="020B0604020202020204" pitchFamily="34" charset="0"/>
                <a:cs typeface="Arial" panose="020B0604020202020204" pitchFamily="34" charset="0"/>
              </a:rPr>
              <a:t>Utilitas</a:t>
            </a:r>
          </a:p>
          <a:p>
            <a:pPr algn="ctr"/>
            <a:r>
              <a:rPr lang="en-GB" sz="4800" dirty="0" smtClean="0">
                <a:latin typeface="Arial" panose="020B0604020202020204" pitchFamily="34" charset="0"/>
                <a:cs typeface="Arial" panose="020B0604020202020204" pitchFamily="34" charset="0"/>
              </a:rPr>
              <a:t>Venustas</a:t>
            </a:r>
          </a:p>
          <a:p>
            <a:pPr algn="ctr"/>
            <a:endParaRPr lang="en-GB" sz="2400" dirty="0" smtClean="0">
              <a:latin typeface="Arial" panose="020B0604020202020204" pitchFamily="34" charset="0"/>
              <a:cs typeface="Arial" panose="020B0604020202020204" pitchFamily="34" charset="0"/>
            </a:endParaRPr>
          </a:p>
          <a:p>
            <a:pPr algn="ctr"/>
            <a:r>
              <a:rPr lang="en-GB" sz="2400" i="1" dirty="0" smtClean="0">
                <a:latin typeface="Arial" panose="020B0604020202020204" pitchFamily="34" charset="0"/>
                <a:cs typeface="Arial" panose="020B0604020202020204" pitchFamily="34" charset="0"/>
              </a:rPr>
              <a:t>… ummm, does anyone know </a:t>
            </a:r>
            <a:r>
              <a:rPr lang="en-GB" sz="2400" i="1" dirty="0">
                <a:latin typeface="Arial" panose="020B0604020202020204" pitchFamily="34" charset="0"/>
                <a:cs typeface="Arial" panose="020B0604020202020204" pitchFamily="34" charset="0"/>
              </a:rPr>
              <a:t>L</a:t>
            </a:r>
            <a:r>
              <a:rPr lang="en-GB" sz="2400" i="1" dirty="0" smtClean="0">
                <a:latin typeface="Arial" panose="020B0604020202020204" pitchFamily="34" charset="0"/>
                <a:cs typeface="Arial" panose="020B0604020202020204" pitchFamily="34" charset="0"/>
              </a:rPr>
              <a:t>atin?</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0596" t="6567" r="10299" b="22189"/>
          <a:stretch/>
        </p:blipFill>
        <p:spPr>
          <a:xfrm>
            <a:off x="4039737" y="0"/>
            <a:ext cx="5104263" cy="6895572"/>
          </a:xfrm>
          <a:prstGeom prst="rect">
            <a:avLst/>
          </a:prstGeom>
        </p:spPr>
      </p:pic>
    </p:spTree>
    <p:custDataLst>
      <p:tags r:id="rId1"/>
    </p:custDataLst>
    <p:extLst>
      <p:ext uri="{BB962C8B-B14F-4D97-AF65-F5344CB8AC3E}">
        <p14:creationId xmlns:p14="http://schemas.microsoft.com/office/powerpoint/2010/main" val="14168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10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93414" y="1202493"/>
            <a:ext cx="7992889" cy="792088"/>
          </a:xfrm>
          <a:prstGeom prst="rect">
            <a:avLst/>
          </a:prstGeom>
          <a:solidFill>
            <a:srgbClr val="FFFF00"/>
          </a:solidFill>
        </p:spPr>
        <p:txBody>
          <a:bodyPr/>
          <a:lstStyle>
            <a:defPPr>
              <a:defRPr lang="en-US"/>
            </a:defPPr>
            <a:lvl1pPr algn="ctr">
              <a:spcBef>
                <a:spcPct val="0"/>
              </a:spcBef>
              <a:buNone/>
              <a:defRPr sz="4400">
                <a:solidFill>
                  <a:schemeClr val="bg1"/>
                </a:solidFill>
                <a:latin typeface="Arial" panose="020B0604020202020204" pitchFamily="34" charset="0"/>
                <a:ea typeface="+mj-ea"/>
                <a:cs typeface="Arial" panose="020B0604020202020204" pitchFamily="34" charset="0"/>
              </a:defRPr>
            </a:lvl1pPr>
          </a:lstStyle>
          <a:p>
            <a:r>
              <a:rPr lang="en-GB" dirty="0" smtClean="0">
                <a:solidFill>
                  <a:schemeClr val="tx1"/>
                </a:solidFill>
              </a:rPr>
              <a:t>Answers</a:t>
            </a:r>
            <a:endParaRPr lang="en-GB" dirty="0">
              <a:solidFill>
                <a:schemeClr val="tx1"/>
              </a:solidFill>
            </a:endParaRPr>
          </a:p>
        </p:txBody>
      </p:sp>
      <p:sp>
        <p:nvSpPr>
          <p:cNvPr id="11" name="Cloud Callout 10"/>
          <p:cNvSpPr/>
          <p:nvPr/>
        </p:nvSpPr>
        <p:spPr>
          <a:xfrm>
            <a:off x="5652120" y="2063111"/>
            <a:ext cx="3348372" cy="1423680"/>
          </a:xfrm>
          <a:prstGeom prst="cloudCallout">
            <a:avLst/>
          </a:prstGeom>
          <a:solidFill>
            <a:srgbClr val="32A2D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What symbols can you see?</a:t>
            </a:r>
            <a:endParaRPr lang="en-GB"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775165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593414" y="1202493"/>
            <a:ext cx="7992889" cy="792088"/>
          </a:xfrm>
          <a:prstGeom prst="rect">
            <a:avLst/>
          </a:prstGeom>
          <a:solidFill>
            <a:srgbClr val="FFFF00"/>
          </a:solidFill>
        </p:spPr>
        <p:txBody>
          <a:bodyPr/>
          <a:lstStyle>
            <a:defPPr>
              <a:defRPr lang="en-US"/>
            </a:defPPr>
            <a:lvl1pPr algn="ctr">
              <a:spcBef>
                <a:spcPct val="0"/>
              </a:spcBef>
              <a:buNone/>
              <a:defRPr sz="4400">
                <a:solidFill>
                  <a:schemeClr val="bg1"/>
                </a:solidFill>
                <a:latin typeface="Arial" panose="020B0604020202020204" pitchFamily="34" charset="0"/>
                <a:ea typeface="+mj-ea"/>
                <a:cs typeface="Arial" panose="020B0604020202020204" pitchFamily="34" charset="0"/>
              </a:defRPr>
            </a:lvl1pPr>
          </a:lstStyle>
          <a:p>
            <a:r>
              <a:rPr lang="en-GB" dirty="0" smtClean="0">
                <a:solidFill>
                  <a:schemeClr val="tx1"/>
                </a:solidFill>
              </a:rPr>
              <a:t>Answers</a:t>
            </a:r>
            <a:endParaRPr lang="en-GB" dirty="0">
              <a:solidFill>
                <a:schemeClr val="tx1"/>
              </a:solidFill>
            </a:endParaRPr>
          </a:p>
        </p:txBody>
      </p:sp>
      <p:sp>
        <p:nvSpPr>
          <p:cNvPr id="12" name="Cloud Callout 11"/>
          <p:cNvSpPr/>
          <p:nvPr/>
        </p:nvSpPr>
        <p:spPr>
          <a:xfrm>
            <a:off x="913977" y="2150309"/>
            <a:ext cx="7351761" cy="1584176"/>
          </a:xfrm>
          <a:prstGeom prst="cloudCallout">
            <a:avLst/>
          </a:prstGeom>
          <a:solidFill>
            <a:srgbClr val="B621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Arial" panose="020B0604020202020204" pitchFamily="34" charset="0"/>
                <a:cs typeface="Arial" panose="020B0604020202020204" pitchFamily="34" charset="0"/>
              </a:rPr>
              <a:t>What is </a:t>
            </a:r>
            <a:r>
              <a:rPr lang="en-GB" sz="2400" dirty="0">
                <a:latin typeface="Arial" panose="020B0604020202020204" pitchFamily="34" charset="0"/>
                <a:cs typeface="Arial" panose="020B0604020202020204" pitchFamily="34" charset="0"/>
              </a:rPr>
              <a:t>the same or different about these places of worship? </a:t>
            </a:r>
          </a:p>
        </p:txBody>
      </p:sp>
      <p:graphicFrame>
        <p:nvGraphicFramePr>
          <p:cNvPr id="2" name="Table 1"/>
          <p:cNvGraphicFramePr>
            <a:graphicFrameLocks noGrp="1"/>
          </p:cNvGraphicFramePr>
          <p:nvPr>
            <p:extLst>
              <p:ext uri="{D42A27DB-BD31-4B8C-83A1-F6EECF244321}">
                <p14:modId xmlns:p14="http://schemas.microsoft.com/office/powerpoint/2010/main" val="1440370851"/>
              </p:ext>
            </p:extLst>
          </p:nvPr>
        </p:nvGraphicFramePr>
        <p:xfrm>
          <a:off x="593412" y="4231216"/>
          <a:ext cx="7992890" cy="2595880"/>
        </p:xfrm>
        <a:graphic>
          <a:graphicData uri="http://schemas.openxmlformats.org/drawingml/2006/table">
            <a:tbl>
              <a:tblPr firstRow="1" bandRow="1">
                <a:tableStyleId>{5C22544A-7EE6-4342-B048-85BDC9FD1C3A}</a:tableStyleId>
              </a:tblPr>
              <a:tblGrid>
                <a:gridCol w="3996445"/>
                <a:gridCol w="3996445"/>
              </a:tblGrid>
              <a:tr h="370840">
                <a:tc>
                  <a:txBody>
                    <a:bodyPr/>
                    <a:lstStyle/>
                    <a:p>
                      <a:pPr algn="ctr"/>
                      <a:r>
                        <a:rPr lang="en-GB" dirty="0" smtClean="0"/>
                        <a:t>Same</a:t>
                      </a:r>
                      <a:endParaRPr lang="en-GB" dirty="0"/>
                    </a:p>
                  </a:txBody>
                  <a:tcPr>
                    <a:solidFill>
                      <a:srgbClr val="32A2DB"/>
                    </a:solidFill>
                  </a:tcPr>
                </a:tc>
                <a:tc>
                  <a:txBody>
                    <a:bodyPr/>
                    <a:lstStyle/>
                    <a:p>
                      <a:pPr algn="ctr"/>
                      <a:r>
                        <a:rPr lang="en-GB" dirty="0" smtClean="0"/>
                        <a:t>Different</a:t>
                      </a:r>
                      <a:endParaRPr lang="en-GB" dirty="0"/>
                    </a:p>
                  </a:txBody>
                  <a:tcPr>
                    <a:solidFill>
                      <a:srgbClr val="32A2DB"/>
                    </a:solidFill>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bl>
          </a:graphicData>
        </a:graphic>
      </p:graphicFrame>
    </p:spTree>
    <p:custDataLst>
      <p:tags r:id="rId2"/>
    </p:custDataLst>
    <p:extLst>
      <p:ext uri="{BB962C8B-B14F-4D97-AF65-F5344CB8AC3E}">
        <p14:creationId xmlns:p14="http://schemas.microsoft.com/office/powerpoint/2010/main" val="2509241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337" y="1108182"/>
            <a:ext cx="9144000"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Other Places of Worship</a:t>
            </a:r>
          </a:p>
        </p:txBody>
      </p:sp>
      <p:sp>
        <p:nvSpPr>
          <p:cNvPr id="7" name="TextBox 6"/>
          <p:cNvSpPr txBox="1"/>
          <p:nvPr/>
        </p:nvSpPr>
        <p:spPr>
          <a:xfrm>
            <a:off x="37008" y="5928165"/>
            <a:ext cx="9144000"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John Laing</a:t>
            </a:r>
            <a:endParaRPr lang="en-GB"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1916832"/>
            <a:ext cx="2682956" cy="391103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9104" r="25672" b="3755"/>
          <a:stretch/>
        </p:blipFill>
        <p:spPr>
          <a:xfrm>
            <a:off x="3025796" y="1916832"/>
            <a:ext cx="2766916" cy="391103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179" r="48688" b="7781"/>
          <a:stretch/>
        </p:blipFill>
        <p:spPr>
          <a:xfrm>
            <a:off x="6100055" y="1916832"/>
            <a:ext cx="3009598" cy="3911031"/>
          </a:xfrm>
          <a:prstGeom prst="rect">
            <a:avLst/>
          </a:prstGeom>
        </p:spPr>
      </p:pic>
    </p:spTree>
    <p:custDataLst>
      <p:tags r:id="rId1"/>
    </p:custDataLst>
    <p:extLst>
      <p:ext uri="{BB962C8B-B14F-4D97-AF65-F5344CB8AC3E}">
        <p14:creationId xmlns:p14="http://schemas.microsoft.com/office/powerpoint/2010/main" val="15120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Documents\Laing\Buddhism\DP134174-200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6" r="592" b="2702"/>
          <a:stretch/>
        </p:blipFill>
        <p:spPr bwMode="auto">
          <a:xfrm>
            <a:off x="0" y="6369"/>
            <a:ext cx="9144000" cy="68516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39865" y="327855"/>
            <a:ext cx="6979411" cy="584775"/>
          </a:xfrm>
          <a:prstGeom prst="rect">
            <a:avLst/>
          </a:prstGeom>
        </p:spPr>
        <p:txBody>
          <a:bodyPr wrap="none">
            <a:spAutoFit/>
          </a:bodyPr>
          <a:lstStyle/>
          <a:p>
            <a:r>
              <a:rPr lang="en-GB" sz="3200" b="1" dirty="0" smtClean="0">
                <a:solidFill>
                  <a:schemeClr val="bg1"/>
                </a:solidFill>
                <a:latin typeface="Arial" panose="020B0604020202020204" pitchFamily="34" charset="0"/>
                <a:cs typeface="Arial" panose="020B0604020202020204" pitchFamily="34" charset="0"/>
              </a:rPr>
              <a:t>Buddhapadipa Temple, Wimbledon</a:t>
            </a:r>
            <a:endParaRPr lang="en-GB" sz="32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472327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Documents\Laing\Buddhism\DP134169-2000p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942"/>
          <a:stretch/>
        </p:blipFill>
        <p:spPr bwMode="auto">
          <a:xfrm>
            <a:off x="2047165" y="-32994"/>
            <a:ext cx="5049670" cy="69242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705784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Documents\Laing\Buddhism\DP134180-20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3704" b="9467"/>
          <a:stretch/>
        </p:blipFill>
        <p:spPr bwMode="auto">
          <a:xfrm>
            <a:off x="-95534" y="4314"/>
            <a:ext cx="9225886" cy="68644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8437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Documents\Laing\Buddhism\DP134181-20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t="1327" b="4514"/>
          <a:stretch/>
        </p:blipFill>
        <p:spPr bwMode="auto">
          <a:xfrm>
            <a:off x="-27171" y="-1"/>
            <a:ext cx="9161809" cy="68788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58147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Buddhist place of  worship – learn more about </a:t>
            </a:r>
            <a:r>
              <a:rPr lang="en-GB" sz="2000" dirty="0" smtClean="0">
                <a:latin typeface="Arial" panose="020B0604020202020204" pitchFamily="34" charset="0"/>
                <a:cs typeface="Arial" panose="020B0604020202020204" pitchFamily="34" charset="0"/>
                <a:hlinkClick r:id="rId5"/>
              </a:rPr>
              <a:t>Buddhism</a:t>
            </a:r>
            <a:endParaRPr lang="en-GB" sz="2000" dirty="0" smtClean="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1228" t="34304" r="12479" b="11387"/>
          <a:stretch/>
        </p:blipFill>
        <p:spPr bwMode="auto">
          <a:xfrm>
            <a:off x="-1" y="1702080"/>
            <a:ext cx="9144001" cy="366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330099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Documents\Laing\Hinduism\DP035355-2000p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278"/>
          <a:stretch/>
        </p:blipFill>
        <p:spPr bwMode="auto">
          <a:xfrm>
            <a:off x="1999859" y="-13647"/>
            <a:ext cx="5144282" cy="68716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77329" y="77335"/>
            <a:ext cx="4389343" cy="584775"/>
          </a:xfrm>
          <a:prstGeom prst="rect">
            <a:avLst/>
          </a:prstGeom>
        </p:spPr>
        <p:txBody>
          <a:bodyPr wrap="none">
            <a:spAutoFit/>
          </a:bodyPr>
          <a:lstStyle/>
          <a:p>
            <a:r>
              <a:rPr lang="en-GB" sz="3200" b="1" dirty="0">
                <a:solidFill>
                  <a:schemeClr val="bg1"/>
                </a:solidFill>
                <a:latin typeface="Arial" panose="020B0604020202020204" pitchFamily="34" charset="0"/>
                <a:cs typeface="Arial" panose="020B0604020202020204" pitchFamily="34" charset="0"/>
              </a:rPr>
              <a:t>Hindu Temple, </a:t>
            </a:r>
            <a:r>
              <a:rPr lang="en-GB" sz="3200" b="1" dirty="0" smtClean="0">
                <a:solidFill>
                  <a:schemeClr val="bg1"/>
                </a:solidFill>
                <a:latin typeface="Arial" panose="020B0604020202020204" pitchFamily="34" charset="0"/>
                <a:cs typeface="Arial" panose="020B0604020202020204" pitchFamily="34" charset="0"/>
              </a:rPr>
              <a:t>Bristol</a:t>
            </a:r>
            <a:endParaRPr lang="en-GB" sz="32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65186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Documents\Laing\Hinduism\DP035185-20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5757" r="5757"/>
          <a:stretch/>
        </p:blipFill>
        <p:spPr bwMode="auto">
          <a:xfrm>
            <a:off x="0" y="13685"/>
            <a:ext cx="9144000" cy="68622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4900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851" y="2400178"/>
            <a:ext cx="3387766" cy="2677656"/>
          </a:xfrm>
          <a:prstGeom prst="rect">
            <a:avLst/>
          </a:prstGeom>
          <a:noFill/>
        </p:spPr>
        <p:txBody>
          <a:bodyPr wrap="square" rtlCol="0">
            <a:spAutoFit/>
          </a:bodyPr>
          <a:lstStyle/>
          <a:p>
            <a:pPr algn="ctr"/>
            <a:r>
              <a:rPr lang="en-GB" sz="4800" dirty="0" smtClean="0">
                <a:latin typeface="Arial" panose="020B0604020202020204" pitchFamily="34" charset="0"/>
                <a:cs typeface="Arial" panose="020B0604020202020204" pitchFamily="34" charset="0"/>
              </a:rPr>
              <a:t>Durable </a:t>
            </a:r>
          </a:p>
          <a:p>
            <a:pPr algn="ctr"/>
            <a:r>
              <a:rPr lang="en-GB" sz="4800" dirty="0" smtClean="0">
                <a:latin typeface="Arial" panose="020B0604020202020204" pitchFamily="34" charset="0"/>
                <a:cs typeface="Arial" panose="020B0604020202020204" pitchFamily="34" charset="0"/>
              </a:rPr>
              <a:t>Useful</a:t>
            </a:r>
          </a:p>
          <a:p>
            <a:pPr algn="ctr"/>
            <a:r>
              <a:rPr lang="en-GB" sz="4800" dirty="0" smtClean="0">
                <a:latin typeface="Arial" panose="020B0604020202020204" pitchFamily="34" charset="0"/>
                <a:cs typeface="Arial" panose="020B0604020202020204" pitchFamily="34" charset="0"/>
              </a:rPr>
              <a:t>Beautiful</a:t>
            </a:r>
          </a:p>
          <a:p>
            <a:pPr algn="ctr"/>
            <a:endParaRPr lang="en-GB" sz="24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596" t="6567" r="10299" b="22189"/>
          <a:stretch/>
        </p:blipFill>
        <p:spPr>
          <a:xfrm>
            <a:off x="4039737" y="0"/>
            <a:ext cx="5104263" cy="6895572"/>
          </a:xfrm>
          <a:prstGeom prst="rect">
            <a:avLst/>
          </a:prstGeom>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9314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Documents\Laing\Hinduism\DP035189-200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7" y="-6709"/>
            <a:ext cx="9239535" cy="6841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02669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Documents\Laing\Hinduism\DP035191-20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2062" t="2121" r="5097" b="5198"/>
          <a:stretch/>
        </p:blipFill>
        <p:spPr bwMode="auto">
          <a:xfrm>
            <a:off x="-15863" y="0"/>
            <a:ext cx="9159863"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58377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Hindu place of  worship – learn more about </a:t>
            </a:r>
            <a:r>
              <a:rPr lang="en-GB" sz="2000" dirty="0" smtClean="0">
                <a:latin typeface="Arial" panose="020B0604020202020204" pitchFamily="34" charset="0"/>
                <a:cs typeface="Arial" panose="020B0604020202020204" pitchFamily="34" charset="0"/>
                <a:hlinkClick r:id="rId5"/>
              </a:rPr>
              <a:t>Hinduism</a:t>
            </a:r>
            <a:endParaRPr lang="en-GB" sz="2000" dirty="0" smtClean="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1295" t="23322" r="13257" b="26079"/>
          <a:stretch/>
        </p:blipFill>
        <p:spPr bwMode="auto">
          <a:xfrm>
            <a:off x="0" y="1844824"/>
            <a:ext cx="9144000" cy="344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460061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Documents\Laing\Sikhism\DP035407-2000p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195"/>
          <a:stretch/>
        </p:blipFill>
        <p:spPr bwMode="auto">
          <a:xfrm>
            <a:off x="1774210" y="13499"/>
            <a:ext cx="5595581" cy="6844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77329" y="77335"/>
            <a:ext cx="4094391" cy="584775"/>
          </a:xfrm>
          <a:prstGeom prst="rect">
            <a:avLst/>
          </a:prstGeom>
        </p:spPr>
        <p:txBody>
          <a:bodyPr wrap="none">
            <a:spAutoFit/>
          </a:bodyPr>
          <a:lstStyle/>
          <a:p>
            <a:r>
              <a:rPr lang="en-GB" sz="3200" b="1" dirty="0" smtClean="0">
                <a:solidFill>
                  <a:schemeClr val="bg1"/>
                </a:solidFill>
                <a:latin typeface="Arial" panose="020B0604020202020204" pitchFamily="34" charset="0"/>
                <a:cs typeface="Arial" panose="020B0604020202020204" pitchFamily="34" charset="0"/>
              </a:rPr>
              <a:t>Sikh </a:t>
            </a:r>
            <a:r>
              <a:rPr lang="en-GB" sz="3200" b="1" dirty="0">
                <a:solidFill>
                  <a:schemeClr val="bg1"/>
                </a:solidFill>
                <a:latin typeface="Arial" panose="020B0604020202020204" pitchFamily="34" charset="0"/>
                <a:cs typeface="Arial" panose="020B0604020202020204" pitchFamily="34" charset="0"/>
              </a:rPr>
              <a:t>Temple, </a:t>
            </a:r>
            <a:r>
              <a:rPr lang="en-GB" sz="3200" b="1" dirty="0" smtClean="0">
                <a:solidFill>
                  <a:schemeClr val="bg1"/>
                </a:solidFill>
                <a:latin typeface="Arial" panose="020B0604020202020204" pitchFamily="34" charset="0"/>
                <a:cs typeface="Arial" panose="020B0604020202020204" pitchFamily="34" charset="0"/>
              </a:rPr>
              <a:t>Bristol</a:t>
            </a:r>
            <a:endParaRPr lang="en-GB" sz="32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113322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Documents\Laing\Sikhism\DP035408-20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9029" r="5817" b="3744"/>
          <a:stretch/>
        </p:blipFill>
        <p:spPr bwMode="auto">
          <a:xfrm>
            <a:off x="-13648" y="16477"/>
            <a:ext cx="9179138" cy="68415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665203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Documents\Laing\Sikhism\DP035410-20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3390" r="7741"/>
          <a:stretch/>
        </p:blipFill>
        <p:spPr bwMode="auto">
          <a:xfrm>
            <a:off x="-6503" y="0"/>
            <a:ext cx="9150503" cy="68375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8100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Documents\Laing\Sikhism\DP035417-2000px.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0" y="1196"/>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198875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23528" y="6237720"/>
            <a:ext cx="8229600" cy="620280"/>
          </a:xfrm>
        </p:spPr>
        <p:txBody>
          <a:bodyPr>
            <a:normAutofit/>
          </a:bodyPr>
          <a:lstStyle/>
          <a:p>
            <a:pPr marL="0" indent="0">
              <a:buNone/>
            </a:pPr>
            <a:r>
              <a:rPr lang="en-GB" sz="2000" dirty="0" smtClean="0">
                <a:latin typeface="Arial" panose="020B0604020202020204" pitchFamily="34" charset="0"/>
                <a:cs typeface="Arial" panose="020B0604020202020204" pitchFamily="34" charset="0"/>
              </a:rPr>
              <a:t>This is a Sikh place of  worship – learn more about </a:t>
            </a:r>
            <a:r>
              <a:rPr lang="en-GB" sz="2000" dirty="0" smtClean="0">
                <a:latin typeface="Arial" panose="020B0604020202020204" pitchFamily="34" charset="0"/>
                <a:cs typeface="Arial" panose="020B0604020202020204" pitchFamily="34" charset="0"/>
                <a:hlinkClick r:id="rId5"/>
              </a:rPr>
              <a:t>Sikhism</a:t>
            </a:r>
            <a:endParaRPr lang="en-GB" sz="2000" dirty="0" smtClean="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567" t="15181" r="10628" b="30610"/>
          <a:stretch/>
        </p:blipFill>
        <p:spPr bwMode="auto">
          <a:xfrm>
            <a:off x="-1" y="1815152"/>
            <a:ext cx="9144001" cy="34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531564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67544" y="980728"/>
            <a:ext cx="8229600" cy="652934"/>
          </a:xfrm>
        </p:spPr>
        <p:txBody>
          <a:bodyPr>
            <a:normAutofit/>
          </a:bodyPr>
          <a:lstStyle/>
          <a:p>
            <a:r>
              <a:rPr lang="en-GB" sz="3200" b="1" dirty="0" smtClean="0">
                <a:latin typeface="Arial" pitchFamily="34" charset="0"/>
                <a:cs typeface="Arial" pitchFamily="34" charset="0"/>
              </a:rPr>
              <a:t>Re-Purposing Places of Worship</a:t>
            </a:r>
            <a:endParaRPr lang="en-GB" sz="3200" b="1" dirty="0">
              <a:latin typeface="Arial" pitchFamily="34" charset="0"/>
              <a:cs typeface="Arial" pitchFamily="34" charset="0"/>
            </a:endParaRPr>
          </a:p>
        </p:txBody>
      </p:sp>
      <p:sp>
        <p:nvSpPr>
          <p:cNvPr id="4" name="Content Placeholder 3"/>
          <p:cNvSpPr>
            <a:spLocks noGrp="1"/>
          </p:cNvSpPr>
          <p:nvPr>
            <p:ph idx="1"/>
          </p:nvPr>
        </p:nvSpPr>
        <p:spPr>
          <a:xfrm>
            <a:off x="467544" y="1988840"/>
            <a:ext cx="8229600" cy="4525963"/>
          </a:xfrm>
        </p:spPr>
        <p:txBody>
          <a:bodyPr>
            <a:normAutofit/>
          </a:bodyPr>
          <a:lstStyle/>
          <a:p>
            <a:pPr marL="0" indent="0">
              <a:buNone/>
            </a:pPr>
            <a:r>
              <a:rPr lang="en-GB" sz="2400" dirty="0" smtClean="0"/>
              <a:t>Many of our places of worship have been </a:t>
            </a:r>
            <a:r>
              <a:rPr lang="en-GB" sz="2400" b="1" dirty="0" smtClean="0"/>
              <a:t>re-purposed, </a:t>
            </a:r>
            <a:r>
              <a:rPr lang="en-GB" sz="2400" dirty="0" smtClean="0"/>
              <a:t>meaning they have a different purpose from the one they were built for.</a:t>
            </a:r>
          </a:p>
          <a:p>
            <a:pPr marL="0" indent="0">
              <a:buNone/>
            </a:pPr>
            <a:endParaRPr lang="en-GB" sz="2400" dirty="0" smtClean="0"/>
          </a:p>
          <a:p>
            <a:r>
              <a:rPr lang="en-GB" sz="2400" dirty="0" smtClean="0"/>
              <a:t>Can you find examples of local buildings that were built as places of worship but </a:t>
            </a:r>
            <a:r>
              <a:rPr lang="en-GB" sz="2400" b="1" dirty="0" smtClean="0"/>
              <a:t>now have a different purpose</a:t>
            </a:r>
            <a:r>
              <a:rPr lang="en-GB" sz="2400" dirty="0" smtClean="0"/>
              <a:t>?</a:t>
            </a:r>
          </a:p>
          <a:p>
            <a:r>
              <a:rPr lang="en-GB" sz="2400" dirty="0">
                <a:solidFill>
                  <a:prstClr val="black"/>
                </a:solidFill>
              </a:rPr>
              <a:t>Can you find some local places of worship that were </a:t>
            </a:r>
            <a:r>
              <a:rPr lang="en-GB" sz="2400" b="1" dirty="0">
                <a:solidFill>
                  <a:prstClr val="black"/>
                </a:solidFill>
              </a:rPr>
              <a:t>originally built to serve a different religion</a:t>
            </a:r>
            <a:r>
              <a:rPr lang="en-GB" sz="2400" dirty="0">
                <a:solidFill>
                  <a:prstClr val="black"/>
                </a:solidFill>
              </a:rPr>
              <a:t>?</a:t>
            </a:r>
          </a:p>
          <a:p>
            <a:r>
              <a:rPr lang="en-GB" sz="2400" dirty="0" smtClean="0"/>
              <a:t>Can you find local buildings that now serve as a place of worship but were </a:t>
            </a:r>
            <a:r>
              <a:rPr lang="en-GB" sz="2400" b="1" dirty="0" smtClean="0"/>
              <a:t>not originally designed as a religious building? </a:t>
            </a:r>
          </a:p>
        </p:txBody>
      </p:sp>
    </p:spTree>
    <p:custDataLst>
      <p:tags r:id="rId1"/>
    </p:custDataLst>
    <p:extLst>
      <p:ext uri="{BB962C8B-B14F-4D97-AF65-F5344CB8AC3E}">
        <p14:creationId xmlns:p14="http://schemas.microsoft.com/office/powerpoint/2010/main" val="23197759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347" y="889556"/>
            <a:ext cx="9144000"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Let’s be </a:t>
            </a:r>
            <a:r>
              <a:rPr lang="en-GB" sz="3200" dirty="0" smtClean="0">
                <a:latin typeface="Arial" panose="020B0604020202020204" pitchFamily="34" charset="0"/>
                <a:cs typeface="Arial" panose="020B0604020202020204" pitchFamily="34" charset="0"/>
                <a:hlinkClick r:id="rId5"/>
              </a:rPr>
              <a:t>architects</a:t>
            </a:r>
            <a:r>
              <a:rPr lang="en-GB" sz="3200" dirty="0" smtClean="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714" t="7994" r="20442" b="9746"/>
          <a:stretch/>
        </p:blipFill>
        <p:spPr bwMode="auto">
          <a:xfrm>
            <a:off x="1331640" y="1628800"/>
            <a:ext cx="6628060" cy="504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68026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700808"/>
            <a:ext cx="2664296" cy="2585323"/>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Durable</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It should stand up robustly and remain in good condition</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6209" t="1838" r="1434" b="1348"/>
          <a:stretch/>
        </p:blipFill>
        <p:spPr>
          <a:xfrm>
            <a:off x="4067944" y="-25941"/>
            <a:ext cx="5080924" cy="6911325"/>
          </a:xfrm>
          <a:prstGeom prst="rect">
            <a:avLst/>
          </a:prstGeom>
        </p:spPr>
      </p:pic>
      <p:pic>
        <p:nvPicPr>
          <p:cNvPr id="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71782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520" y="1479169"/>
            <a:ext cx="4104456" cy="3908762"/>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Let’s be architects!</a:t>
            </a:r>
          </a:p>
          <a:p>
            <a:endParaRPr lang="en-GB" sz="28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Using what you’ve learnt about the key features of the </a:t>
            </a:r>
            <a:r>
              <a:rPr lang="en-GB" sz="2400" dirty="0">
                <a:latin typeface="Arial" panose="020B0604020202020204" pitchFamily="34" charset="0"/>
                <a:cs typeface="Arial" panose="020B0604020202020204" pitchFamily="34" charset="0"/>
              </a:rPr>
              <a:t>places of worship built by John </a:t>
            </a:r>
            <a:r>
              <a:rPr lang="en-GB" sz="2400" dirty="0" smtClean="0">
                <a:latin typeface="Arial" panose="020B0604020202020204" pitchFamily="34" charset="0"/>
                <a:cs typeface="Arial" panose="020B0604020202020204" pitchFamily="34" charset="0"/>
              </a:rPr>
              <a:t>Laing as inspiration</a:t>
            </a:r>
            <a:r>
              <a:rPr lang="en-GB" sz="2400" dirty="0">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 </a:t>
            </a:r>
          </a:p>
          <a:p>
            <a:r>
              <a:rPr lang="en-GB" sz="2400" dirty="0" smtClean="0">
                <a:latin typeface="Arial" panose="020B0604020202020204" pitchFamily="34" charset="0"/>
                <a:cs typeface="Arial" panose="020B0604020202020204" pitchFamily="34" charset="0"/>
              </a:rPr>
              <a:t>you’re now going to become ‘Honorary Architects’ and </a:t>
            </a:r>
            <a:r>
              <a:rPr lang="en-GB" sz="2400" dirty="0" smtClean="0">
                <a:solidFill>
                  <a:srgbClr val="C00000"/>
                </a:solidFill>
                <a:latin typeface="Arial" panose="020B0604020202020204" pitchFamily="34" charset="0"/>
                <a:cs typeface="Arial" panose="020B0604020202020204" pitchFamily="34" charset="0"/>
              </a:rPr>
              <a:t>design your own places </a:t>
            </a:r>
            <a:r>
              <a:rPr lang="en-GB" sz="2400" dirty="0">
                <a:solidFill>
                  <a:srgbClr val="C00000"/>
                </a:solidFill>
                <a:latin typeface="Arial" panose="020B0604020202020204" pitchFamily="34" charset="0"/>
                <a:cs typeface="Arial" panose="020B0604020202020204" pitchFamily="34" charset="0"/>
              </a:rPr>
              <a:t>of </a:t>
            </a:r>
            <a:r>
              <a:rPr lang="en-GB" sz="2400" dirty="0" smtClean="0">
                <a:solidFill>
                  <a:srgbClr val="C00000"/>
                </a:solidFill>
                <a:latin typeface="Arial" panose="020B0604020202020204" pitchFamily="34" charset="0"/>
                <a:cs typeface="Arial" panose="020B0604020202020204" pitchFamily="34" charset="0"/>
              </a:rPr>
              <a:t>worship!</a:t>
            </a:r>
            <a:endParaRPr lang="en-GB" sz="2400"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218" t="13012" r="40150" b="5221"/>
          <a:stretch/>
        </p:blipFill>
        <p:spPr bwMode="auto">
          <a:xfrm>
            <a:off x="4503760" y="260648"/>
            <a:ext cx="4640239" cy="6345805"/>
          </a:xfrm>
          <a:prstGeom prst="rect">
            <a:avLst/>
          </a:prstGeom>
          <a:noFill/>
          <a:ln>
            <a:noFill/>
          </a:ln>
          <a:extLst/>
        </p:spPr>
      </p:pic>
    </p:spTree>
    <p:custDataLst>
      <p:tags r:id="rId1"/>
    </p:custDataLst>
    <p:extLst>
      <p:ext uri="{BB962C8B-B14F-4D97-AF65-F5344CB8AC3E}">
        <p14:creationId xmlns:p14="http://schemas.microsoft.com/office/powerpoint/2010/main" val="1767186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5138" y="1196752"/>
            <a:ext cx="91440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smtClean="0">
                <a:latin typeface="Arial" panose="020B0604020202020204" pitchFamily="34" charset="0"/>
                <a:cs typeface="Arial" panose="020B0604020202020204" pitchFamily="34" charset="0"/>
              </a:rPr>
              <a:t>Where does an ‘Honorary Architect’ start?</a:t>
            </a:r>
            <a:endParaRPr lang="en-GB" sz="3200" b="1" dirty="0">
              <a:latin typeface="Arial" panose="020B0604020202020204" pitchFamily="34" charset="0"/>
              <a:cs typeface="Arial" panose="020B0604020202020204" pitchFamily="34" charset="0"/>
            </a:endParaRPr>
          </a:p>
        </p:txBody>
      </p:sp>
      <p:pic>
        <p:nvPicPr>
          <p:cNvPr id="7"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1" t="8748" r="31427" b="13259"/>
          <a:stretch/>
        </p:blipFill>
        <p:spPr bwMode="auto">
          <a:xfrm>
            <a:off x="710729" y="1844824"/>
            <a:ext cx="7722542" cy="502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126956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836712"/>
            <a:ext cx="9144000" cy="1143000"/>
          </a:xfrm>
        </p:spPr>
        <p:txBody>
          <a:bodyPr>
            <a:normAutofit/>
          </a:bodyPr>
          <a:lstStyle/>
          <a:p>
            <a:r>
              <a:rPr lang="en-GB" sz="2800" dirty="0" smtClean="0">
                <a:latin typeface="Arial" panose="020B0604020202020204" pitchFamily="34" charset="0"/>
                <a:cs typeface="Arial" panose="020B0604020202020204" pitchFamily="34" charset="0"/>
              </a:rPr>
              <a:t>Hear from someone who built a place of worship</a:t>
            </a:r>
            <a:endParaRPr lang="en-GB"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3024" y="1700808"/>
            <a:ext cx="9217024" cy="5040560"/>
          </a:xfrm>
        </p:spPr>
        <p:txBody>
          <a:bodyPr anchor="t">
            <a:normAutofit/>
          </a:bodyPr>
          <a:lstStyle/>
          <a:p>
            <a:pPr marL="457200" lvl="1" indent="0">
              <a:buNone/>
            </a:pPr>
            <a:endParaRPr lang="en-GB" sz="1600" dirty="0" smtClean="0">
              <a:latin typeface="Arial" panose="020B0604020202020204" pitchFamily="34" charset="0"/>
              <a:cs typeface="Arial" panose="020B0604020202020204" pitchFamily="34" charset="0"/>
            </a:endParaRPr>
          </a:p>
          <a:p>
            <a:pPr marL="457200" lvl="1" indent="0">
              <a:buNone/>
            </a:pPr>
            <a:endParaRPr lang="en-GB" sz="2000" dirty="0" smtClean="0">
              <a:latin typeface="Arial" panose="020B0604020202020204" pitchFamily="34" charset="0"/>
              <a:cs typeface="Arial" panose="020B0604020202020204" pitchFamily="34" charset="0"/>
            </a:endParaRPr>
          </a:p>
          <a:p>
            <a:pPr marL="457200" lvl="1" indent="0">
              <a:buNone/>
            </a:pPr>
            <a:endParaRPr lang="en-GB" sz="2000" dirty="0">
              <a:latin typeface="Arial" panose="020B0604020202020204" pitchFamily="34" charset="0"/>
              <a:cs typeface="Arial" panose="020B0604020202020204" pitchFamily="34" charset="0"/>
            </a:endParaRPr>
          </a:p>
          <a:p>
            <a:pPr marL="457200" lvl="1" indent="0">
              <a:buNone/>
            </a:pPr>
            <a:endParaRPr lang="en-GB" sz="2000" dirty="0" smtClean="0">
              <a:latin typeface="Arial" panose="020B0604020202020204" pitchFamily="34" charset="0"/>
              <a:cs typeface="Arial" panose="020B0604020202020204" pitchFamily="34" charset="0"/>
            </a:endParaRPr>
          </a:p>
          <a:p>
            <a:pPr marL="457200" lvl="1" indent="0">
              <a:buNone/>
            </a:pPr>
            <a:endParaRPr lang="en-GB" sz="2000" dirty="0" smtClean="0">
              <a:latin typeface="Arial" panose="020B0604020202020204" pitchFamily="34" charset="0"/>
              <a:cs typeface="Arial" panose="020B0604020202020204" pitchFamily="34" charset="0"/>
            </a:endParaRPr>
          </a:p>
          <a:p>
            <a:pPr marL="457200" lvl="1" indent="0">
              <a:buNone/>
            </a:pPr>
            <a:endParaRPr lang="en-GB" sz="2000" dirty="0">
              <a:latin typeface="Arial" panose="020B0604020202020204" pitchFamily="34" charset="0"/>
              <a:cs typeface="Arial" panose="020B0604020202020204" pitchFamily="34" charset="0"/>
            </a:endParaRPr>
          </a:p>
          <a:p>
            <a:pPr marL="457200" lvl="1" indent="0">
              <a:buNone/>
            </a:pPr>
            <a:endParaRPr lang="en-GB" sz="2000" dirty="0">
              <a:latin typeface="Arial" panose="020B0604020202020204" pitchFamily="34" charset="0"/>
              <a:cs typeface="Arial" panose="020B0604020202020204" pitchFamily="34" charset="0"/>
            </a:endParaRPr>
          </a:p>
          <a:p>
            <a:pPr marL="457200" lvl="1" indent="0">
              <a:buNone/>
            </a:pPr>
            <a:endParaRPr lang="en-GB" sz="2000" dirty="0" smtClean="0">
              <a:latin typeface="Arial" panose="020B0604020202020204" pitchFamily="34" charset="0"/>
              <a:cs typeface="Arial" panose="020B0604020202020204" pitchFamily="34" charset="0"/>
            </a:endParaRPr>
          </a:p>
          <a:p>
            <a:pPr marL="457200" lvl="1" indent="0">
              <a:buNone/>
            </a:pPr>
            <a:endParaRPr lang="en-GB" sz="2000" dirty="0" smtClean="0">
              <a:latin typeface="Arial" panose="020B0604020202020204" pitchFamily="34" charset="0"/>
              <a:cs typeface="Arial" panose="020B0604020202020204" pitchFamily="34" charset="0"/>
            </a:endParaRPr>
          </a:p>
          <a:p>
            <a:pPr marL="457200" lvl="1" indent="0">
              <a:buNone/>
            </a:pPr>
            <a:endParaRPr lang="en-GB" sz="2000" dirty="0">
              <a:latin typeface="Arial" panose="020B0604020202020204" pitchFamily="34" charset="0"/>
              <a:cs typeface="Arial" panose="020B0604020202020204" pitchFamily="34" charset="0"/>
            </a:endParaRPr>
          </a:p>
        </p:txBody>
      </p:sp>
      <p:sp>
        <p:nvSpPr>
          <p:cNvPr id="6" name="Title 1"/>
          <p:cNvSpPr txBox="1">
            <a:spLocks/>
          </p:cNvSpPr>
          <p:nvPr/>
        </p:nvSpPr>
        <p:spPr>
          <a:xfrm>
            <a:off x="-108520" y="54452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smtClean="0">
                <a:latin typeface="Arial" panose="020B0604020202020204" pitchFamily="34" charset="0"/>
                <a:cs typeface="Arial" panose="020B0604020202020204" pitchFamily="34" charset="0"/>
              </a:rPr>
              <a:t>Watch a video of Thomas Lai </a:t>
            </a:r>
          </a:p>
          <a:p>
            <a:r>
              <a:rPr lang="en-GB" sz="2800" dirty="0" smtClean="0">
                <a:latin typeface="Arial" panose="020B0604020202020204" pitchFamily="34" charset="0"/>
                <a:cs typeface="Arial" panose="020B0604020202020204" pitchFamily="34" charset="0"/>
              </a:rPr>
              <a:t>&amp; students at the London Central Mosque</a:t>
            </a:r>
            <a:endParaRPr lang="en-GB" sz="2800" dirty="0">
              <a:latin typeface="Arial" panose="020B0604020202020204" pitchFamily="34" charset="0"/>
              <a:cs typeface="Arial" panose="020B0604020202020204" pitchFamily="34" charset="0"/>
            </a:endParaRPr>
          </a:p>
        </p:txBody>
      </p:sp>
      <p:pic>
        <p:nvPicPr>
          <p:cNvPr id="1026"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97" t="18096" r="22321" b="18095"/>
          <a:stretch/>
        </p:blipFill>
        <p:spPr bwMode="auto">
          <a:xfrm>
            <a:off x="1558260" y="1700808"/>
            <a:ext cx="5895409" cy="361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939482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1: </a:t>
            </a:r>
            <a:r>
              <a:rPr lang="en-GB" sz="3600" dirty="0" smtClean="0">
                <a:solidFill>
                  <a:srgbClr val="C00000"/>
                </a:solidFill>
                <a:latin typeface="Arial" panose="020B0604020202020204" pitchFamily="34" charset="0"/>
                <a:cs typeface="Arial" panose="020B0604020202020204" pitchFamily="34" charset="0"/>
              </a:rPr>
              <a:t>Investigate</a:t>
            </a:r>
            <a:endParaRPr lang="en-GB" sz="3600" b="1"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7" y="2098967"/>
            <a:ext cx="2956799" cy="4032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0167" y="2083754"/>
            <a:ext cx="3024001" cy="40320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5655" y="2078142"/>
            <a:ext cx="2956800" cy="4032000"/>
          </a:xfrm>
          <a:prstGeom prst="rect">
            <a:avLst/>
          </a:prstGeom>
        </p:spPr>
      </p:pic>
    </p:spTree>
    <p:custDataLst>
      <p:tags r:id="rId1"/>
    </p:custDataLst>
    <p:extLst>
      <p:ext uri="{BB962C8B-B14F-4D97-AF65-F5344CB8AC3E}">
        <p14:creationId xmlns:p14="http://schemas.microsoft.com/office/powerpoint/2010/main" val="1120797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67544" y="1139825"/>
            <a:ext cx="8229600" cy="580926"/>
          </a:xfrm>
        </p:spPr>
        <p:txBody>
          <a:bodyPr>
            <a:normAutofit/>
          </a:bodyPr>
          <a:lstStyle/>
          <a:p>
            <a:r>
              <a:rPr lang="en-GB" sz="3200" b="1" dirty="0" smtClean="0">
                <a:solidFill>
                  <a:prstClr val="black"/>
                </a:solidFill>
                <a:latin typeface="Arial" pitchFamily="34" charset="0"/>
                <a:cs typeface="Arial" pitchFamily="34" charset="0"/>
              </a:rPr>
              <a:t>Honorary Architects Challenge</a:t>
            </a:r>
            <a:endParaRPr lang="en-GB" sz="3200" b="1" dirty="0">
              <a:latin typeface="Arial" pitchFamily="34" charset="0"/>
              <a:cs typeface="Arial" pitchFamily="34" charset="0"/>
            </a:endParaRPr>
          </a:p>
        </p:txBody>
      </p:sp>
      <p:sp>
        <p:nvSpPr>
          <p:cNvPr id="4" name="Content Placeholder 3"/>
          <p:cNvSpPr>
            <a:spLocks noGrp="1"/>
          </p:cNvSpPr>
          <p:nvPr>
            <p:ph idx="1"/>
          </p:nvPr>
        </p:nvSpPr>
        <p:spPr>
          <a:xfrm>
            <a:off x="467544" y="2060848"/>
            <a:ext cx="8229600" cy="4392488"/>
          </a:xfrm>
        </p:spPr>
        <p:txBody>
          <a:bodyPr>
            <a:normAutofit lnSpcReduction="10000"/>
          </a:bodyPr>
          <a:lstStyle/>
          <a:p>
            <a:pPr marL="0" indent="0">
              <a:buNone/>
            </a:pPr>
            <a:r>
              <a:rPr lang="en-GB" sz="2400" dirty="0" smtClean="0">
                <a:latin typeface="Arial" pitchFamily="34" charset="0"/>
                <a:cs typeface="Arial" pitchFamily="34" charset="0"/>
              </a:rPr>
              <a:t>Imagine you are an architect.</a:t>
            </a:r>
          </a:p>
          <a:p>
            <a:pPr marL="0" indent="0">
              <a:buNone/>
            </a:pPr>
            <a:endParaRPr lang="en-GB" sz="2400" dirty="0" smtClean="0">
              <a:latin typeface="Arial" pitchFamily="34" charset="0"/>
              <a:cs typeface="Arial" pitchFamily="34" charset="0"/>
            </a:endParaRPr>
          </a:p>
          <a:p>
            <a:pPr marL="0" indent="0">
              <a:buNone/>
            </a:pPr>
            <a:r>
              <a:rPr lang="en-GB" sz="2400" dirty="0" smtClean="0">
                <a:latin typeface="Arial" pitchFamily="34" charset="0"/>
                <a:cs typeface="Arial" pitchFamily="34" charset="0"/>
              </a:rPr>
              <a:t>You have been commissioned to design a new place of worship.</a:t>
            </a:r>
          </a:p>
          <a:p>
            <a:pPr marL="0" indent="0">
              <a:buNone/>
            </a:pPr>
            <a:endParaRPr lang="en-GB" sz="2400" dirty="0" smtClean="0">
              <a:latin typeface="Arial" pitchFamily="34" charset="0"/>
              <a:cs typeface="Arial" pitchFamily="34" charset="0"/>
            </a:endParaRPr>
          </a:p>
          <a:p>
            <a:pPr marL="0" lvl="0" indent="0">
              <a:buNone/>
            </a:pPr>
            <a:r>
              <a:rPr lang="en-GB" sz="2400" dirty="0" smtClean="0">
                <a:latin typeface="Arial" pitchFamily="34" charset="0"/>
                <a:cs typeface="Arial" pitchFamily="34" charset="0"/>
              </a:rPr>
              <a:t>Think about how you can assemble your ideas and come up with a stunning design for a place of worship that is </a:t>
            </a:r>
            <a:r>
              <a:rPr lang="en-GB" sz="2400" b="1" i="1" dirty="0" smtClean="0">
                <a:solidFill>
                  <a:prstClr val="black"/>
                </a:solidFill>
                <a:latin typeface="Arial" pitchFamily="34" charset="0"/>
                <a:cs typeface="Arial" pitchFamily="34" charset="0"/>
              </a:rPr>
              <a:t>durable</a:t>
            </a:r>
            <a:r>
              <a:rPr lang="en-GB" sz="2400" b="1" i="1" dirty="0">
                <a:solidFill>
                  <a:prstClr val="black"/>
                </a:solidFill>
                <a:latin typeface="Arial" pitchFamily="34" charset="0"/>
                <a:cs typeface="Arial" pitchFamily="34" charset="0"/>
              </a:rPr>
              <a:t>, useful </a:t>
            </a:r>
            <a:r>
              <a:rPr lang="en-GB" sz="2400" b="1" dirty="0">
                <a:solidFill>
                  <a:prstClr val="black"/>
                </a:solidFill>
                <a:latin typeface="Arial" pitchFamily="34" charset="0"/>
                <a:cs typeface="Arial" pitchFamily="34" charset="0"/>
              </a:rPr>
              <a:t>and </a:t>
            </a:r>
            <a:r>
              <a:rPr lang="en-GB" sz="2400" b="1" i="1" dirty="0" smtClean="0">
                <a:solidFill>
                  <a:prstClr val="black"/>
                </a:solidFill>
                <a:latin typeface="Arial" pitchFamily="34" charset="0"/>
                <a:cs typeface="Arial" pitchFamily="34" charset="0"/>
              </a:rPr>
              <a:t>beautiful</a:t>
            </a:r>
          </a:p>
          <a:p>
            <a:pPr marL="0" lvl="0" indent="0">
              <a:buNone/>
            </a:pPr>
            <a:endParaRPr lang="en-GB" sz="2400" b="1" i="1" dirty="0">
              <a:solidFill>
                <a:prstClr val="black"/>
              </a:solidFill>
              <a:latin typeface="Arial" pitchFamily="34" charset="0"/>
              <a:cs typeface="Arial" pitchFamily="34" charset="0"/>
            </a:endParaRPr>
          </a:p>
          <a:p>
            <a:pPr marL="0" lvl="0" indent="0">
              <a:buNone/>
            </a:pPr>
            <a:r>
              <a:rPr lang="en-GB" sz="2400" b="1" dirty="0" smtClean="0">
                <a:solidFill>
                  <a:prstClr val="black"/>
                </a:solidFill>
                <a:latin typeface="Arial" pitchFamily="34" charset="0"/>
                <a:cs typeface="Arial" pitchFamily="34" charset="0"/>
              </a:rPr>
              <a:t>You can create the</a:t>
            </a:r>
            <a:r>
              <a:rPr lang="en-GB" sz="2400" b="1" dirty="0" smtClean="0">
                <a:solidFill>
                  <a:prstClr val="black"/>
                </a:solidFill>
                <a:latin typeface="Arial" pitchFamily="34" charset="0"/>
                <a:cs typeface="Arial" pitchFamily="34" charset="0"/>
              </a:rPr>
              <a:t> criteria that you would need to follow to make your design successful</a:t>
            </a:r>
            <a:endParaRPr lang="en-GB" sz="2400" b="1" dirty="0">
              <a:solidFill>
                <a:prstClr val="black"/>
              </a:solidFill>
              <a:latin typeface="Arial" pitchFamily="34" charset="0"/>
              <a:cs typeface="Arial" pitchFamily="34" charset="0"/>
            </a:endParaRPr>
          </a:p>
          <a:p>
            <a:pPr marL="0" indent="0">
              <a:buNone/>
            </a:pPr>
            <a:endParaRPr lang="en-GB" sz="2800" dirty="0" smtClean="0">
              <a:latin typeface="Arial" pitchFamily="34" charset="0"/>
              <a:cs typeface="Arial" pitchFamily="34" charset="0"/>
            </a:endParaRPr>
          </a:p>
          <a:p>
            <a:endParaRPr lang="en-GB" sz="2800" dirty="0" smtClean="0">
              <a:latin typeface="Arial" pitchFamily="34" charset="0"/>
              <a:cs typeface="Arial" pitchFamily="34" charset="0"/>
            </a:endParaRPr>
          </a:p>
          <a:p>
            <a:endParaRPr lang="en-GB" dirty="0"/>
          </a:p>
        </p:txBody>
      </p:sp>
    </p:spTree>
    <p:custDataLst>
      <p:tags r:id="rId1"/>
    </p:custDataLst>
    <p:extLst>
      <p:ext uri="{BB962C8B-B14F-4D97-AF65-F5344CB8AC3E}">
        <p14:creationId xmlns:p14="http://schemas.microsoft.com/office/powerpoint/2010/main" val="270743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67544" y="1122460"/>
            <a:ext cx="8229600" cy="580926"/>
          </a:xfrm>
        </p:spPr>
        <p:txBody>
          <a:bodyPr>
            <a:normAutofit fontScale="90000"/>
          </a:bodyPr>
          <a:lstStyle/>
          <a:p>
            <a:r>
              <a:rPr lang="en-GB" sz="3200" b="1" dirty="0" smtClean="0">
                <a:solidFill>
                  <a:prstClr val="black"/>
                </a:solidFill>
                <a:latin typeface="Arial" pitchFamily="34" charset="0"/>
                <a:cs typeface="Arial" pitchFamily="34" charset="0"/>
              </a:rPr>
              <a:t>Example:</a:t>
            </a:r>
            <a:br>
              <a:rPr lang="en-GB" sz="3200" b="1" dirty="0" smtClean="0">
                <a:solidFill>
                  <a:prstClr val="black"/>
                </a:solidFill>
                <a:latin typeface="Arial" pitchFamily="34" charset="0"/>
                <a:cs typeface="Arial" pitchFamily="34" charset="0"/>
              </a:rPr>
            </a:br>
            <a:r>
              <a:rPr lang="en-GB" sz="3200" b="1" dirty="0" smtClean="0">
                <a:solidFill>
                  <a:prstClr val="black"/>
                </a:solidFill>
                <a:latin typeface="Arial" pitchFamily="34" charset="0"/>
                <a:cs typeface="Arial" pitchFamily="34" charset="0"/>
              </a:rPr>
              <a:t>Success </a:t>
            </a:r>
            <a:r>
              <a:rPr lang="en-GB" sz="3200" b="1" dirty="0">
                <a:solidFill>
                  <a:prstClr val="black"/>
                </a:solidFill>
                <a:latin typeface="Arial" pitchFamily="34" charset="0"/>
                <a:cs typeface="Arial" pitchFamily="34" charset="0"/>
              </a:rPr>
              <a:t>Criteria for Honorary Architects</a:t>
            </a:r>
            <a:endParaRPr lang="en-GB" sz="3200" dirty="0">
              <a:latin typeface="Arial" pitchFamily="34" charset="0"/>
              <a:cs typeface="Arial" pitchFamily="34" charset="0"/>
            </a:endParaRPr>
          </a:p>
        </p:txBody>
      </p:sp>
      <p:sp>
        <p:nvSpPr>
          <p:cNvPr id="4" name="Content Placeholder 3"/>
          <p:cNvSpPr>
            <a:spLocks noGrp="1"/>
          </p:cNvSpPr>
          <p:nvPr>
            <p:ph idx="1"/>
          </p:nvPr>
        </p:nvSpPr>
        <p:spPr>
          <a:xfrm>
            <a:off x="457200" y="1988840"/>
            <a:ext cx="8229600" cy="4137323"/>
          </a:xfrm>
        </p:spPr>
        <p:txBody>
          <a:bodyPr>
            <a:normAutofit/>
          </a:bodyPr>
          <a:lstStyle/>
          <a:p>
            <a:r>
              <a:rPr lang="en-GB" sz="2400" dirty="0">
                <a:latin typeface="Arial" pitchFamily="34" charset="0"/>
                <a:cs typeface="Arial" pitchFamily="34" charset="0"/>
              </a:rPr>
              <a:t>Y</a:t>
            </a:r>
            <a:r>
              <a:rPr lang="en-GB" sz="2400" dirty="0" smtClean="0">
                <a:latin typeface="Arial" pitchFamily="34" charset="0"/>
                <a:cs typeface="Arial" pitchFamily="34" charset="0"/>
              </a:rPr>
              <a:t>our building must clearly serve as a place of worship for a </a:t>
            </a:r>
            <a:r>
              <a:rPr lang="en-GB" sz="2400" b="1" dirty="0" smtClean="0">
                <a:latin typeface="Arial" pitchFamily="34" charset="0"/>
                <a:cs typeface="Arial" pitchFamily="34" charset="0"/>
              </a:rPr>
              <a:t>specific religion or religious denomination </a:t>
            </a:r>
            <a:r>
              <a:rPr lang="en-GB" sz="2400" dirty="0" smtClean="0">
                <a:latin typeface="Arial" pitchFamily="34" charset="0"/>
                <a:cs typeface="Arial" pitchFamily="34" charset="0"/>
              </a:rPr>
              <a:t>you building</a:t>
            </a:r>
          </a:p>
          <a:p>
            <a:pPr lvl="0"/>
            <a:r>
              <a:rPr lang="en-GB" sz="2400" dirty="0">
                <a:solidFill>
                  <a:prstClr val="black"/>
                </a:solidFill>
                <a:latin typeface="Arial" pitchFamily="34" charset="0"/>
                <a:cs typeface="Arial" pitchFamily="34" charset="0"/>
              </a:rPr>
              <a:t>Your design must contain at least </a:t>
            </a:r>
            <a:r>
              <a:rPr lang="en-GB" sz="2400" b="1" dirty="0">
                <a:solidFill>
                  <a:prstClr val="black"/>
                </a:solidFill>
                <a:latin typeface="Arial" pitchFamily="34" charset="0"/>
                <a:cs typeface="Arial" pitchFamily="34" charset="0"/>
              </a:rPr>
              <a:t>5 key features </a:t>
            </a:r>
            <a:r>
              <a:rPr lang="en-GB" sz="2400" dirty="0">
                <a:solidFill>
                  <a:prstClr val="black"/>
                </a:solidFill>
                <a:latin typeface="Arial" pitchFamily="34" charset="0"/>
                <a:cs typeface="Arial" pitchFamily="34" charset="0"/>
              </a:rPr>
              <a:t>that belong in a place of worship for that </a:t>
            </a:r>
            <a:r>
              <a:rPr lang="en-GB" sz="2400" dirty="0" smtClean="0">
                <a:solidFill>
                  <a:prstClr val="black"/>
                </a:solidFill>
                <a:latin typeface="Arial" pitchFamily="34" charset="0"/>
                <a:cs typeface="Arial" pitchFamily="34" charset="0"/>
              </a:rPr>
              <a:t>religion</a:t>
            </a:r>
            <a:endParaRPr lang="en-GB" sz="2400" dirty="0">
              <a:solidFill>
                <a:prstClr val="black"/>
              </a:solidFill>
              <a:latin typeface="Arial" pitchFamily="34" charset="0"/>
              <a:cs typeface="Arial" pitchFamily="34" charset="0"/>
            </a:endParaRPr>
          </a:p>
          <a:p>
            <a:r>
              <a:rPr lang="en-GB" sz="2400" dirty="0" smtClean="0">
                <a:latin typeface="Arial" pitchFamily="34" charset="0"/>
                <a:cs typeface="Arial" pitchFamily="34" charset="0"/>
              </a:rPr>
              <a:t>Your design must be </a:t>
            </a:r>
            <a:r>
              <a:rPr lang="en-GB" sz="2400" b="1" i="1" dirty="0" smtClean="0">
                <a:latin typeface="Arial" pitchFamily="34" charset="0"/>
                <a:cs typeface="Arial" pitchFamily="34" charset="0"/>
              </a:rPr>
              <a:t>durable, useful </a:t>
            </a:r>
            <a:r>
              <a:rPr lang="en-GB" sz="2400" b="1" dirty="0" smtClean="0">
                <a:latin typeface="Arial" pitchFamily="34" charset="0"/>
                <a:cs typeface="Arial" pitchFamily="34" charset="0"/>
              </a:rPr>
              <a:t>and </a:t>
            </a:r>
            <a:r>
              <a:rPr lang="en-GB" sz="2400" b="1" i="1" dirty="0" smtClean="0">
                <a:latin typeface="Arial" pitchFamily="34" charset="0"/>
                <a:cs typeface="Arial" pitchFamily="34" charset="0"/>
              </a:rPr>
              <a:t>beautiful</a:t>
            </a:r>
          </a:p>
          <a:p>
            <a:r>
              <a:rPr lang="en-GB" sz="2400" dirty="0" smtClean="0">
                <a:latin typeface="Arial" pitchFamily="34" charset="0"/>
                <a:cs typeface="Arial" pitchFamily="34" charset="0"/>
              </a:rPr>
              <a:t>Your design must be </a:t>
            </a:r>
            <a:r>
              <a:rPr lang="en-GB" sz="2400" b="1" dirty="0" smtClean="0">
                <a:latin typeface="Arial" pitchFamily="34" charset="0"/>
                <a:cs typeface="Arial" pitchFamily="34" charset="0"/>
              </a:rPr>
              <a:t>original</a:t>
            </a:r>
          </a:p>
          <a:p>
            <a:endParaRPr lang="en-GB" dirty="0"/>
          </a:p>
        </p:txBody>
      </p:sp>
    </p:spTree>
    <p:custDataLst>
      <p:tags r:id="rId1"/>
    </p:custDataLst>
    <p:extLst>
      <p:ext uri="{BB962C8B-B14F-4D97-AF65-F5344CB8AC3E}">
        <p14:creationId xmlns:p14="http://schemas.microsoft.com/office/powerpoint/2010/main" val="21621153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2</a:t>
            </a:r>
            <a:r>
              <a:rPr lang="en-GB" sz="3600" dirty="0">
                <a:latin typeface="Arial" panose="020B0604020202020204" pitchFamily="34" charset="0"/>
                <a:cs typeface="Arial" panose="020B0604020202020204" pitchFamily="34" charset="0"/>
              </a:rPr>
              <a:t>: </a:t>
            </a:r>
            <a:r>
              <a:rPr lang="en-GB" sz="3600" dirty="0" smtClean="0">
                <a:solidFill>
                  <a:srgbClr val="C00000"/>
                </a:solidFill>
                <a:latin typeface="Arial" panose="020B0604020202020204" pitchFamily="34" charset="0"/>
                <a:cs typeface="Arial" panose="020B0604020202020204" pitchFamily="34" charset="0"/>
              </a:rPr>
              <a:t>Think</a:t>
            </a:r>
            <a:endParaRPr lang="en-GB" sz="3600" b="1" dirty="0">
              <a:solidFill>
                <a:srgbClr val="C00000"/>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91440" y="2743905"/>
            <a:ext cx="5166360" cy="33944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000" dirty="0">
              <a:latin typeface="Arial" panose="020B0604020202020204" pitchFamily="34" charset="0"/>
              <a:cs typeface="Arial" panose="020B0604020202020204" pitchFamily="34" charset="0"/>
            </a:endParaRPr>
          </a:p>
        </p:txBody>
      </p:sp>
      <p:pic>
        <p:nvPicPr>
          <p:cNvPr id="13314" name="Picture 2" descr="H:\Documents\Laing\110272046_1250719645272448_5934867430322568530_n.jpg"/>
          <p:cNvPicPr>
            <a:picLocks noChangeAspect="1" noChangeArrowheads="1"/>
          </p:cNvPicPr>
          <p:nvPr/>
        </p:nvPicPr>
        <p:blipFill rotWithShape="1">
          <a:blip r:embed="rId5">
            <a:extLst>
              <a:ext uri="{28A0092B-C50C-407E-A947-70E740481C1C}">
                <a14:useLocalDpi xmlns:a14="http://schemas.microsoft.com/office/drawing/2010/main" val="0"/>
              </a:ext>
            </a:extLst>
          </a:blip>
          <a:srcRect r="17960"/>
          <a:stretch/>
        </p:blipFill>
        <p:spPr bwMode="auto">
          <a:xfrm>
            <a:off x="14434" y="1931902"/>
            <a:ext cx="2909633" cy="472880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H:\Documents\Laing\115902097_2585402915046225_8313022246763171156_n.jpg"/>
          <p:cNvPicPr>
            <a:picLocks noChangeAspect="1" noChangeArrowheads="1"/>
          </p:cNvPicPr>
          <p:nvPr/>
        </p:nvPicPr>
        <p:blipFill rotWithShape="1">
          <a:blip r:embed="rId6">
            <a:extLst>
              <a:ext uri="{28A0092B-C50C-407E-A947-70E740481C1C}">
                <a14:useLocalDpi xmlns:a14="http://schemas.microsoft.com/office/drawing/2010/main" val="0"/>
              </a:ext>
            </a:extLst>
          </a:blip>
          <a:srcRect l="34406"/>
          <a:stretch/>
        </p:blipFill>
        <p:spPr bwMode="auto">
          <a:xfrm>
            <a:off x="6680749" y="1916832"/>
            <a:ext cx="2333766" cy="474387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Documents\Laing\116087439_315237916332379_2937226560506415205_n.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25501" y="1918808"/>
            <a:ext cx="3553814" cy="47384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17340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67544" y="1139825"/>
            <a:ext cx="8229600" cy="580926"/>
          </a:xfrm>
        </p:spPr>
        <p:txBody>
          <a:bodyPr>
            <a:normAutofit/>
          </a:bodyPr>
          <a:lstStyle/>
          <a:p>
            <a:r>
              <a:rPr lang="en-GB" sz="3200" b="1" dirty="0" smtClean="0">
                <a:latin typeface="Arial" pitchFamily="34" charset="0"/>
                <a:cs typeface="Arial" pitchFamily="34" charset="0"/>
              </a:rPr>
              <a:t>Task </a:t>
            </a:r>
            <a:r>
              <a:rPr lang="en-GB" sz="3200" b="1" dirty="0" smtClean="0">
                <a:solidFill>
                  <a:prstClr val="black"/>
                </a:solidFill>
                <a:latin typeface="Arial" pitchFamily="34" charset="0"/>
                <a:cs typeface="Arial" pitchFamily="34" charset="0"/>
              </a:rPr>
              <a:t>Guidelines </a:t>
            </a:r>
            <a:r>
              <a:rPr lang="en-GB" sz="3200" b="1" dirty="0">
                <a:solidFill>
                  <a:prstClr val="black"/>
                </a:solidFill>
                <a:latin typeface="Arial" pitchFamily="34" charset="0"/>
                <a:cs typeface="Arial" pitchFamily="34" charset="0"/>
              </a:rPr>
              <a:t>for Honorary Architects</a:t>
            </a:r>
            <a:endParaRPr lang="en-GB" sz="3200" b="1" dirty="0">
              <a:latin typeface="Arial" pitchFamily="34" charset="0"/>
              <a:cs typeface="Arial" pitchFamily="34" charset="0"/>
            </a:endParaRPr>
          </a:p>
        </p:txBody>
      </p:sp>
      <p:sp>
        <p:nvSpPr>
          <p:cNvPr id="4" name="Content Placeholder 3"/>
          <p:cNvSpPr>
            <a:spLocks noGrp="1"/>
          </p:cNvSpPr>
          <p:nvPr>
            <p:ph idx="1"/>
          </p:nvPr>
        </p:nvSpPr>
        <p:spPr>
          <a:xfrm>
            <a:off x="467544" y="1772816"/>
            <a:ext cx="8229600" cy="4824536"/>
          </a:xfrm>
        </p:spPr>
        <p:txBody>
          <a:bodyPr>
            <a:noAutofit/>
          </a:bodyPr>
          <a:lstStyle/>
          <a:p>
            <a:r>
              <a:rPr lang="en-GB" sz="2000" dirty="0" smtClean="0">
                <a:latin typeface="Arial" pitchFamily="34" charset="0"/>
                <a:cs typeface="Arial" pitchFamily="34" charset="0"/>
              </a:rPr>
              <a:t>Decide for </a:t>
            </a:r>
            <a:r>
              <a:rPr lang="en-GB" sz="2000" b="1" dirty="0" smtClean="0">
                <a:latin typeface="Arial" pitchFamily="34" charset="0"/>
                <a:cs typeface="Arial" pitchFamily="34" charset="0"/>
              </a:rPr>
              <a:t>which religion or religious denomination </a:t>
            </a:r>
            <a:r>
              <a:rPr lang="en-GB" sz="2000" dirty="0" smtClean="0">
                <a:latin typeface="Arial" pitchFamily="34" charset="0"/>
                <a:cs typeface="Arial" pitchFamily="34" charset="0"/>
              </a:rPr>
              <a:t>your building will be a place of worship</a:t>
            </a:r>
          </a:p>
          <a:p>
            <a:r>
              <a:rPr lang="en-GB" sz="2000" dirty="0" smtClean="0">
                <a:latin typeface="Arial" pitchFamily="34" charset="0"/>
                <a:cs typeface="Arial" pitchFamily="34" charset="0"/>
              </a:rPr>
              <a:t>Decide if this is a </a:t>
            </a:r>
            <a:r>
              <a:rPr lang="en-GB" sz="2000" b="1" dirty="0" smtClean="0">
                <a:latin typeface="Arial" pitchFamily="34" charset="0"/>
                <a:cs typeface="Arial" pitchFamily="34" charset="0"/>
              </a:rPr>
              <a:t>brand new building or replacing </a:t>
            </a:r>
            <a:r>
              <a:rPr lang="en-GB" sz="2000" dirty="0" smtClean="0">
                <a:latin typeface="Arial" pitchFamily="34" charset="0"/>
                <a:cs typeface="Arial" pitchFamily="34" charset="0"/>
              </a:rPr>
              <a:t>an existing place of worship. Will you incorporate aspects of the original building?</a:t>
            </a:r>
          </a:p>
          <a:p>
            <a:pPr lvl="0"/>
            <a:r>
              <a:rPr lang="en-GB" sz="2000" dirty="0" smtClean="0">
                <a:solidFill>
                  <a:prstClr val="black"/>
                </a:solidFill>
                <a:latin typeface="Arial" pitchFamily="34" charset="0"/>
                <a:cs typeface="Arial" pitchFamily="34" charset="0"/>
              </a:rPr>
              <a:t>Consider at least </a:t>
            </a:r>
            <a:r>
              <a:rPr lang="en-GB" sz="2000" b="1" dirty="0" smtClean="0">
                <a:solidFill>
                  <a:prstClr val="black"/>
                </a:solidFill>
                <a:latin typeface="Arial" pitchFamily="34" charset="0"/>
                <a:cs typeface="Arial" pitchFamily="34" charset="0"/>
              </a:rPr>
              <a:t>5 </a:t>
            </a:r>
            <a:r>
              <a:rPr lang="en-GB" sz="2000" b="1" dirty="0">
                <a:solidFill>
                  <a:prstClr val="black"/>
                </a:solidFill>
                <a:latin typeface="Arial" pitchFamily="34" charset="0"/>
                <a:cs typeface="Arial" pitchFamily="34" charset="0"/>
              </a:rPr>
              <a:t>key features </a:t>
            </a:r>
            <a:r>
              <a:rPr lang="en-GB" sz="2000" dirty="0">
                <a:solidFill>
                  <a:prstClr val="black"/>
                </a:solidFill>
                <a:latin typeface="Arial" pitchFamily="34" charset="0"/>
                <a:cs typeface="Arial" pitchFamily="34" charset="0"/>
              </a:rPr>
              <a:t>that belong in a place of worship for that </a:t>
            </a:r>
            <a:r>
              <a:rPr lang="en-GB" sz="2000" dirty="0" smtClean="0">
                <a:solidFill>
                  <a:prstClr val="black"/>
                </a:solidFill>
                <a:latin typeface="Arial" pitchFamily="34" charset="0"/>
                <a:cs typeface="Arial" pitchFamily="34" charset="0"/>
              </a:rPr>
              <a:t>religion and </a:t>
            </a:r>
            <a:r>
              <a:rPr lang="en-GB" sz="2000" i="1" dirty="0" smtClean="0">
                <a:solidFill>
                  <a:prstClr val="black"/>
                </a:solidFill>
                <a:latin typeface="Arial" pitchFamily="34" charset="0"/>
                <a:cs typeface="Arial" pitchFamily="34" charset="0"/>
              </a:rPr>
              <a:t>must</a:t>
            </a:r>
            <a:r>
              <a:rPr lang="en-GB" sz="2000" dirty="0" smtClean="0">
                <a:solidFill>
                  <a:prstClr val="black"/>
                </a:solidFill>
                <a:latin typeface="Arial" pitchFamily="34" charset="0"/>
                <a:cs typeface="Arial" pitchFamily="34" charset="0"/>
              </a:rPr>
              <a:t> be included in your design</a:t>
            </a:r>
            <a:endParaRPr lang="en-GB" sz="2000" dirty="0">
              <a:solidFill>
                <a:prstClr val="black"/>
              </a:solidFill>
              <a:latin typeface="Arial" pitchFamily="34" charset="0"/>
              <a:cs typeface="Arial" pitchFamily="34" charset="0"/>
            </a:endParaRPr>
          </a:p>
          <a:p>
            <a:r>
              <a:rPr lang="en-GB" sz="2000" b="1" dirty="0" smtClean="0">
                <a:latin typeface="Arial" pitchFamily="34" charset="0"/>
                <a:cs typeface="Arial" pitchFamily="34" charset="0"/>
              </a:rPr>
              <a:t>Study a range of other examples </a:t>
            </a:r>
            <a:r>
              <a:rPr lang="en-GB" sz="2000" dirty="0" smtClean="0">
                <a:latin typeface="Arial" pitchFamily="34" charset="0"/>
                <a:cs typeface="Arial" pitchFamily="34" charset="0"/>
              </a:rPr>
              <a:t>of places or worship, non-religious buildings or the work of famous architects to get some inspiration and ideas. </a:t>
            </a:r>
          </a:p>
          <a:p>
            <a:r>
              <a:rPr lang="en-GB" sz="2000" dirty="0" smtClean="0">
                <a:latin typeface="Arial" pitchFamily="34" charset="0"/>
                <a:cs typeface="Arial" pitchFamily="34" charset="0"/>
              </a:rPr>
              <a:t>Consider which different </a:t>
            </a:r>
            <a:r>
              <a:rPr lang="en-GB" sz="2000" b="1" dirty="0" smtClean="0">
                <a:latin typeface="Arial" pitchFamily="34" charset="0"/>
                <a:cs typeface="Arial" pitchFamily="34" charset="0"/>
              </a:rPr>
              <a:t>building materials </a:t>
            </a:r>
            <a:r>
              <a:rPr lang="en-GB" sz="2000" dirty="0" smtClean="0">
                <a:latin typeface="Arial" pitchFamily="34" charset="0"/>
                <a:cs typeface="Arial" pitchFamily="34" charset="0"/>
              </a:rPr>
              <a:t>you would like to use and why these would be suitable for your building</a:t>
            </a:r>
          </a:p>
          <a:p>
            <a:r>
              <a:rPr lang="en-GB" sz="2000" dirty="0" smtClean="0">
                <a:latin typeface="Arial" pitchFamily="34" charset="0"/>
                <a:cs typeface="Arial" pitchFamily="34" charset="0"/>
              </a:rPr>
              <a:t>Consider how to make your design </a:t>
            </a:r>
            <a:r>
              <a:rPr lang="en-GB" sz="2000" b="1" i="1" dirty="0" smtClean="0">
                <a:latin typeface="Arial" pitchFamily="34" charset="0"/>
                <a:cs typeface="Arial" pitchFamily="34" charset="0"/>
              </a:rPr>
              <a:t>durable, useful </a:t>
            </a:r>
            <a:r>
              <a:rPr lang="en-GB" sz="2000" b="1" dirty="0" smtClean="0">
                <a:latin typeface="Arial" pitchFamily="34" charset="0"/>
                <a:cs typeface="Arial" pitchFamily="34" charset="0"/>
              </a:rPr>
              <a:t>and </a:t>
            </a:r>
            <a:r>
              <a:rPr lang="en-GB" sz="2000" b="1" i="1" dirty="0" smtClean="0">
                <a:latin typeface="Arial" pitchFamily="34" charset="0"/>
                <a:cs typeface="Arial" pitchFamily="34" charset="0"/>
              </a:rPr>
              <a:t>beautiful</a:t>
            </a:r>
          </a:p>
          <a:p>
            <a:r>
              <a:rPr lang="en-GB" sz="2000" dirty="0" smtClean="0">
                <a:latin typeface="Arial" pitchFamily="34" charset="0"/>
                <a:cs typeface="Arial" pitchFamily="34" charset="0"/>
              </a:rPr>
              <a:t>Consider how you will </a:t>
            </a:r>
            <a:r>
              <a:rPr lang="en-GB" sz="2000" b="1" dirty="0" smtClean="0">
                <a:latin typeface="Arial" pitchFamily="34" charset="0"/>
                <a:cs typeface="Arial" pitchFamily="34" charset="0"/>
              </a:rPr>
              <a:t>present your ideas</a:t>
            </a:r>
            <a:r>
              <a:rPr lang="en-GB" sz="2000" dirty="0" smtClean="0">
                <a:latin typeface="Arial" pitchFamily="34" charset="0"/>
                <a:cs typeface="Arial" pitchFamily="34" charset="0"/>
              </a:rPr>
              <a:t>: pencil sketches, paintings, Minecraft, PowerPoint, architect’s technical drawing</a:t>
            </a:r>
          </a:p>
          <a:p>
            <a:endParaRPr lang="en-GB" dirty="0"/>
          </a:p>
        </p:txBody>
      </p:sp>
    </p:spTree>
    <p:custDataLst>
      <p:tags r:id="rId1"/>
    </p:custDataLst>
    <p:extLst>
      <p:ext uri="{BB962C8B-B14F-4D97-AF65-F5344CB8AC3E}">
        <p14:creationId xmlns:p14="http://schemas.microsoft.com/office/powerpoint/2010/main" val="12777039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3: </a:t>
            </a:r>
            <a:r>
              <a:rPr lang="en-GB" sz="3600" dirty="0" smtClean="0">
                <a:solidFill>
                  <a:srgbClr val="C00000"/>
                </a:solidFill>
                <a:latin typeface="Arial" panose="020B0604020202020204" pitchFamily="34" charset="0"/>
                <a:cs typeface="Arial" panose="020B0604020202020204" pitchFamily="34" charset="0"/>
              </a:rPr>
              <a:t>Model</a:t>
            </a:r>
            <a:endParaRPr lang="en-GB" sz="3600" b="1"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609" y="1867390"/>
            <a:ext cx="4968205" cy="4990610"/>
          </a:xfrm>
          <a:prstGeom prst="rect">
            <a:avLst/>
          </a:prstGeom>
        </p:spPr>
      </p:pic>
      <p:pic>
        <p:nvPicPr>
          <p:cNvPr id="14338" name="Picture 2" descr="H:\Documents\Laing\jlp01_08_05173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247"/>
          <a:stretch/>
        </p:blipFill>
        <p:spPr bwMode="auto">
          <a:xfrm>
            <a:off x="5343881" y="1869743"/>
            <a:ext cx="3636346" cy="49882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63592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4: </a:t>
            </a:r>
            <a:r>
              <a:rPr lang="en-GB" sz="3600" dirty="0" smtClean="0">
                <a:solidFill>
                  <a:srgbClr val="C00000"/>
                </a:solidFill>
                <a:latin typeface="Arial" panose="020B0604020202020204" pitchFamily="34" charset="0"/>
                <a:cs typeface="Arial" panose="020B0604020202020204" pitchFamily="34" charset="0"/>
              </a:rPr>
              <a:t>Share</a:t>
            </a:r>
            <a:endParaRPr lang="en-GB" sz="3600" b="1" dirty="0">
              <a:solidFill>
                <a:srgbClr val="C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911" t="6826" r="14911" b="11587"/>
          <a:stretch/>
        </p:blipFill>
        <p:spPr bwMode="auto">
          <a:xfrm>
            <a:off x="971600" y="2054831"/>
            <a:ext cx="7344924" cy="480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79038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1225689"/>
            <a:ext cx="2664296" cy="2954655"/>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Useful</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It </a:t>
            </a:r>
            <a:r>
              <a:rPr lang="en-GB" sz="2400" dirty="0">
                <a:latin typeface="Arial" panose="020B0604020202020204" pitchFamily="34" charset="0"/>
                <a:cs typeface="Arial" panose="020B0604020202020204" pitchFamily="34" charset="0"/>
              </a:rPr>
              <a:t>should have a use and function well for the people using it</a:t>
            </a:r>
          </a:p>
          <a:p>
            <a:endParaRPr lang="en-GB"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4149" t="1972" r="11191" b="3721"/>
          <a:stretch/>
        </p:blipFill>
        <p:spPr>
          <a:xfrm>
            <a:off x="4098641" y="0"/>
            <a:ext cx="5029200" cy="6885384"/>
          </a:xfrm>
          <a:prstGeom prst="rect">
            <a:avLst/>
          </a:prstGeom>
        </p:spPr>
      </p:pic>
      <p:pic>
        <p:nvPicPr>
          <p:cNvPr id="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57712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5812" y="1628800"/>
            <a:ext cx="7992888" cy="1538883"/>
          </a:xfrm>
          <a:prstGeom prst="rect">
            <a:avLst/>
          </a:prstGeom>
        </p:spPr>
        <p:txBody>
          <a:bodyPr wrap="square">
            <a:spAutoFit/>
          </a:bodyPr>
          <a:lstStyle/>
          <a:p>
            <a:pPr algn="ctr"/>
            <a:r>
              <a:rPr lang="en-GB" sz="2800" dirty="0" smtClean="0">
                <a:latin typeface="Arial" panose="020B0604020202020204" pitchFamily="34" charset="0"/>
                <a:cs typeface="Arial" panose="020B0604020202020204" pitchFamily="34" charset="0"/>
              </a:rPr>
              <a:t>Find more teaching resources at:</a:t>
            </a:r>
            <a:endParaRPr lang="en-GB" sz="2800" dirty="0">
              <a:latin typeface="Arial" panose="020B0604020202020204" pitchFamily="34" charset="0"/>
              <a:cs typeface="Arial" panose="020B0604020202020204" pitchFamily="34" charset="0"/>
            </a:endParaRPr>
          </a:p>
          <a:p>
            <a:pPr algn="ctr"/>
            <a:r>
              <a:rPr lang="en-GB" sz="2800" dirty="0" smtClean="0">
                <a:latin typeface="Arial" panose="020B0604020202020204" pitchFamily="34" charset="0"/>
                <a:cs typeface="Arial" panose="020B0604020202020204" pitchFamily="34" charset="0"/>
                <a:hlinkClick r:id="rId5"/>
              </a:rPr>
              <a:t>HistoricEngland.org.uk/Education</a:t>
            </a:r>
            <a:endParaRPr lang="en-GB" sz="2800" dirty="0" smtClean="0">
              <a:latin typeface="Arial" panose="020B0604020202020204" pitchFamily="34" charset="0"/>
              <a:cs typeface="Arial" panose="020B0604020202020204" pitchFamily="34" charset="0"/>
            </a:endParaRPr>
          </a:p>
          <a:p>
            <a:pPr algn="ctr"/>
            <a:endParaRPr lang="en-GB" sz="2000" dirty="0" smtClean="0">
              <a:latin typeface="Source Sans Pro" pitchFamily="34" charset="0"/>
            </a:endParaRPr>
          </a:p>
          <a:p>
            <a:endParaRPr lang="en-GB" dirty="0" smtClean="0">
              <a:solidFill>
                <a:srgbClr val="FFFFFF"/>
              </a:solidFill>
              <a:latin typeface="Source Sans Pro Light" pitchFamily="34" charset="0"/>
            </a:endParaRPr>
          </a:p>
        </p:txBody>
      </p:sp>
      <p:pic>
        <p:nvPicPr>
          <p:cNvPr id="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1916" y="2776965"/>
            <a:ext cx="6120680" cy="4081035"/>
          </a:xfrm>
          <a:prstGeom prst="rect">
            <a:avLst/>
          </a:prstGeom>
        </p:spPr>
      </p:pic>
    </p:spTree>
    <p:custDataLst>
      <p:tags r:id="rId1"/>
    </p:custDataLst>
    <p:extLst>
      <p:ext uri="{BB962C8B-B14F-4D97-AF65-F5344CB8AC3E}">
        <p14:creationId xmlns:p14="http://schemas.microsoft.com/office/powerpoint/2010/main" val="31786634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20754</TotalTime>
  <Words>8626</Words>
  <Application>Microsoft Office PowerPoint</Application>
  <PresentationFormat>On-screen Show (4:3)</PresentationFormat>
  <Paragraphs>1003</Paragraphs>
  <Slides>90</Slides>
  <Notes>90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Visiting a Place of Worship</vt:lpstr>
      <vt:lpstr>PowerPoint Presentation</vt:lpstr>
      <vt:lpstr>PowerPoint Presentation</vt:lpstr>
      <vt:lpstr>PowerPoint Presentation</vt:lpstr>
      <vt:lpstr>Coventry Cathedral</vt:lpstr>
      <vt:lpstr>PowerPoint Presentation</vt:lpstr>
      <vt:lpstr>PowerPoint Presentation</vt:lpstr>
      <vt:lpstr>PowerPoint Presentation</vt:lpstr>
      <vt:lpstr>PowerPoint Presentation</vt:lpstr>
      <vt:lpstr>PowerPoint Presentation</vt:lpstr>
      <vt:lpstr>PowerPoint Presentation</vt:lpstr>
      <vt:lpstr>London Central Mosque</vt:lpstr>
      <vt:lpstr>PowerPoint Presentation</vt:lpstr>
      <vt:lpstr>PowerPoint Presentation</vt:lpstr>
      <vt:lpstr>PowerPoint Presentation</vt:lpstr>
      <vt:lpstr>PowerPoint Presentation</vt:lpstr>
      <vt:lpstr>PowerPoint Presentation</vt:lpstr>
      <vt:lpstr>PowerPoint Presentation</vt:lpstr>
      <vt:lpstr>Liberal Jewish Synagogue, London</vt:lpstr>
      <vt:lpstr>PowerPoint Presentation</vt:lpstr>
      <vt:lpstr>PowerPoint Presentation</vt:lpstr>
      <vt:lpstr>PowerPoint Presentation</vt:lpstr>
      <vt:lpstr>PowerPoint Presentation</vt:lpstr>
      <vt:lpstr>PowerPoint Presentation</vt:lpstr>
      <vt:lpstr>Clifton Cathedral</vt:lpstr>
      <vt:lpstr>PowerPoint Presentation</vt:lpstr>
      <vt:lpstr>PowerPoint Presentation</vt:lpstr>
      <vt:lpstr>PowerPoint Presentation</vt:lpstr>
      <vt:lpstr>PowerPoint Presentation</vt:lpstr>
      <vt:lpstr>PowerPoint Presentation</vt:lpstr>
      <vt:lpstr>Manor Way Evangelical Church</vt:lpstr>
      <vt:lpstr>PowerPoint Presentation</vt:lpstr>
      <vt:lpstr>PowerPoint Presentation</vt:lpstr>
      <vt:lpstr>Clayton Baptist Church</vt:lpstr>
      <vt:lpstr>PowerPoint Presentation</vt:lpstr>
      <vt:lpstr>PowerPoint Presentation</vt:lpstr>
      <vt:lpstr>St Mary’s Church, Peterborough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Church of Jesus Christ of Latter-day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Re-Purposing Places of Worship</vt:lpstr>
      <vt:lpstr>PowerPoint Presentation</vt:lpstr>
      <vt:lpstr>PowerPoint Presentation</vt:lpstr>
      <vt:lpstr>PowerPoint Presentation</vt:lpstr>
      <vt:lpstr>Hear from someone who built a place of worship</vt:lpstr>
      <vt:lpstr>PowerPoint Presentation</vt:lpstr>
      <vt:lpstr>Honorary Architects Challenge</vt:lpstr>
      <vt:lpstr>Example: Success Criteria for Honorary Architects</vt:lpstr>
      <vt:lpstr>PowerPoint Presentation</vt:lpstr>
      <vt:lpstr>Task Guidelines for Honorary Architects</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Gorely, Michael</dc:creator>
  <cp:lastModifiedBy>McHarg, Catherine</cp:lastModifiedBy>
  <cp:revision>369</cp:revision>
  <cp:lastPrinted>2020-09-22T06:06:20Z</cp:lastPrinted>
  <dcterms:created xsi:type="dcterms:W3CDTF">2018-05-10T12:59:18Z</dcterms:created>
  <dcterms:modified xsi:type="dcterms:W3CDTF">2020-09-22T14:38:40Z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7D68323E-032E-47A2-A09D-800DB13346AE</vt:lpwstr>
  </property>
  <property fmtid="{D5CDD505-2E9C-101B-9397-08002B2CF9AE}" pid="3" name="ArticulatePath">
    <vt:lpwstr>Laing Presentation Goddard Park April 2020</vt:lpwstr>
  </property>
</Properties>
</file>