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4"/>
  </p:notesMasterIdLst>
  <p:sldIdLst>
    <p:sldId id="293" r:id="rId5"/>
    <p:sldId id="354" r:id="rId6"/>
    <p:sldId id="353" r:id="rId7"/>
    <p:sldId id="298" r:id="rId8"/>
    <p:sldId id="458" r:id="rId9"/>
    <p:sldId id="302" r:id="rId10"/>
    <p:sldId id="312" r:id="rId11"/>
    <p:sldId id="355" r:id="rId12"/>
    <p:sldId id="356" r:id="rId13"/>
    <p:sldId id="357" r:id="rId14"/>
    <p:sldId id="358" r:id="rId15"/>
    <p:sldId id="359" r:id="rId16"/>
    <p:sldId id="360" r:id="rId17"/>
    <p:sldId id="459" r:id="rId18"/>
    <p:sldId id="361" r:id="rId19"/>
    <p:sldId id="363" r:id="rId20"/>
    <p:sldId id="362" r:id="rId21"/>
    <p:sldId id="431" r:id="rId22"/>
    <p:sldId id="364" r:id="rId23"/>
    <p:sldId id="365" r:id="rId24"/>
    <p:sldId id="460" r:id="rId25"/>
    <p:sldId id="366" r:id="rId26"/>
    <p:sldId id="367" r:id="rId27"/>
    <p:sldId id="368" r:id="rId28"/>
    <p:sldId id="369" r:id="rId29"/>
    <p:sldId id="370" r:id="rId30"/>
    <p:sldId id="371" r:id="rId31"/>
    <p:sldId id="372" r:id="rId32"/>
    <p:sldId id="373" r:id="rId33"/>
    <p:sldId id="374" r:id="rId34"/>
    <p:sldId id="376" r:id="rId35"/>
    <p:sldId id="375" r:id="rId36"/>
    <p:sldId id="377" r:id="rId37"/>
    <p:sldId id="378" r:id="rId38"/>
    <p:sldId id="382" r:id="rId39"/>
    <p:sldId id="380" r:id="rId40"/>
    <p:sldId id="381" r:id="rId41"/>
    <p:sldId id="383" r:id="rId42"/>
    <p:sldId id="384" r:id="rId43"/>
    <p:sldId id="385" r:id="rId44"/>
    <p:sldId id="386" r:id="rId45"/>
    <p:sldId id="388" r:id="rId46"/>
    <p:sldId id="389" r:id="rId47"/>
    <p:sldId id="390" r:id="rId48"/>
    <p:sldId id="392" r:id="rId49"/>
    <p:sldId id="393" r:id="rId50"/>
    <p:sldId id="394" r:id="rId51"/>
    <p:sldId id="395" r:id="rId52"/>
    <p:sldId id="404" r:id="rId53"/>
    <p:sldId id="405" r:id="rId54"/>
    <p:sldId id="406" r:id="rId55"/>
    <p:sldId id="407" r:id="rId56"/>
    <p:sldId id="408" r:id="rId57"/>
    <p:sldId id="441" r:id="rId58"/>
    <p:sldId id="442" r:id="rId59"/>
    <p:sldId id="443" r:id="rId60"/>
    <p:sldId id="444" r:id="rId61"/>
    <p:sldId id="445" r:id="rId62"/>
    <p:sldId id="446" r:id="rId63"/>
    <p:sldId id="409" r:id="rId64"/>
    <p:sldId id="461" r:id="rId65"/>
    <p:sldId id="410" r:id="rId66"/>
    <p:sldId id="411" r:id="rId67"/>
    <p:sldId id="412" r:id="rId68"/>
    <p:sldId id="413" r:id="rId69"/>
    <p:sldId id="414" r:id="rId70"/>
    <p:sldId id="416" r:id="rId71"/>
    <p:sldId id="415" r:id="rId72"/>
    <p:sldId id="417" r:id="rId73"/>
    <p:sldId id="418" r:id="rId74"/>
    <p:sldId id="419" r:id="rId75"/>
    <p:sldId id="420" r:id="rId76"/>
    <p:sldId id="421" r:id="rId77"/>
    <p:sldId id="422" r:id="rId78"/>
    <p:sldId id="423" r:id="rId79"/>
    <p:sldId id="424" r:id="rId80"/>
    <p:sldId id="425" r:id="rId81"/>
    <p:sldId id="426" r:id="rId82"/>
    <p:sldId id="427" r:id="rId83"/>
    <p:sldId id="428" r:id="rId84"/>
    <p:sldId id="429" r:id="rId85"/>
    <p:sldId id="436" r:id="rId86"/>
    <p:sldId id="438" r:id="rId87"/>
    <p:sldId id="439" r:id="rId88"/>
    <p:sldId id="440" r:id="rId89"/>
    <p:sldId id="437" r:id="rId90"/>
    <p:sldId id="432" r:id="rId91"/>
    <p:sldId id="433" r:id="rId92"/>
    <p:sldId id="434" r:id="rId93"/>
    <p:sldId id="435" r:id="rId94"/>
    <p:sldId id="396" r:id="rId95"/>
    <p:sldId id="397" r:id="rId96"/>
    <p:sldId id="398" r:id="rId97"/>
    <p:sldId id="399" r:id="rId98"/>
    <p:sldId id="400" r:id="rId99"/>
    <p:sldId id="401" r:id="rId100"/>
    <p:sldId id="402" r:id="rId101"/>
    <p:sldId id="403" r:id="rId102"/>
    <p:sldId id="296" r:id="rId103"/>
    <p:sldId id="447" r:id="rId104"/>
    <p:sldId id="448" r:id="rId105"/>
    <p:sldId id="449" r:id="rId106"/>
    <p:sldId id="450" r:id="rId107"/>
    <p:sldId id="451" r:id="rId108"/>
    <p:sldId id="452" r:id="rId109"/>
    <p:sldId id="453" r:id="rId110"/>
    <p:sldId id="454" r:id="rId111"/>
    <p:sldId id="455" r:id="rId112"/>
    <p:sldId id="456"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D4A0"/>
    <a:srgbClr val="99BF71"/>
    <a:srgbClr val="EC6625"/>
    <a:srgbClr val="7AA62C"/>
    <a:srgbClr val="F5B6CD"/>
    <a:srgbClr val="F192B4"/>
    <a:srgbClr val="77A942"/>
    <a:srgbClr val="F5C946"/>
    <a:srgbClr val="F5B292"/>
    <a:srgbClr val="ADD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2" autoAdjust="0"/>
    <p:restoredTop sz="94712" autoAdjust="0"/>
  </p:normalViewPr>
  <p:slideViewPr>
    <p:cSldViewPr snapToGrid="0">
      <p:cViewPr varScale="1">
        <p:scale>
          <a:sx n="108" d="100"/>
          <a:sy n="108" d="100"/>
        </p:scale>
        <p:origin x="426" y="102"/>
      </p:cViewPr>
      <p:guideLst>
        <p:guide orient="horz" pos="2115"/>
        <p:guide pos="3749"/>
      </p:guideLst>
    </p:cSldViewPr>
  </p:slideViewPr>
  <p:outlineViewPr>
    <p:cViewPr>
      <p:scale>
        <a:sx n="33" d="100"/>
        <a:sy n="33" d="100"/>
      </p:scale>
      <p:origin x="0" y="-93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photos/item/IOE01/01750/0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images-books/photos/item/AA42/0212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anchesterhistory.net/manchester/outside/SALFORD/cathedralcentr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images-books/photos/item/IOE01/01750/09"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images-books/photos/item/IOE01/01750/09"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historicengland.org.uk/images-books/photos/item/AL2366/010/01"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commons.wikimedia.org/w/index.php?curid=83178750"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manchesterhistory.net/manchester/WATERWAYS/irwell/riverirwell.html"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historicengland.org.uk/images-books/photos/item/PC10959"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ommons.wikimedia.org/w/index.php?curid=24233381"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22289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54407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1908 map showing Methodist Chapel, railway and canal (bottom left corner)</a:t>
            </a:r>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332858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Emma Fox</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96206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Emma Fox</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2884089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r>
              <a:rPr lang="en-GB" sz="1200" dirty="0" err="1"/>
              <a:t>Alamy</a:t>
            </a:r>
            <a:r>
              <a:rPr lang="en-GB" sz="1200" dirty="0"/>
              <a:t> Ref: G584CA Date: 1831</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70297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286678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91235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Source Sans Pro" panose="020B0503030403020204" pitchFamily="34" charset="0"/>
              </a:rPr>
              <a:t>© Mr F. Bryan </a:t>
            </a:r>
            <a:r>
              <a:rPr lang="en-GB" b="0" i="0" dirty="0" err="1">
                <a:solidFill>
                  <a:srgbClr val="000000"/>
                </a:solidFill>
                <a:effectLst/>
                <a:latin typeface="Source Sans Pro" panose="020B0503030403020204" pitchFamily="34" charset="0"/>
              </a:rPr>
              <a:t>Basketter</a:t>
            </a:r>
            <a:r>
              <a:rPr lang="en-GB" b="0" i="0" dirty="0">
                <a:solidFill>
                  <a:srgbClr val="000000"/>
                </a:solidFill>
                <a:effectLst/>
                <a:latin typeface="Source Sans Pro" panose="020B0503030403020204" pitchFamily="34" charset="0"/>
              </a:rPr>
              <a:t>. Source: Historic England Archive Ref: IOE01/01750/08 Date: 3 Oct 1999 -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https://historicengland.org.uk/images-books/photos/item/IOE01/01750/08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282432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000000"/>
                </a:solidFill>
                <a:effectLst/>
                <a:latin typeface="Source Sans Pro" panose="020B0503030403020204" pitchFamily="34" charset="0"/>
              </a:rPr>
              <a:t>© Historic England Archive Ref: </a:t>
            </a:r>
            <a:r>
              <a:rPr lang="en-GB" dirty="0"/>
              <a:t>AA42/02127 Date: 1942 -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https://historicengland.org.uk/images-books/photos/item/AA42/02127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171392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r>
              <a:rPr lang="en-GB" sz="1200" dirty="0" err="1"/>
              <a:t>Alamy</a:t>
            </a:r>
            <a:r>
              <a:rPr lang="en-GB" sz="1200" dirty="0"/>
              <a:t> Ref: GJNWBY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47533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517978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Emma Fox</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696864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Emma Fox</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2474256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330943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David Boardman</a:t>
            </a:r>
            <a:r>
              <a:rPr lang="en-US" dirty="0"/>
              <a: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2454229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Emma Fox</a:t>
            </a:r>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779885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dirty="0"/>
              <a:t>© David Boardman</a:t>
            </a:r>
            <a:r>
              <a:rPr lang="en-US" sz="2800" dirty="0"/>
              <a:t> </a:t>
            </a:r>
            <a:r>
              <a:rPr lang="en-GB" sz="2800" u="none" dirty="0">
                <a:solidFill>
                  <a:schemeClr val="tx1"/>
                </a:solidFill>
                <a:effectLst/>
                <a:latin typeface="+mn-lt"/>
                <a:ea typeface="+mn-ea"/>
                <a:cs typeface="+mn-cs"/>
              </a:rPr>
              <a:t>-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https://manchesterhistory.net/manchester/outside/SALFORD/cathedralcentre.html</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21655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Source Sans Pro" panose="020B0503030403020204" pitchFamily="34" charset="0"/>
              </a:rPr>
              <a:t>© Mr F. Bryan </a:t>
            </a:r>
            <a:r>
              <a:rPr lang="en-GB" b="0" i="0" dirty="0" err="1">
                <a:solidFill>
                  <a:srgbClr val="000000"/>
                </a:solidFill>
                <a:effectLst/>
                <a:latin typeface="Source Sans Pro" panose="020B0503030403020204" pitchFamily="34" charset="0"/>
              </a:rPr>
              <a:t>Basketter</a:t>
            </a:r>
            <a:r>
              <a:rPr lang="en-GB" b="0" i="0" dirty="0">
                <a:solidFill>
                  <a:srgbClr val="000000"/>
                </a:solidFill>
                <a:effectLst/>
                <a:latin typeface="Source Sans Pro" panose="020B0503030403020204" pitchFamily="34" charset="0"/>
              </a:rPr>
              <a:t>. Source: Historic England Archive Ref: IOE01/01750/09 Date: 3 Oct 1999 -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https://historicengland.org.uk/images-books/photos/item/IOE01/01750/09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3893498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Historic England Archive Ref: raf_58_1158_f21_0057 Date: July 1953</a:t>
            </a:r>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859477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Source Sans Pro" panose="020B0503030403020204" pitchFamily="34" charset="0"/>
              </a:rPr>
              <a:t>© Mr F. Bryan </a:t>
            </a:r>
            <a:r>
              <a:rPr lang="en-GB" b="0" i="0" dirty="0" err="1">
                <a:solidFill>
                  <a:srgbClr val="000000"/>
                </a:solidFill>
                <a:effectLst/>
                <a:latin typeface="Source Sans Pro" panose="020B0503030403020204" pitchFamily="34" charset="0"/>
              </a:rPr>
              <a:t>Basketter</a:t>
            </a:r>
            <a:r>
              <a:rPr lang="en-GB" b="0" i="0" dirty="0">
                <a:solidFill>
                  <a:srgbClr val="000000"/>
                </a:solidFill>
                <a:effectLst/>
                <a:latin typeface="Source Sans Pro" panose="020B0503030403020204" pitchFamily="34" charset="0"/>
              </a:rPr>
              <a:t>. Source: Historic England Archive Ref: IOE01/01750/09 Date: 3 Oct 1999 -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https://historicengland.org.uk/images-books/photos/item/IOE01/01750/09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3964296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dirty="0" err="1"/>
              <a:t>Alamy</a:t>
            </a:r>
            <a:r>
              <a:rPr lang="en-GB" dirty="0"/>
              <a:t> Ref: ERJHK3. </a:t>
            </a:r>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171560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2229952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3381044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Emma Fox</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1651973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Emma Fox</a:t>
            </a:r>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4065389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Emma Fox</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433133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Emma Fox</a:t>
            </a:r>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3199808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dirty="0" err="1"/>
              <a:t>Alamy</a:t>
            </a:r>
            <a:r>
              <a:rPr lang="en-GB" dirty="0"/>
              <a:t> Ref: G584CJ. </a:t>
            </a:r>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516973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Emma Fox</a:t>
            </a:r>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2887899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Emma Fox</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393662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Crown Copyright Images reproduced by courtesy of The National Archives, London,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2943431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Crown Copyright Images reproduced by courtesy of The National Archives, London,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415548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Emma Fox</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962498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Crown Copyright Images reproduced by courtesy of The National Archives, London,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1183666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Crown Copyright Images reproduced by courtesy of The National Archives, London,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404809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Crown Copyright Images reproduced by courtesy of The National Archives, London,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760707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Crown Copyright Images reproduced by courtesy of The National Archives, London,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2372922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Copyright 2023 Google</a:t>
            </a:r>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2737710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Salford Local History Library Collection. </a:t>
            </a:r>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4195932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dirty="0" err="1"/>
              <a:t>Alamy</a:t>
            </a:r>
            <a:r>
              <a:rPr lang="en-GB" dirty="0"/>
              <a:t> Ref G58608. </a:t>
            </a:r>
          </a:p>
        </p:txBody>
      </p:sp>
      <p:sp>
        <p:nvSpPr>
          <p:cNvPr id="4" name="Slide Number Placeholder 3"/>
          <p:cNvSpPr>
            <a:spLocks noGrp="1"/>
          </p:cNvSpPr>
          <p:nvPr>
            <p:ph type="sldNum" sz="quarter" idx="5"/>
          </p:nvPr>
        </p:nvSpPr>
        <p:spPr/>
        <p:txBody>
          <a:bodyPr/>
          <a:lstStyle/>
          <a:p>
            <a:fld id="{1AFFFB68-4C17-3C4E-8F1F-E2E74032E6C9}" type="slidenum">
              <a:rPr lang="en-US" smtClean="0"/>
              <a:t>67</a:t>
            </a:fld>
            <a:endParaRPr lang="en-US"/>
          </a:p>
        </p:txBody>
      </p:sp>
    </p:spTree>
    <p:extLst>
      <p:ext uri="{BB962C8B-B14F-4D97-AF65-F5344CB8AC3E}">
        <p14:creationId xmlns:p14="http://schemas.microsoft.com/office/powerpoint/2010/main" val="3284256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Emma Fox</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68</a:t>
            </a:fld>
            <a:endParaRPr lang="en-US"/>
          </a:p>
        </p:txBody>
      </p:sp>
    </p:spTree>
    <p:extLst>
      <p:ext uri="{BB962C8B-B14F-4D97-AF65-F5344CB8AC3E}">
        <p14:creationId xmlns:p14="http://schemas.microsoft.com/office/powerpoint/2010/main" val="3300506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Historic England Archive. Reference: AL2366/010/01 Date: 1872-22 -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https://historicengland.org.uk/images-books/photos/item/AL2366/010/01</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69</a:t>
            </a:fld>
            <a:endParaRPr lang="en-US"/>
          </a:p>
        </p:txBody>
      </p:sp>
    </p:spTree>
    <p:extLst>
      <p:ext uri="{BB962C8B-B14F-4D97-AF65-F5344CB8AC3E}">
        <p14:creationId xmlns:p14="http://schemas.microsoft.com/office/powerpoint/2010/main" val="373926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CC BY-SA 4.0, https://commons.wikimedia.org/w/index.php?curid=83178750</a:t>
            </a:r>
          </a:p>
        </p:txBody>
      </p:sp>
      <p:sp>
        <p:nvSpPr>
          <p:cNvPr id="4" name="Slide Number Placeholder 3"/>
          <p:cNvSpPr>
            <a:spLocks noGrp="1"/>
          </p:cNvSpPr>
          <p:nvPr>
            <p:ph type="sldNum" sz="quarter" idx="5"/>
          </p:nvPr>
        </p:nvSpPr>
        <p:spPr/>
        <p:txBody>
          <a:bodyPr/>
          <a:lstStyle/>
          <a:p>
            <a:fld id="{1AFFFB68-4C17-3C4E-8F1F-E2E74032E6C9}" type="slidenum">
              <a:rPr lang="en-US" smtClean="0"/>
              <a:t>70</a:t>
            </a:fld>
            <a:endParaRPr lang="en-US"/>
          </a:p>
        </p:txBody>
      </p:sp>
    </p:spTree>
    <p:extLst>
      <p:ext uri="{BB962C8B-B14F-4D97-AF65-F5344CB8AC3E}">
        <p14:creationId xmlns:p14="http://schemas.microsoft.com/office/powerpoint/2010/main" val="6988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Emma Fox</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323529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a:t>
            </a:r>
            <a:r>
              <a:rPr lang="en-GB" dirty="0" err="1"/>
              <a:t>Richerman</a:t>
            </a:r>
            <a:r>
              <a:rPr lang="en-GB" dirty="0"/>
              <a:t> CC BY-SA 4.0, </a:t>
            </a:r>
            <a:r>
              <a:rPr lang="en-GB" dirty="0">
                <a:hlinkClick r:id="rId3"/>
              </a:rPr>
              <a:t>https://commons.wikimedia.org/w/index.php?curid=83178750</a:t>
            </a:r>
            <a:r>
              <a:rPr lang="en-GB" dirty="0"/>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72</a:t>
            </a:fld>
            <a:endParaRPr lang="en-US"/>
          </a:p>
        </p:txBody>
      </p:sp>
    </p:spTree>
    <p:extLst>
      <p:ext uri="{BB962C8B-B14F-4D97-AF65-F5344CB8AC3E}">
        <p14:creationId xmlns:p14="http://schemas.microsoft.com/office/powerpoint/2010/main" val="3760639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Google 2023 </a:t>
            </a:r>
          </a:p>
        </p:txBody>
      </p:sp>
      <p:sp>
        <p:nvSpPr>
          <p:cNvPr id="4" name="Slide Number Placeholder 3"/>
          <p:cNvSpPr>
            <a:spLocks noGrp="1"/>
          </p:cNvSpPr>
          <p:nvPr>
            <p:ph type="sldNum" sz="quarter" idx="5"/>
          </p:nvPr>
        </p:nvSpPr>
        <p:spPr/>
        <p:txBody>
          <a:bodyPr/>
          <a:lstStyle/>
          <a:p>
            <a:fld id="{1AFFFB68-4C17-3C4E-8F1F-E2E74032E6C9}" type="slidenum">
              <a:rPr lang="en-US" smtClean="0"/>
              <a:t>73</a:t>
            </a:fld>
            <a:endParaRPr lang="en-US"/>
          </a:p>
        </p:txBody>
      </p:sp>
    </p:spTree>
    <p:extLst>
      <p:ext uri="{BB962C8B-B14F-4D97-AF65-F5344CB8AC3E}">
        <p14:creationId xmlns:p14="http://schemas.microsoft.com/office/powerpoint/2010/main" val="9344394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By Own </a:t>
            </a:r>
            <a:r>
              <a:rPr lang="en-GB" dirty="0" err="1">
                <a:hlinkClick r:id="rId3"/>
              </a:rPr>
              <a:t>workCreated</a:t>
            </a:r>
            <a:r>
              <a:rPr lang="en-GB" dirty="0">
                <a:hlinkClick r:id="rId3"/>
              </a:rPr>
              <a:t> using elements </a:t>
            </a:r>
            <a:r>
              <a:rPr lang="en-GB" dirty="0" err="1">
                <a:hlinkClick r:id="rId3"/>
              </a:rPr>
              <a:t>from:File:Arms</a:t>
            </a:r>
            <a:r>
              <a:rPr lang="en-GB" dirty="0">
                <a:hlinkClick r:id="rId3"/>
              </a:rPr>
              <a:t> of John </a:t>
            </a:r>
            <a:r>
              <a:rPr lang="en-GB" dirty="0" err="1">
                <a:hlinkClick r:id="rId3"/>
              </a:rPr>
              <a:t>Smert.svgFile:Arms</a:t>
            </a:r>
            <a:r>
              <a:rPr lang="en-GB" dirty="0">
                <a:hlinkClick r:id="rId3"/>
              </a:rPr>
              <a:t> of North Yorkshire County </a:t>
            </a:r>
            <a:r>
              <a:rPr lang="en-GB" dirty="0" err="1">
                <a:hlinkClick r:id="rId3"/>
              </a:rPr>
              <a:t>Council.svgFile:Arms</a:t>
            </a:r>
            <a:r>
              <a:rPr lang="en-GB" dirty="0">
                <a:hlinkClick r:id="rId3"/>
              </a:rPr>
              <a:t> of the Sunderland City </a:t>
            </a:r>
            <a:r>
              <a:rPr lang="en-GB" dirty="0" err="1">
                <a:hlinkClick r:id="rId3"/>
              </a:rPr>
              <a:t>Council.svgFile:Boar's</a:t>
            </a:r>
            <a:r>
              <a:rPr lang="en-GB" dirty="0">
                <a:hlinkClick r:id="rId3"/>
              </a:rPr>
              <a:t> head argent </a:t>
            </a:r>
            <a:r>
              <a:rPr lang="en-GB" dirty="0" err="1">
                <a:hlinkClick r:id="rId3"/>
              </a:rPr>
              <a:t>erased.svgFile:Arms</a:t>
            </a:r>
            <a:r>
              <a:rPr lang="en-GB" dirty="0">
                <a:hlinkClick r:id="rId3"/>
              </a:rPr>
              <a:t> of the City of </a:t>
            </a:r>
            <a:r>
              <a:rPr lang="en-GB" dirty="0" err="1">
                <a:hlinkClick r:id="rId3"/>
              </a:rPr>
              <a:t>Manchester.svgFile:Arms</a:t>
            </a:r>
            <a:r>
              <a:rPr lang="en-GB" dirty="0">
                <a:hlinkClick r:id="rId3"/>
              </a:rPr>
              <a:t> of Carmarthenshire County </a:t>
            </a:r>
            <a:r>
              <a:rPr lang="en-GB" dirty="0" err="1">
                <a:hlinkClick r:id="rId3"/>
              </a:rPr>
              <a:t>Council.svgFile:Coat</a:t>
            </a:r>
            <a:r>
              <a:rPr lang="en-GB" dirty="0">
                <a:hlinkClick r:id="rId3"/>
              </a:rPr>
              <a:t> of Arms of the University of </a:t>
            </a:r>
            <a:r>
              <a:rPr lang="en-GB" dirty="0" err="1">
                <a:hlinkClick r:id="rId3"/>
              </a:rPr>
              <a:t>Gloucestershire.svgFile:Arms</a:t>
            </a:r>
            <a:r>
              <a:rPr lang="en-GB" dirty="0">
                <a:hlinkClick r:id="rId3"/>
              </a:rPr>
              <a:t> of Newcastle upon Tyne City </a:t>
            </a:r>
            <a:r>
              <a:rPr lang="en-GB" dirty="0" err="1">
                <a:hlinkClick r:id="rId3"/>
              </a:rPr>
              <a:t>Council.svgFile:Blason</a:t>
            </a:r>
            <a:r>
              <a:rPr lang="en-GB" dirty="0">
                <a:hlinkClick r:id="rId3"/>
              </a:rPr>
              <a:t> commune de </a:t>
            </a:r>
            <a:r>
              <a:rPr lang="en-GB" dirty="0" err="1">
                <a:hlinkClick r:id="rId3"/>
              </a:rPr>
              <a:t>Libin</a:t>
            </a:r>
            <a:r>
              <a:rPr lang="en-GB" dirty="0">
                <a:hlinkClick r:id="rId3"/>
              </a:rPr>
              <a:t> (</a:t>
            </a:r>
            <a:r>
              <a:rPr lang="en-GB" dirty="0" err="1">
                <a:hlinkClick r:id="rId3"/>
              </a:rPr>
              <a:t>Belgique</a:t>
            </a:r>
            <a:r>
              <a:rPr lang="en-GB" dirty="0">
                <a:hlinkClick r:id="rId3"/>
              </a:rPr>
              <a:t>).</a:t>
            </a:r>
            <a:r>
              <a:rPr lang="en-GB" dirty="0" err="1">
                <a:hlinkClick r:id="rId3"/>
              </a:rPr>
              <a:t>svgFile:Arms</a:t>
            </a:r>
            <a:r>
              <a:rPr lang="en-GB" dirty="0">
                <a:hlinkClick r:id="rId3"/>
              </a:rPr>
              <a:t> of Lincolnshire County </a:t>
            </a:r>
            <a:r>
              <a:rPr lang="en-GB" dirty="0" err="1">
                <a:hlinkClick r:id="rId3"/>
              </a:rPr>
              <a:t>Council.svgFile:Arms</a:t>
            </a:r>
            <a:r>
              <a:rPr lang="en-GB" dirty="0">
                <a:hlinkClick r:id="rId3"/>
              </a:rPr>
              <a:t> of Cleveland County </a:t>
            </a:r>
            <a:r>
              <a:rPr lang="en-GB" dirty="0" err="1">
                <a:hlinkClick r:id="rId3"/>
              </a:rPr>
              <a:t>Council.svgFile:Coat</a:t>
            </a:r>
            <a:r>
              <a:rPr lang="en-GB" dirty="0">
                <a:hlinkClick r:id="rId3"/>
              </a:rPr>
              <a:t> of Arms of Anne </a:t>
            </a:r>
            <a:r>
              <a:rPr lang="en-GB" dirty="0" err="1">
                <a:hlinkClick r:id="rId3"/>
              </a:rPr>
              <a:t>Boleyn.svgFile:Coat</a:t>
            </a:r>
            <a:r>
              <a:rPr lang="en-GB" dirty="0">
                <a:hlinkClick r:id="rId3"/>
              </a:rPr>
              <a:t> of Arms of Charles Geoffrey Nicholas, Baron </a:t>
            </a:r>
            <a:r>
              <a:rPr lang="en-GB" dirty="0" err="1">
                <a:hlinkClick r:id="rId3"/>
              </a:rPr>
              <a:t>Shuttleworth.svg</a:t>
            </a:r>
            <a:r>
              <a:rPr lang="en-GB" dirty="0">
                <a:hlinkClick r:id="rId3"/>
              </a:rPr>
              <a:t>, CC BY-SA 4.0,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74</a:t>
            </a:fld>
            <a:endParaRPr lang="en-US"/>
          </a:p>
        </p:txBody>
      </p:sp>
    </p:spTree>
    <p:extLst>
      <p:ext uri="{BB962C8B-B14F-4D97-AF65-F5344CB8AC3E}">
        <p14:creationId xmlns:p14="http://schemas.microsoft.com/office/powerpoint/2010/main" val="90373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Google 2023</a:t>
            </a:r>
          </a:p>
        </p:txBody>
      </p:sp>
      <p:sp>
        <p:nvSpPr>
          <p:cNvPr id="4" name="Slide Number Placeholder 3"/>
          <p:cNvSpPr>
            <a:spLocks noGrp="1"/>
          </p:cNvSpPr>
          <p:nvPr>
            <p:ph type="sldNum" sz="quarter" idx="5"/>
          </p:nvPr>
        </p:nvSpPr>
        <p:spPr/>
        <p:txBody>
          <a:bodyPr/>
          <a:lstStyle/>
          <a:p>
            <a:fld id="{1AFFFB68-4C17-3C4E-8F1F-E2E74032E6C9}" type="slidenum">
              <a:rPr lang="en-US" smtClean="0"/>
              <a:t>77</a:t>
            </a:fld>
            <a:endParaRPr lang="en-US"/>
          </a:p>
        </p:txBody>
      </p:sp>
    </p:spTree>
    <p:extLst>
      <p:ext uri="{BB962C8B-B14F-4D97-AF65-F5344CB8AC3E}">
        <p14:creationId xmlns:p14="http://schemas.microsoft.com/office/powerpoint/2010/main" val="733758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dirty="0" err="1"/>
              <a:t>Alamy</a:t>
            </a:r>
            <a:r>
              <a:rPr lang="en-GB" dirty="0"/>
              <a:t> Ref: KWHEF1 Date 1 Dec 2017</a:t>
            </a:r>
          </a:p>
        </p:txBody>
      </p:sp>
      <p:sp>
        <p:nvSpPr>
          <p:cNvPr id="4" name="Slide Number Placeholder 3"/>
          <p:cNvSpPr>
            <a:spLocks noGrp="1"/>
          </p:cNvSpPr>
          <p:nvPr>
            <p:ph type="sldNum" sz="quarter" idx="5"/>
          </p:nvPr>
        </p:nvSpPr>
        <p:spPr/>
        <p:txBody>
          <a:bodyPr/>
          <a:lstStyle/>
          <a:p>
            <a:fld id="{1AFFFB68-4C17-3C4E-8F1F-E2E74032E6C9}" type="slidenum">
              <a:rPr lang="en-US" smtClean="0"/>
              <a:t>80</a:t>
            </a:fld>
            <a:endParaRPr lang="en-US"/>
          </a:p>
        </p:txBody>
      </p:sp>
    </p:spTree>
    <p:extLst>
      <p:ext uri="{BB962C8B-B14F-4D97-AF65-F5344CB8AC3E}">
        <p14:creationId xmlns:p14="http://schemas.microsoft.com/office/powerpoint/2010/main" val="3393706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Historic England Archive. Ref: PC10959 Date: 1900-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https://historicengland.org.uk/images-books/photos/item/PC10959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81</a:t>
            </a:fld>
            <a:endParaRPr lang="en-US"/>
          </a:p>
        </p:txBody>
      </p:sp>
    </p:spTree>
    <p:extLst>
      <p:ext uri="{BB962C8B-B14F-4D97-AF65-F5344CB8AC3E}">
        <p14:creationId xmlns:p14="http://schemas.microsoft.com/office/powerpoint/2010/main" val="24703243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Emma Fox</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84</a:t>
            </a:fld>
            <a:endParaRPr lang="en-US"/>
          </a:p>
        </p:txBody>
      </p:sp>
    </p:spTree>
    <p:extLst>
      <p:ext uri="{BB962C8B-B14F-4D97-AF65-F5344CB8AC3E}">
        <p14:creationId xmlns:p14="http://schemas.microsoft.com/office/powerpoint/2010/main" val="1580083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dirty="0" err="1"/>
              <a:t>Alamy</a:t>
            </a:r>
            <a:r>
              <a:rPr lang="en-GB" dirty="0"/>
              <a:t> Ref: 2F253RK Date 1 Dec 2001</a:t>
            </a:r>
          </a:p>
        </p:txBody>
      </p:sp>
      <p:sp>
        <p:nvSpPr>
          <p:cNvPr id="4" name="Slide Number Placeholder 3"/>
          <p:cNvSpPr>
            <a:spLocks noGrp="1"/>
          </p:cNvSpPr>
          <p:nvPr>
            <p:ph type="sldNum" sz="quarter" idx="5"/>
          </p:nvPr>
        </p:nvSpPr>
        <p:spPr/>
        <p:txBody>
          <a:bodyPr/>
          <a:lstStyle/>
          <a:p>
            <a:fld id="{1AFFFB68-4C17-3C4E-8F1F-E2E74032E6C9}" type="slidenum">
              <a:rPr lang="en-US" smtClean="0"/>
              <a:t>85</a:t>
            </a:fld>
            <a:endParaRPr lang="en-US"/>
          </a:p>
        </p:txBody>
      </p:sp>
    </p:spTree>
    <p:extLst>
      <p:ext uri="{BB962C8B-B14F-4D97-AF65-F5344CB8AC3E}">
        <p14:creationId xmlns:p14="http://schemas.microsoft.com/office/powerpoint/2010/main" val="3230167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Emma Fox</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89</a:t>
            </a:fld>
            <a:endParaRPr lang="en-US"/>
          </a:p>
        </p:txBody>
      </p:sp>
    </p:spTree>
    <p:extLst>
      <p:ext uri="{BB962C8B-B14F-4D97-AF65-F5344CB8AC3E}">
        <p14:creationId xmlns:p14="http://schemas.microsoft.com/office/powerpoint/2010/main" val="18370566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David Boardman</a:t>
            </a:r>
          </a:p>
        </p:txBody>
      </p:sp>
      <p:sp>
        <p:nvSpPr>
          <p:cNvPr id="4" name="Slide Number Placeholder 3"/>
          <p:cNvSpPr>
            <a:spLocks noGrp="1"/>
          </p:cNvSpPr>
          <p:nvPr>
            <p:ph type="sldNum" sz="quarter" idx="5"/>
          </p:nvPr>
        </p:nvSpPr>
        <p:spPr/>
        <p:txBody>
          <a:bodyPr/>
          <a:lstStyle/>
          <a:p>
            <a:fld id="{1AFFFB68-4C17-3C4E-8F1F-E2E74032E6C9}" type="slidenum">
              <a:rPr lang="en-US" smtClean="0"/>
              <a:t>90</a:t>
            </a:fld>
            <a:endParaRPr lang="en-US"/>
          </a:p>
        </p:txBody>
      </p:sp>
    </p:spTree>
    <p:extLst>
      <p:ext uri="{BB962C8B-B14F-4D97-AF65-F5344CB8AC3E}">
        <p14:creationId xmlns:p14="http://schemas.microsoft.com/office/powerpoint/2010/main" val="288454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Image: </a:t>
            </a:r>
            <a:r>
              <a:rPr lang="en-GB" sz="1800" b="0" i="0" u="none" strike="noStrike" baseline="0" dirty="0">
                <a:latin typeface="ArialMT"/>
              </a:rPr>
              <a:t>Historic OS Mapping: Copyright and database right Crown Copyright and Landmark Information Group Ltd (All rights reserved) License numbers 000394 and TP0024</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42041067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Emma Fox</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93</a:t>
            </a:fld>
            <a:endParaRPr lang="en-US"/>
          </a:p>
        </p:txBody>
      </p:sp>
    </p:spTree>
    <p:extLst>
      <p:ext uri="{BB962C8B-B14F-4D97-AF65-F5344CB8AC3E}">
        <p14:creationId xmlns:p14="http://schemas.microsoft.com/office/powerpoint/2010/main" val="1945137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Craig </a:t>
            </a:r>
            <a:r>
              <a:rPr lang="en-GB" dirty="0" err="1"/>
              <a:t>Sunter</a:t>
            </a:r>
            <a:r>
              <a:rPr lang="en-GB" dirty="0"/>
              <a:t> </a:t>
            </a:r>
            <a:r>
              <a:rPr lang="en-GB" dirty="0">
                <a:hlinkClick r:id="rId3"/>
              </a:rPr>
              <a:t>https://commons.wikimedia.org/w/index.php?curid=24233381</a:t>
            </a:r>
            <a:r>
              <a:rPr lang="en-GB" dirty="0"/>
              <a:t> </a:t>
            </a:r>
          </a:p>
        </p:txBody>
      </p:sp>
      <p:sp>
        <p:nvSpPr>
          <p:cNvPr id="4" name="Slide Number Placeholder 3"/>
          <p:cNvSpPr>
            <a:spLocks noGrp="1"/>
          </p:cNvSpPr>
          <p:nvPr>
            <p:ph type="sldNum" sz="quarter" idx="5"/>
          </p:nvPr>
        </p:nvSpPr>
        <p:spPr/>
        <p:txBody>
          <a:bodyPr/>
          <a:lstStyle/>
          <a:p>
            <a:fld id="{1AFFFB68-4C17-3C4E-8F1F-E2E74032E6C9}" type="slidenum">
              <a:rPr lang="en-US" smtClean="0"/>
              <a:t>94</a:t>
            </a:fld>
            <a:endParaRPr lang="en-US"/>
          </a:p>
        </p:txBody>
      </p:sp>
    </p:spTree>
    <p:extLst>
      <p:ext uri="{BB962C8B-B14F-4D97-AF65-F5344CB8AC3E}">
        <p14:creationId xmlns:p14="http://schemas.microsoft.com/office/powerpoint/2010/main" val="25956232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Copyright 2023 Google </a:t>
            </a:r>
          </a:p>
        </p:txBody>
      </p:sp>
      <p:sp>
        <p:nvSpPr>
          <p:cNvPr id="4" name="Slide Number Placeholder 3"/>
          <p:cNvSpPr>
            <a:spLocks noGrp="1"/>
          </p:cNvSpPr>
          <p:nvPr>
            <p:ph type="sldNum" sz="quarter" idx="5"/>
          </p:nvPr>
        </p:nvSpPr>
        <p:spPr/>
        <p:txBody>
          <a:bodyPr/>
          <a:lstStyle/>
          <a:p>
            <a:fld id="{1AFFFB68-4C17-3C4E-8F1F-E2E74032E6C9}" type="slidenum">
              <a:rPr lang="en-US" smtClean="0"/>
              <a:t>97</a:t>
            </a:fld>
            <a:endParaRPr lang="en-US"/>
          </a:p>
        </p:txBody>
      </p:sp>
    </p:spTree>
    <p:extLst>
      <p:ext uri="{BB962C8B-B14F-4D97-AF65-F5344CB8AC3E}">
        <p14:creationId xmlns:p14="http://schemas.microsoft.com/office/powerpoint/2010/main" val="31042340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Emma Fox</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98</a:t>
            </a:fld>
            <a:endParaRPr lang="en-US"/>
          </a:p>
        </p:txBody>
      </p:sp>
    </p:spTree>
    <p:extLst>
      <p:ext uri="{BB962C8B-B14F-4D97-AF65-F5344CB8AC3E}">
        <p14:creationId xmlns:p14="http://schemas.microsoft.com/office/powerpoint/2010/main" val="417184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4126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Emma Fox</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13402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2244942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890535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6" y="1411704"/>
            <a:ext cx="5324852" cy="4981601"/>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5" name="Picture Placeholder 15">
            <a:extLst>
              <a:ext uri="{FF2B5EF4-FFF2-40B4-BE49-F238E27FC236}">
                <a16:creationId xmlns:a16="http://schemas.microsoft.com/office/drawing/2014/main" id="{A8D4281E-727A-E0FF-DF59-20BE3AF4F993}"/>
              </a:ext>
            </a:extLst>
          </p:cNvPr>
          <p:cNvSpPr>
            <a:spLocks noGrp="1"/>
          </p:cNvSpPr>
          <p:nvPr>
            <p:ph type="pic" sz="quarter" idx="24" hasCustomPrompt="1"/>
          </p:nvPr>
        </p:nvSpPr>
        <p:spPr>
          <a:xfrm>
            <a:off x="5706738" y="6173927"/>
            <a:ext cx="3643313" cy="579437"/>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414546" y="1399707"/>
            <a:ext cx="11362908" cy="192171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0" name="AutoShape 5">
            <a:extLst>
              <a:ext uri="{FF2B5EF4-FFF2-40B4-BE49-F238E27FC236}">
                <a16:creationId xmlns:a16="http://schemas.microsoft.com/office/drawing/2014/main" id="{6F01D4DD-FAF6-D59B-C700-66E45D95B6AB}"/>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Picture Placeholder 5">
            <a:extLst>
              <a:ext uri="{FF2B5EF4-FFF2-40B4-BE49-F238E27FC236}">
                <a16:creationId xmlns:a16="http://schemas.microsoft.com/office/drawing/2014/main" id="{2405DC80-D4F9-AF03-87B4-5FD807E27C67}"/>
              </a:ext>
            </a:extLst>
          </p:cNvPr>
          <p:cNvSpPr>
            <a:spLocks noGrp="1"/>
          </p:cNvSpPr>
          <p:nvPr>
            <p:ph type="pic" sz="quarter" idx="18" hasCustomPrompt="1"/>
          </p:nvPr>
        </p:nvSpPr>
        <p:spPr>
          <a:xfrm rot="20481903">
            <a:off x="5890120" y="720270"/>
            <a:ext cx="1778000" cy="635000"/>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21" name="Picture Placeholder 5">
            <a:extLst>
              <a:ext uri="{FF2B5EF4-FFF2-40B4-BE49-F238E27FC236}">
                <a16:creationId xmlns:a16="http://schemas.microsoft.com/office/drawing/2014/main" id="{490A7667-F713-501A-63AF-EEAD14526B82}"/>
              </a:ext>
            </a:extLst>
          </p:cNvPr>
          <p:cNvSpPr>
            <a:spLocks noGrp="1"/>
          </p:cNvSpPr>
          <p:nvPr>
            <p:ph type="pic" sz="quarter" idx="19" hasCustomPrompt="1"/>
          </p:nvPr>
        </p:nvSpPr>
        <p:spPr>
          <a:xfrm rot="9839628">
            <a:off x="3322173" y="5443789"/>
            <a:ext cx="1778000" cy="635000"/>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p>
            <a:r>
              <a:rPr lang="en-US"/>
              <a:t> </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Lst>
          </p:cNvPr>
          <p:cNvSpPr>
            <a:spLocks noGrp="1"/>
          </p:cNvSpPr>
          <p:nvPr>
            <p:ph type="pic" sz="quarter" idx="15" hasCustomPrompt="1"/>
          </p:nvPr>
        </p:nvSpPr>
        <p:spPr>
          <a:xfrm>
            <a:off x="7777224" y="1276969"/>
            <a:ext cx="3449269" cy="311636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Lst>
          </p:cNvPr>
          <p:cNvSpPr>
            <a:spLocks noGrp="1"/>
          </p:cNvSpPr>
          <p:nvPr>
            <p:ph type="pic" sz="quarter" idx="13" hasCustomPrompt="1"/>
          </p:nvPr>
        </p:nvSpPr>
        <p:spPr>
          <a:xfrm>
            <a:off x="4065654" y="1285653"/>
            <a:ext cx="3449269" cy="311636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357186" y="1255125"/>
            <a:ext cx="3449269" cy="311636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0" name="Picture Placeholder 39">
            <a:extLst>
              <a:ext uri="{FF2B5EF4-FFF2-40B4-BE49-F238E27FC236}">
                <a16:creationId xmlns:a16="http://schemas.microsoft.com/office/drawing/2014/main" id="{68DAFA26-B1D9-C74E-55A7-71DDCA28DD34}"/>
              </a:ext>
            </a:extLst>
          </p:cNvPr>
          <p:cNvSpPr>
            <a:spLocks noGrp="1"/>
          </p:cNvSpPr>
          <p:nvPr>
            <p:ph type="pic" sz="quarter" idx="22" hasCustomPrompt="1"/>
          </p:nvPr>
        </p:nvSpPr>
        <p:spPr>
          <a:xfrm>
            <a:off x="965507" y="3731741"/>
            <a:ext cx="2328862" cy="68103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3" name="Picture Placeholder 39">
            <a:extLst>
              <a:ext uri="{FF2B5EF4-FFF2-40B4-BE49-F238E27FC236}">
                <a16:creationId xmlns:a16="http://schemas.microsoft.com/office/drawing/2014/main" id="{D1F788DE-674D-9F5F-697C-9723C3D8243A}"/>
              </a:ext>
            </a:extLst>
          </p:cNvPr>
          <p:cNvSpPr>
            <a:spLocks noGrp="1"/>
          </p:cNvSpPr>
          <p:nvPr>
            <p:ph type="pic" sz="quarter" idx="24" hasCustomPrompt="1"/>
          </p:nvPr>
        </p:nvSpPr>
        <p:spPr>
          <a:xfrm>
            <a:off x="4883450" y="3758075"/>
            <a:ext cx="2328862" cy="68103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5" name="Picture Placeholder 39">
            <a:extLst>
              <a:ext uri="{FF2B5EF4-FFF2-40B4-BE49-F238E27FC236}">
                <a16:creationId xmlns:a16="http://schemas.microsoft.com/office/drawing/2014/main" id="{0E7352E7-3CC4-489C-AB1C-12552E4C62F8}"/>
              </a:ext>
            </a:extLst>
          </p:cNvPr>
          <p:cNvSpPr>
            <a:spLocks noGrp="1"/>
          </p:cNvSpPr>
          <p:nvPr>
            <p:ph type="pic" sz="quarter" idx="26" hasCustomPrompt="1"/>
          </p:nvPr>
        </p:nvSpPr>
        <p:spPr>
          <a:xfrm>
            <a:off x="8362619" y="3715787"/>
            <a:ext cx="2328862" cy="68103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 Learning Aim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365709" y="2525251"/>
            <a:ext cx="3438195" cy="2639662"/>
          </a:xfrm>
          <a:prstGeom prst="rect">
            <a:avLst/>
          </a:prstGeom>
        </p:spPr>
        <p:txBody>
          <a:bodyPr/>
          <a:lstStyle/>
          <a:p>
            <a:endParaRPr lang="en-US"/>
          </a:p>
        </p:txBody>
      </p:sp>
      <p:sp>
        <p:nvSpPr>
          <p:cNvPr id="2" name="TextBox 1">
            <a:extLst>
              <a:ext uri="{FF2B5EF4-FFF2-40B4-BE49-F238E27FC236}">
                <a16:creationId xmlns:a16="http://schemas.microsoft.com/office/drawing/2014/main" id="{6F40BCDF-8B1B-DFF4-941C-CE8CD8E97833}"/>
              </a:ext>
            </a:extLst>
          </p:cNvPr>
          <p:cNvSpPr txBox="1"/>
          <p:nvPr userDrawn="1"/>
        </p:nvSpPr>
        <p:spPr>
          <a:xfrm>
            <a:off x="4320717" y="574157"/>
            <a:ext cx="2557506" cy="461665"/>
          </a:xfrm>
          <a:prstGeom prst="rect">
            <a:avLst/>
          </a:prstGeom>
          <a:noFill/>
        </p:spPr>
        <p:txBody>
          <a:bodyPr wrap="square" rtlCol="0">
            <a:spAutoFit/>
          </a:bodyPr>
          <a:lstStyle/>
          <a:p>
            <a:r>
              <a:rPr lang="en-US" sz="2400" b="1" spc="50" baseline="0">
                <a:solidFill>
                  <a:srgbClr val="191715"/>
                </a:solidFill>
                <a:latin typeface="Source Sans Pro Bold"/>
              </a:rPr>
              <a:t>Key Stage 2:</a:t>
            </a:r>
            <a:endParaRPr lang="en-US" sz="2400" baseline="0"/>
          </a:p>
        </p:txBody>
      </p:sp>
      <p:sp>
        <p:nvSpPr>
          <p:cNvPr id="4" name="TextBox 3">
            <a:extLst>
              <a:ext uri="{FF2B5EF4-FFF2-40B4-BE49-F238E27FC236}">
                <a16:creationId xmlns:a16="http://schemas.microsoft.com/office/drawing/2014/main" id="{544D9DEC-FB04-C3A3-A437-FD50C6FB4CB3}"/>
              </a:ext>
            </a:extLst>
          </p:cNvPr>
          <p:cNvSpPr txBox="1"/>
          <p:nvPr userDrawn="1"/>
        </p:nvSpPr>
        <p:spPr>
          <a:xfrm>
            <a:off x="4320717" y="1066969"/>
            <a:ext cx="8229600" cy="461665"/>
          </a:xfrm>
          <a:prstGeom prst="rect">
            <a:avLst/>
          </a:prstGeom>
          <a:noFill/>
        </p:spPr>
        <p:txBody>
          <a:bodyPr wrap="square" rtlCol="0">
            <a:spAutoFit/>
          </a:bodyPr>
          <a:lstStyle/>
          <a:p>
            <a:r>
              <a:rPr lang="en-US" sz="2400" b="1" spc="50" baseline="0">
                <a:solidFill>
                  <a:srgbClr val="191715"/>
                </a:solidFill>
                <a:latin typeface="Source Sans Pro Bold"/>
              </a:rPr>
              <a:t>Learning Aims and Outcomes:</a:t>
            </a:r>
            <a:endParaRPr lang="en-US" sz="2400" baseline="0"/>
          </a:p>
        </p:txBody>
      </p:sp>
      <p:sp>
        <p:nvSpPr>
          <p:cNvPr id="5" name="Text Placeholder 4">
            <a:extLst>
              <a:ext uri="{FF2B5EF4-FFF2-40B4-BE49-F238E27FC236}">
                <a16:creationId xmlns:a16="http://schemas.microsoft.com/office/drawing/2014/main" id="{5397B778-BBC3-72C1-8110-B1230D4905B7}"/>
              </a:ext>
            </a:extLst>
          </p:cNvPr>
          <p:cNvSpPr>
            <a:spLocks noGrp="1"/>
          </p:cNvSpPr>
          <p:nvPr>
            <p:ph type="body" sz="quarter" idx="12"/>
          </p:nvPr>
        </p:nvSpPr>
        <p:spPr>
          <a:xfrm>
            <a:off x="6295713" y="552891"/>
            <a:ext cx="5449248"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6" name="Content Placeholder 2">
            <a:extLst>
              <a:ext uri="{FF2B5EF4-FFF2-40B4-BE49-F238E27FC236}">
                <a16:creationId xmlns:a16="http://schemas.microsoft.com/office/drawing/2014/main" id="{AC48BEF6-C0DE-F23F-594B-3E3C19F2C9CC}"/>
              </a:ext>
            </a:extLst>
          </p:cNvPr>
          <p:cNvSpPr>
            <a:spLocks noGrp="1"/>
          </p:cNvSpPr>
          <p:nvPr>
            <p:ph idx="1"/>
          </p:nvPr>
        </p:nvSpPr>
        <p:spPr>
          <a:xfrm>
            <a:off x="4488530" y="1823565"/>
            <a:ext cx="7256431" cy="2863397"/>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2240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5814652" y="1075414"/>
            <a:ext cx="5048013" cy="5460246"/>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456807" y="1502499"/>
            <a:ext cx="4151741" cy="3894495"/>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38651" y="5669571"/>
            <a:ext cx="3643313" cy="579437"/>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5213534" y="1065876"/>
            <a:ext cx="5905354" cy="5183131"/>
          </a:xfrm>
          <a:prstGeom prst="rect">
            <a:avLst/>
          </a:prstGeom>
        </p:spPr>
        <p:txBody>
          <a:bodyPr lIns="0" rIns="90000"/>
          <a:lstStyle>
            <a:lvl1pPr marL="0" indent="0">
              <a:buFontTx/>
              <a:buNone/>
              <a:defRPr b="0" i="0" baseline="0"/>
            </a:lvl1pPr>
            <a:lvl2pPr marL="457200" indent="0">
              <a:buFontTx/>
              <a:buNone/>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5" name="Group 2">
            <a:extLst>
              <a:ext uri="{FF2B5EF4-FFF2-40B4-BE49-F238E27FC236}">
                <a16:creationId xmlns:a16="http://schemas.microsoft.com/office/drawing/2014/main" id="{821DB049-EE30-C60F-4BE8-EC4BF44F3BAC}"/>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078120" y="5589969"/>
            <a:ext cx="3643313" cy="579437"/>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2"/>
            <a:ext cx="5905354" cy="438378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1"/>
            <a:ext cx="5905354" cy="530861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0" name="Picture Placeholder 15">
            <a:extLst>
              <a:ext uri="{FF2B5EF4-FFF2-40B4-BE49-F238E27FC236}">
                <a16:creationId xmlns:a16="http://schemas.microsoft.com/office/drawing/2014/main" id="{39C52D04-F408-5642-E06A-3FDED0B51852}"/>
              </a:ext>
            </a:extLst>
          </p:cNvPr>
          <p:cNvSpPr>
            <a:spLocks noGrp="1"/>
          </p:cNvSpPr>
          <p:nvPr>
            <p:ph type="pic" sz="quarter" idx="24" hasCustomPrompt="1"/>
          </p:nvPr>
        </p:nvSpPr>
        <p:spPr>
          <a:xfrm>
            <a:off x="7177139" y="2630017"/>
            <a:ext cx="2223218" cy="579437"/>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15" name="Picture Placeholder 15">
            <a:extLst>
              <a:ext uri="{FF2B5EF4-FFF2-40B4-BE49-F238E27FC236}">
                <a16:creationId xmlns:a16="http://schemas.microsoft.com/office/drawing/2014/main" id="{E3B1B4E7-928C-1AD7-05F2-BB41C3FEB1C2}"/>
              </a:ext>
            </a:extLst>
          </p:cNvPr>
          <p:cNvSpPr>
            <a:spLocks noGrp="1"/>
          </p:cNvSpPr>
          <p:nvPr>
            <p:ph type="pic" sz="quarter" idx="25" hasCustomPrompt="1"/>
          </p:nvPr>
        </p:nvSpPr>
        <p:spPr>
          <a:xfrm>
            <a:off x="9178952" y="6110222"/>
            <a:ext cx="2223218" cy="579437"/>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8" y="1780413"/>
            <a:ext cx="5905354" cy="426647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13">
            <a:extLst>
              <a:ext uri="{FF2B5EF4-FFF2-40B4-BE49-F238E27FC236}">
                <a16:creationId xmlns:a16="http://schemas.microsoft.com/office/drawing/2014/main" id="{DBE7C6AD-9EF4-C8BD-F254-F9A43B87974C}"/>
              </a:ext>
            </a:extLst>
          </p:cNvPr>
          <p:cNvSpPr>
            <a:spLocks noGrp="1"/>
          </p:cNvSpPr>
          <p:nvPr>
            <p:ph type="pic" sz="quarter" idx="11" hasCustomPrompt="1"/>
          </p:nvPr>
        </p:nvSpPr>
        <p:spPr>
          <a:xfrm rot="20733588">
            <a:off x="5851663" y="42543"/>
            <a:ext cx="3533443" cy="382199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089849" y="113396"/>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Lst>
          </p:cNvPr>
          <p:cNvSpPr>
            <a:spLocks noGrp="1"/>
          </p:cNvSpPr>
          <p:nvPr>
            <p:ph type="pic" sz="quarter" idx="13" hasCustomPrompt="1"/>
          </p:nvPr>
        </p:nvSpPr>
        <p:spPr>
          <a:xfrm rot="1268507">
            <a:off x="7916434" y="2772772"/>
            <a:ext cx="3554984" cy="384529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252435" y="2837690"/>
            <a:ext cx="2963115" cy="2779517"/>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C0D0A2A-79D8-C43B-BA57-BBEFE892C5D8}"/>
              </a:ext>
            </a:extLst>
          </p:cNvPr>
          <p:cNvSpPr>
            <a:spLocks noGrp="1"/>
          </p:cNvSpPr>
          <p:nvPr>
            <p:ph type="pic" sz="quarter" idx="25" hasCustomPrompt="1"/>
          </p:nvPr>
        </p:nvSpPr>
        <p:spPr>
          <a:xfrm>
            <a:off x="6496050" y="6057900"/>
            <a:ext cx="2836863" cy="63182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13" name="Picture Placeholder 9">
            <a:extLst>
              <a:ext uri="{FF2B5EF4-FFF2-40B4-BE49-F238E27FC236}">
                <a16:creationId xmlns:a16="http://schemas.microsoft.com/office/drawing/2014/main" id="{3D843452-DDC2-464B-128D-56EE03D75799}"/>
              </a:ext>
            </a:extLst>
          </p:cNvPr>
          <p:cNvSpPr>
            <a:spLocks noGrp="1"/>
          </p:cNvSpPr>
          <p:nvPr>
            <p:ph type="pic" sz="quarter" idx="26" hasCustomPrompt="1"/>
          </p:nvPr>
        </p:nvSpPr>
        <p:spPr>
          <a:xfrm>
            <a:off x="8897031" y="1148588"/>
            <a:ext cx="2836863" cy="63182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1" r:id="rId3"/>
    <p:sldLayoutId id="2147483650" r:id="rId4"/>
    <p:sldLayoutId id="2147483673" r:id="rId5"/>
    <p:sldLayoutId id="2147483677" r:id="rId6"/>
    <p:sldLayoutId id="2147483679" r:id="rId7"/>
    <p:sldLayoutId id="2147483680" r:id="rId8"/>
    <p:sldLayoutId id="2147483666" r:id="rId9"/>
    <p:sldLayoutId id="2147483667" r:id="rId10"/>
    <p:sldLayoutId id="2147483675" r:id="rId11"/>
    <p:sldLayoutId id="2147483671" r:id="rId12"/>
    <p:sldLayoutId id="2147483681" r:id="rId13"/>
    <p:sldLayoutId id="2147483672" r:id="rId14"/>
    <p:sldLayoutId id="2147483678" r:id="rId15"/>
    <p:sldLayoutId id="2147483664" r:id="rId16"/>
    <p:sldLayoutId id="2147483663" r:id="rId17"/>
    <p:sldLayoutId id="2147483660" r:id="rId18"/>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www.islingtonmill.com/tenant/partingtons-pots/" TargetMode="External"/><Relationship Id="rId4" Type="http://schemas.openxmlformats.org/officeDocument/2006/relationships/hyperlink" Target="https://www.islingtonmill.com/heritage/"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historicengland.org.uk/services-skills/education/teaching-activities/salford-heritage-trail/" TargetMode="Externa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10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manchesterhistory.net/manchester/gone/irwellchapel.html" TargetMode="External"/><Relationship Id="rId5" Type="http://schemas.openxmlformats.org/officeDocument/2006/relationships/hyperlink" Target="http://www.mbbcs.org.uk/history.html" TargetMode="External"/><Relationship Id="rId4" Type="http://schemas.openxmlformats.org/officeDocument/2006/relationships/hyperlink" Target="https://www.islingtonmill.com/herita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hyperlink" Target="https://historicengland.org.uk/content/docs/education/explorer/salford-heritage-trail-ks2-script" TargetMode="External"/><Relationship Id="rId3" Type="http://schemas.openxmlformats.org/officeDocument/2006/relationships/image" Target="../media/image14.svg"/><Relationship Id="rId7" Type="http://schemas.openxmlformats.org/officeDocument/2006/relationships/hyperlink" Target="https://historicengland.org.uk/content/docs/education/explorer/salford-heritage-trail-ks1-script" TargetMode="External"/><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hyperlink" Target="https://storymaps.arcgis.com/stories/02c8288dd376403c80f012dd5fe84cec" TargetMode="External"/><Relationship Id="rId5" Type="http://schemas.openxmlformats.org/officeDocument/2006/relationships/hyperlink" Target="https://historicengland.org.uk/content/docs/education/explorer/salford-heritage-trail-ks2-map" TargetMode="External"/><Relationship Id="rId4" Type="http://schemas.openxmlformats.org/officeDocument/2006/relationships/hyperlink" Target="https://historicengland.org.uk/content/docs/education/explorer/salford-heritage-trail-ks1-ma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libcom.org/article/battle-bexley-square-salford-unemployed-workers-demonstration-1st-october-1931" TargetMode="External"/><Relationship Id="rId5" Type="http://schemas.openxmlformats.org/officeDocument/2006/relationships/hyperlink" Target="https://historicengland.org.uk/listing/the-list/list-entry/1386076" TargetMode="External"/><Relationship Id="rId4" Type="http://schemas.openxmlformats.org/officeDocument/2006/relationships/hyperlink" Target="https://www.islingtonmill.com/heritag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hyperlink" Target="https://www.caritassalford.org.uk/"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www.nationalarchives.gov.uk/education/resources/how-we-were-taught/" TargetMode="External"/><Relationship Id="rId5" Type="http://schemas.openxmlformats.org/officeDocument/2006/relationships/hyperlink" Target="https://manchesterhistory.net/manchester/outside/SALFORD/cathedralcentre.html" TargetMode="External"/><Relationship Id="rId4" Type="http://schemas.openxmlformats.org/officeDocument/2006/relationships/hyperlink" Target="https://www.islingtonmill.com/heritage/"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historicengland.org.uk/services-skills/education/teaching-activities/what-was-life-like-for-victorian-school-children/" TargetMode="External"/><Relationship Id="rId7" Type="http://schemas.openxmlformats.org/officeDocument/2006/relationships/image" Target="../media/image12.svg"/><Relationship Id="rId2" Type="http://schemas.openxmlformats.org/officeDocument/2006/relationships/hyperlink" Target="https://historicengland.org.uk/services-skills/education/images-by-theme/schools" TargetMode="Externa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ca42f8c2a19b4ed4884ac518e0b28aae" TargetMode="External"/><Relationship Id="rId2" Type="http://schemas.openxmlformats.org/officeDocument/2006/relationships/hyperlink" Target="https://historicengland.org.uk/services-skills/education/teaching-activities/salford-heritage-trail/"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salfordcathedral.co.uk/history/" TargetMode="External"/><Relationship Id="rId5" Type="http://schemas.openxmlformats.org/officeDocument/2006/relationships/hyperlink" Target="https://historicengland.org.uk/listing/the-list/list-entry/1386115" TargetMode="External"/><Relationship Id="rId4" Type="http://schemas.openxmlformats.org/officeDocument/2006/relationships/hyperlink" Target="https://www.islingtonmill.com/heritag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hyperlink" Target="https://www.bbc.co.uk/teach/class-clips-video/history-ks1-ks2-explain-this-migration/z4ppnrd" TargetMode="External"/><Relationship Id="rId1" Type="http://schemas.openxmlformats.org/officeDocument/2006/relationships/slideLayout" Target="../slideLayouts/slideLayout1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s://thelowry.com/about-us/ls-lowry/lowrys-life/" TargetMode="External"/><Relationship Id="rId4" Type="http://schemas.openxmlformats.org/officeDocument/2006/relationships/hyperlink" Target="https://www.islingtonmill.com/heritag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bbc.co.uk/teach/class-clips-video/ks1-art-and-design-lowry-in-his-own-words/zfpmm39" TargetMode="External"/><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hyperlink" Target="https://www.islingtonmill.com/herita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andrewmckeown.com/projects/seed/" TargetMode="External"/><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12.sv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www.saintphilips.org.uk/heritage/" TargetMode="External"/><Relationship Id="rId2" Type="http://schemas.openxmlformats.org/officeDocument/2006/relationships/image" Target="../media/image61.jpeg"/><Relationship Id="rId1" Type="http://schemas.openxmlformats.org/officeDocument/2006/relationships/slideLayout" Target="../slideLayouts/slideLayout5.xml"/><Relationship Id="rId4" Type="http://schemas.openxmlformats.org/officeDocument/2006/relationships/hyperlink" Target="https://historicengland.org.uk/listing/the-list/list-entry/1386165"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historicengland.org.uk/services-skills/education/teaching-activities/how-you-can-enrich-the-list/" TargetMode="External"/><Relationship Id="rId7" Type="http://schemas.openxmlformats.org/officeDocument/2006/relationships/image" Target="../media/image12.svg"/><Relationship Id="rId2" Type="http://schemas.openxmlformats.org/officeDocument/2006/relationships/hyperlink" Target="https://historicengland.org.uk/listing/the-list/" TargetMode="Externa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historicengland.org.uk/listing/the-list/list-entry/1386186" TargetMode="External"/><Relationship Id="rId2" Type="http://schemas.openxmlformats.org/officeDocument/2006/relationships/image" Target="../media/image65.jpeg"/><Relationship Id="rId1" Type="http://schemas.openxmlformats.org/officeDocument/2006/relationships/slideLayout" Target="../slideLayouts/slideLayout5.xml"/><Relationship Id="rId4" Type="http://schemas.openxmlformats.org/officeDocument/2006/relationships/hyperlink" Target="https://historicengland.org.uk/listing/the-list/list-entry/138612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www.bbc.co.uk/bitesize/clips/zjkf9j6" TargetMode="External"/><Relationship Id="rId4" Type="http://schemas.openxmlformats.org/officeDocument/2006/relationships/hyperlink" Target="https://www.islingtonmill.com/heritag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12.sv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islingtonmill.com/heritage/heritage-timeline/" TargetMode="External"/><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hyperlink" Target="https://www.mylearning.org/stories/children-at-work/resources" TargetMode="External"/><Relationship Id="rId4" Type="http://schemas.openxmlformats.org/officeDocument/2006/relationships/hyperlink" Target="https://www.bbc.co.uk/programmes/p01157jx" TargetMode="External"/><Relationship Id="rId9" Type="http://schemas.openxmlformats.org/officeDocument/2006/relationships/image" Target="../media/image12.svg"/></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www.salford.photos/" TargetMode="External"/><Relationship Id="rId2" Type="http://schemas.openxmlformats.org/officeDocument/2006/relationships/image" Target="../media/image75.png"/><Relationship Id="rId1" Type="http://schemas.openxmlformats.org/officeDocument/2006/relationships/slideLayout" Target="../slideLayouts/slideLayout5.xml"/><Relationship Id="rId5" Type="http://schemas.openxmlformats.org/officeDocument/2006/relationships/hyperlink" Target="https://manchesterhistory.net/manchester/WATERWAYS/irwell/riverirwell.html" TargetMode="External"/><Relationship Id="rId4" Type="http://schemas.openxmlformats.org/officeDocument/2006/relationships/hyperlink" Target="https://playingout.net/nearby-you/an-international-movemen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6.png"/><Relationship Id="rId2" Type="http://schemas.openxmlformats.org/officeDocument/2006/relationships/hyperlink" Target="https://playingout.net/nearby-you/an-international-movement/" TargetMode="External"/><Relationship Id="rId1" Type="http://schemas.openxmlformats.org/officeDocument/2006/relationships/slideLayout" Target="../slideLayouts/slideLayout1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hyperlink" Target="https://historicengland.org.uk/listing/the-list/list-entry/1386172" TargetMode="External"/><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image" Target="../media/image12.svg"/><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hyperlink" Target="https://www.salford.gov.uk/parks-and-open-spaces/salford-parks/peel-park-salford/heritag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2.sv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90.svg"/></Relationships>
</file>

<file path=ppt/slides/_rels/slide75.xml.rels><?xml version="1.0" encoding="UTF-8" standalone="yes"?>
<Relationships xmlns="http://schemas.openxmlformats.org/package/2006/relationships"><Relationship Id="rId3" Type="http://schemas.openxmlformats.org/officeDocument/2006/relationships/hyperlink" Target="https://www.peakdistrict.gov.uk/learning-about/news/70-years-of-the-peak-district-national-park/the-mass-trespass" TargetMode="External"/><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35.png"/><Relationship Id="rId2" Type="http://schemas.openxmlformats.org/officeDocument/2006/relationships/hyperlink" Target="https://www.peakdistrict.gov.uk/learning-about/news/70-years-of-the-peak-district-national-park/the-mass-trespass" TargetMode="Externa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12.svg"/><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hyperlink" Target="https://salfordmuseum.com/about-us/history/" TargetMode="External"/><Relationship Id="rId2" Type="http://schemas.openxmlformats.org/officeDocument/2006/relationships/image" Target="../media/image92.jpeg"/><Relationship Id="rId1" Type="http://schemas.openxmlformats.org/officeDocument/2006/relationships/slideLayout" Target="../slideLayouts/slideLayout5.xml"/><Relationship Id="rId4" Type="http://schemas.openxmlformats.org/officeDocument/2006/relationships/hyperlink" Target="https://historicengland.org.uk/listing/the-list/list-entry/1386179"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schools.salfordmuseum.com/resources/?resource-type=67" TargetMode="External"/><Relationship Id="rId7" Type="http://schemas.openxmlformats.org/officeDocument/2006/relationships/image" Target="../media/image85.png"/><Relationship Id="rId2" Type="http://schemas.openxmlformats.org/officeDocument/2006/relationships/hyperlink" Target="https://www.bbc.co.uk/teach/class-clips-video/history-ks1--ks2-explain-this-industrialisation/zmmx6v4" TargetMode="External"/><Relationship Id="rId1" Type="http://schemas.openxmlformats.org/officeDocument/2006/relationships/slideLayout" Target="../slideLayouts/slideLayout1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hyperlink" Target="h&#160;ttps:/peterloo1819.co.uk&#160;/" TargetMode="External"/><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5.png"/><Relationship Id="rId2" Type="http://schemas.openxmlformats.org/officeDocument/2006/relationships/hyperlink" Target="https://peterloo1819.co.uk/" TargetMode="External"/><Relationship Id="rId1" Type="http://schemas.openxmlformats.org/officeDocument/2006/relationships/slideLayout" Target="../slideLayouts/slideLayout1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hyperlink" Target="https://manchesterhistory.net/manchester/outside/SALFORD/salfordroyal.html" TargetMode="External"/><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image" Target="../media/image12.svg"/><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hyperlink" Target="https://www.vimto.co.uk/our-heritage/" TargetMode="External"/><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5.png"/><Relationship Id="rId2" Type="http://schemas.openxmlformats.org/officeDocument/2006/relationships/hyperlink" Target="https://www.vimto.co.uk/our-heritage/" TargetMode="External"/><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12.svg"/><Relationship Id="rId4" Type="http://schemas.openxmlformats.org/officeDocument/2006/relationships/image" Target="../media/image11.png"/></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hyperlink" Target="https://victorian-era.org/victorian-costermongers.html?utm_content=cmp-true" TargetMode="External"/><Relationship Id="rId2" Type="http://schemas.openxmlformats.org/officeDocument/2006/relationships/image" Target="../media/image105.png"/><Relationship Id="rId1" Type="http://schemas.openxmlformats.org/officeDocument/2006/relationships/slideLayout" Target="../slideLayouts/slideLayout5.xml"/><Relationship Id="rId5" Type="http://schemas.openxmlformats.org/officeDocument/2006/relationships/hyperlink" Target="https://salfordladsclub.org.uk/" TargetMode="External"/><Relationship Id="rId4" Type="http://schemas.openxmlformats.org/officeDocument/2006/relationships/hyperlink" Target="https://www.bbc.co.uk/manchester/content/articles/2008/10/20/201008_scuttlers_interview_feature.shtml"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maps.nls.uk/geo/explore/side-by-side/" TargetMode="External"/><Relationship Id="rId7" Type="http://schemas.openxmlformats.org/officeDocument/2006/relationships/image" Target="../media/image85.png"/><Relationship Id="rId2" Type="http://schemas.openxmlformats.org/officeDocument/2006/relationships/hyperlink" Target="https://historicengland.org.uk/services-skills/education/archive-education-resources/" TargetMode="External"/><Relationship Id="rId1" Type="http://schemas.openxmlformats.org/officeDocument/2006/relationships/slideLayout" Target="../slideLayouts/slideLayout1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7.png"/><Relationship Id="rId1" Type="http://schemas.openxmlformats.org/officeDocument/2006/relationships/slideLayout" Target="../slideLayouts/slideLayout1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84CEEEA-6223-FA54-AC63-318C401E97C2}"/>
              </a:ext>
            </a:extLst>
          </p:cNvPr>
          <p:cNvSpPr>
            <a:spLocks noGrp="1"/>
          </p:cNvSpPr>
          <p:nvPr>
            <p:ph type="title" idx="4294967295"/>
          </p:nvPr>
        </p:nvSpPr>
        <p:spPr>
          <a:xfrm>
            <a:off x="365709" y="2559090"/>
            <a:ext cx="3578970" cy="241037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Using Buildings to tell Salford’s Story</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Placeholder 2" descr="Satellite image with markers denoting the stopping points on the heritage trails">
            <a:extLst>
              <a:ext uri="{FF2B5EF4-FFF2-40B4-BE49-F238E27FC236}">
                <a16:creationId xmlns:a16="http://schemas.microsoft.com/office/drawing/2014/main" id="{18764701-E53B-41DE-BA9E-1338C6584F1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3563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Tiles by Partington Pots</a:t>
            </a:r>
            <a:endParaRPr lang="en-US" dirty="0"/>
          </a:p>
        </p:txBody>
      </p:sp>
      <p:pic>
        <p:nvPicPr>
          <p:cNvPr id="14" name="Picture Placeholder 13" descr="Photo of a number of clay tiles made by school children at St Philip's Primary, in partnership with Partington Pots. The tiles show images of things like mills, a bee, terraced houses.  ">
            <a:extLst>
              <a:ext uri="{FF2B5EF4-FFF2-40B4-BE49-F238E27FC236}">
                <a16:creationId xmlns:a16="http://schemas.microsoft.com/office/drawing/2014/main" id="{B7726632-6754-4FD9-9DB5-600419ADC80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Tiles by Partington Pots, 2023                Emma Fox.</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278429" y="1178981"/>
            <a:ext cx="5905354" cy="5183131"/>
          </a:xfrm>
        </p:spPr>
        <p:txBody>
          <a:bodyPr lIns="0" tIns="45720" rIns="90000" bIns="45720" anchor="t"/>
          <a:lstStyle/>
          <a:p>
            <a:pPr marL="285750" indent="-285750">
              <a:buFont typeface="Arial" panose="020B0604020202020204" pitchFamily="34" charset="0"/>
              <a:buChar char="•"/>
            </a:pPr>
            <a:r>
              <a:rPr lang="en-GB" sz="2400" dirty="0"/>
              <a:t>This artwork was created by artists at Islington Mill and school children at St Philip’s Primary School.  It shows lots of things, people and places linked to this area of Salford, and that make Salford special, for example a bee, mill buildings, rows of terraced houses, a church, a painter's pallet.   </a:t>
            </a:r>
          </a:p>
          <a:p>
            <a:pPr marL="285750" indent="-285750">
              <a:buFont typeface="Arial" panose="020B0604020202020204" pitchFamily="34" charset="0"/>
              <a:buChar char="•"/>
            </a:pPr>
            <a:endParaRPr lang="en-GB" sz="1600" dirty="0"/>
          </a:p>
          <a:p>
            <a:r>
              <a:rPr lang="en-GB" sz="2400" dirty="0"/>
              <a:t>Find out more:</a:t>
            </a:r>
            <a:endParaRPr lang="en-GB" sz="2400" dirty="0">
              <a:hlinkClick r:id="rId4"/>
            </a:endParaRPr>
          </a:p>
          <a:p>
            <a:pPr marL="285750" indent="-285750">
              <a:buFont typeface="Arial" panose="020B0604020202020204" pitchFamily="34" charset="0"/>
              <a:buChar char="•"/>
            </a:pPr>
            <a:r>
              <a:rPr lang="en-GB" sz="2400" dirty="0">
                <a:hlinkClick r:id="rId5"/>
              </a:rPr>
              <a:t>Partington Pots </a:t>
            </a:r>
            <a:r>
              <a:rPr lang="en-GB" sz="2400" dirty="0"/>
              <a:t> </a:t>
            </a:r>
            <a:endParaRPr lang="en-US" sz="2400" dirty="0"/>
          </a:p>
        </p:txBody>
      </p:sp>
    </p:spTree>
    <p:extLst>
      <p:ext uri="{BB962C8B-B14F-4D97-AF65-F5344CB8AC3E}">
        <p14:creationId xmlns:p14="http://schemas.microsoft.com/office/powerpoint/2010/main" val="16327284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7F9962A-CA57-4B8D-A465-CBEA864127A6}"/>
              </a:ext>
            </a:extLst>
          </p:cNvPr>
          <p:cNvSpPr txBox="1">
            <a:spLocks noGrp="1"/>
          </p:cNvSpPr>
          <p:nvPr>
            <p:ph type="title" idx="4294967295"/>
          </p:nvPr>
        </p:nvSpPr>
        <p:spPr>
          <a:xfrm>
            <a:off x="900229" y="609845"/>
            <a:ext cx="5864664"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Maps</a:t>
            </a:r>
            <a:endParaRPr kumimoji="0" lang="en-US"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endParaRPr>
          </a:p>
        </p:txBody>
      </p:sp>
      <p:sp>
        <p:nvSpPr>
          <p:cNvPr id="4" name="Content Placeholder 3">
            <a:extLst>
              <a:ext uri="{FF2B5EF4-FFF2-40B4-BE49-F238E27FC236}">
                <a16:creationId xmlns:a16="http://schemas.microsoft.com/office/drawing/2014/main" id="{78B70BFF-2AA6-404B-BCF0-F7033330FF14}"/>
              </a:ext>
            </a:extLst>
          </p:cNvPr>
          <p:cNvSpPr>
            <a:spLocks noGrp="1"/>
          </p:cNvSpPr>
          <p:nvPr>
            <p:ph idx="1"/>
          </p:nvPr>
        </p:nvSpPr>
        <p:spPr>
          <a:xfrm>
            <a:off x="838201" y="1825625"/>
            <a:ext cx="5092194" cy="4351338"/>
          </a:xfrm>
        </p:spPr>
        <p:txBody>
          <a:bodyPr vert="horz" lIns="91440" tIns="45720" rIns="91440" bIns="45720" rtlCol="0">
            <a:normAutofit/>
          </a:bodyPr>
          <a:lstStyle/>
          <a:p>
            <a:pPr indent="-228600">
              <a:lnSpc>
                <a:spcPct val="90000"/>
              </a:lnSpc>
              <a:buFont typeface="Arial" panose="020B0604020202020204" pitchFamily="34" charset="0"/>
              <a:buChar char="•"/>
            </a:pPr>
            <a:r>
              <a:rPr lang="en-US" sz="2400" dirty="0"/>
              <a:t>On the following slides you will find a modern map and a number of historical maps of this area of Salford. </a:t>
            </a:r>
          </a:p>
          <a:p>
            <a:pPr indent="-228600">
              <a:lnSpc>
                <a:spcPct val="90000"/>
              </a:lnSpc>
              <a:buFont typeface="Arial" panose="020B0604020202020204" pitchFamily="34" charset="0"/>
              <a:buChar char="•"/>
            </a:pPr>
            <a:endParaRPr lang="en-US" sz="2400" dirty="0"/>
          </a:p>
          <a:p>
            <a:pPr indent="-228600">
              <a:lnSpc>
                <a:spcPct val="90000"/>
              </a:lnSpc>
              <a:buFont typeface="Arial" panose="020B0604020202020204" pitchFamily="34" charset="0"/>
              <a:buChar char="•"/>
            </a:pPr>
            <a:r>
              <a:rPr lang="en-US" sz="2400" dirty="0"/>
              <a:t>Print out some of the maps to explore whilst you do the Key Stage 1 or Key Stage 2 </a:t>
            </a:r>
            <a:r>
              <a:rPr lang="en-US" sz="2400" dirty="0">
                <a:hlinkClick r:id="rId2"/>
              </a:rPr>
              <a:t>heritage trails</a:t>
            </a:r>
            <a:r>
              <a:rPr lang="en-US" sz="2400" dirty="0"/>
              <a:t> or use the maps to help you with the activities included in this PowerPoint, once you are back in the classroom.</a:t>
            </a:r>
          </a:p>
          <a:p>
            <a:pPr marL="342900" indent="-228600">
              <a:lnSpc>
                <a:spcPct val="90000"/>
              </a:lnSpc>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007A0A90-ABED-4E5F-B426-09CDE20999E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7244311"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6" name="Picture 5">
            <a:extLst>
              <a:ext uri="{FF2B5EF4-FFF2-40B4-BE49-F238E27FC236}">
                <a16:creationId xmlns:a16="http://schemas.microsoft.com/office/drawing/2014/main" id="{84AF6C3F-6F66-4A99-97B8-9EACE3F6A1A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6173185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48F02-FA85-70C3-C61A-D01757DDC6E1}"/>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Modern Map</a:t>
            </a:r>
          </a:p>
        </p:txBody>
      </p:sp>
      <p:pic>
        <p:nvPicPr>
          <p:cNvPr id="6" name="Picture 5" descr="Modern map showing area of Salford around Islington Mill and Chapel Street">
            <a:extLst>
              <a:ext uri="{FF2B5EF4-FFF2-40B4-BE49-F238E27FC236}">
                <a16:creationId xmlns:a16="http://schemas.microsoft.com/office/drawing/2014/main" id="{5C9B11D4-D3CE-4573-B2AC-B637CB718007}"/>
              </a:ext>
            </a:extLst>
          </p:cNvPr>
          <p:cNvPicPr>
            <a:picLocks noChangeAspect="1"/>
          </p:cNvPicPr>
          <p:nvPr/>
        </p:nvPicPr>
        <p:blipFill>
          <a:blip r:embed="rId2"/>
          <a:stretch>
            <a:fillRect/>
          </a:stretch>
        </p:blipFill>
        <p:spPr>
          <a:xfrm>
            <a:off x="1219794" y="0"/>
            <a:ext cx="9752412" cy="6858000"/>
          </a:xfrm>
          <a:prstGeom prst="rect">
            <a:avLst/>
          </a:prstGeom>
        </p:spPr>
      </p:pic>
    </p:spTree>
    <p:extLst>
      <p:ext uri="{BB962C8B-B14F-4D97-AF65-F5344CB8AC3E}">
        <p14:creationId xmlns:p14="http://schemas.microsoft.com/office/powerpoint/2010/main" val="18312566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EB277-30DB-E9A7-815E-730CA6AA30CD}"/>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1994 Map</a:t>
            </a:r>
          </a:p>
        </p:txBody>
      </p:sp>
      <p:pic>
        <p:nvPicPr>
          <p:cNvPr id="4" name="Picture 3" descr="1994 map showing area of Salford around Islington Mill and Chapel Street">
            <a:extLst>
              <a:ext uri="{FF2B5EF4-FFF2-40B4-BE49-F238E27FC236}">
                <a16:creationId xmlns:a16="http://schemas.microsoft.com/office/drawing/2014/main" id="{20F83FC7-DDF3-4C96-A696-D1447FE0430D}"/>
              </a:ext>
            </a:extLst>
          </p:cNvPr>
          <p:cNvPicPr>
            <a:picLocks noChangeAspect="1"/>
          </p:cNvPicPr>
          <p:nvPr/>
        </p:nvPicPr>
        <p:blipFill>
          <a:blip r:embed="rId2"/>
          <a:stretch>
            <a:fillRect/>
          </a:stretch>
        </p:blipFill>
        <p:spPr>
          <a:xfrm>
            <a:off x="1207358" y="0"/>
            <a:ext cx="9777283" cy="6858000"/>
          </a:xfrm>
          <a:prstGeom prst="rect">
            <a:avLst/>
          </a:prstGeom>
        </p:spPr>
      </p:pic>
    </p:spTree>
    <p:extLst>
      <p:ext uri="{BB962C8B-B14F-4D97-AF65-F5344CB8AC3E}">
        <p14:creationId xmlns:p14="http://schemas.microsoft.com/office/powerpoint/2010/main" val="31231426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35B27F-B2C9-634A-2F0B-049F9413F95D}"/>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1980 Map</a:t>
            </a:r>
          </a:p>
        </p:txBody>
      </p:sp>
      <p:pic>
        <p:nvPicPr>
          <p:cNvPr id="3" name="Picture 2" descr="1980 map showing area of Salford around Islington Mill and Chapel Street">
            <a:extLst>
              <a:ext uri="{FF2B5EF4-FFF2-40B4-BE49-F238E27FC236}">
                <a16:creationId xmlns:a16="http://schemas.microsoft.com/office/drawing/2014/main" id="{EECFD4B9-B215-492A-A2BD-DE774E866B3B}"/>
              </a:ext>
            </a:extLst>
          </p:cNvPr>
          <p:cNvPicPr>
            <a:picLocks noChangeAspect="1"/>
          </p:cNvPicPr>
          <p:nvPr/>
        </p:nvPicPr>
        <p:blipFill>
          <a:blip r:embed="rId2"/>
          <a:stretch>
            <a:fillRect/>
          </a:stretch>
        </p:blipFill>
        <p:spPr>
          <a:xfrm>
            <a:off x="1248103" y="0"/>
            <a:ext cx="9695794" cy="6858000"/>
          </a:xfrm>
          <a:prstGeom prst="rect">
            <a:avLst/>
          </a:prstGeom>
        </p:spPr>
      </p:pic>
    </p:spTree>
    <p:extLst>
      <p:ext uri="{BB962C8B-B14F-4D97-AF65-F5344CB8AC3E}">
        <p14:creationId xmlns:p14="http://schemas.microsoft.com/office/powerpoint/2010/main" val="22378895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051D2-7B8A-A783-B1E6-03F1986BDCC5}"/>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1972 Map</a:t>
            </a:r>
          </a:p>
        </p:txBody>
      </p:sp>
      <p:pic>
        <p:nvPicPr>
          <p:cNvPr id="3" name="Picture 2" descr="1972 map showing area of Salford around Islington Mill and Chapel Street">
            <a:extLst>
              <a:ext uri="{FF2B5EF4-FFF2-40B4-BE49-F238E27FC236}">
                <a16:creationId xmlns:a16="http://schemas.microsoft.com/office/drawing/2014/main" id="{397448BE-7E3E-4100-A710-71230DC8EC35}"/>
              </a:ext>
            </a:extLst>
          </p:cNvPr>
          <p:cNvPicPr>
            <a:picLocks noChangeAspect="1"/>
          </p:cNvPicPr>
          <p:nvPr/>
        </p:nvPicPr>
        <p:blipFill>
          <a:blip r:embed="rId2"/>
          <a:stretch>
            <a:fillRect/>
          </a:stretch>
        </p:blipFill>
        <p:spPr>
          <a:xfrm>
            <a:off x="1179306" y="0"/>
            <a:ext cx="9833387" cy="6858000"/>
          </a:xfrm>
          <a:prstGeom prst="rect">
            <a:avLst/>
          </a:prstGeom>
        </p:spPr>
      </p:pic>
    </p:spTree>
    <p:extLst>
      <p:ext uri="{BB962C8B-B14F-4D97-AF65-F5344CB8AC3E}">
        <p14:creationId xmlns:p14="http://schemas.microsoft.com/office/powerpoint/2010/main" val="23395804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231857-360F-2EB6-5331-8A4A91E04426}"/>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1956 Map</a:t>
            </a:r>
          </a:p>
        </p:txBody>
      </p:sp>
      <p:pic>
        <p:nvPicPr>
          <p:cNvPr id="3" name="Picture 2" descr="1956 map showing area of Salford around Islington Mill and Chapel Street">
            <a:extLst>
              <a:ext uri="{FF2B5EF4-FFF2-40B4-BE49-F238E27FC236}">
                <a16:creationId xmlns:a16="http://schemas.microsoft.com/office/drawing/2014/main" id="{36235C71-03DD-4AE9-A2AF-4997E55594E2}"/>
              </a:ext>
            </a:extLst>
          </p:cNvPr>
          <p:cNvPicPr>
            <a:picLocks noChangeAspect="1"/>
          </p:cNvPicPr>
          <p:nvPr/>
        </p:nvPicPr>
        <p:blipFill>
          <a:blip r:embed="rId2"/>
          <a:stretch>
            <a:fillRect/>
          </a:stretch>
        </p:blipFill>
        <p:spPr>
          <a:xfrm>
            <a:off x="1232497" y="0"/>
            <a:ext cx="9727006" cy="6858000"/>
          </a:xfrm>
          <a:prstGeom prst="rect">
            <a:avLst/>
          </a:prstGeom>
        </p:spPr>
      </p:pic>
    </p:spTree>
    <p:extLst>
      <p:ext uri="{BB962C8B-B14F-4D97-AF65-F5344CB8AC3E}">
        <p14:creationId xmlns:p14="http://schemas.microsoft.com/office/powerpoint/2010/main" val="890379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C9256-1A86-3B58-340E-B995AC559A91}"/>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1923 Map</a:t>
            </a:r>
          </a:p>
        </p:txBody>
      </p:sp>
      <p:pic>
        <p:nvPicPr>
          <p:cNvPr id="3" name="Picture 2" descr="1923 map showing area of Salford around Islington Mill and Chapel Street">
            <a:extLst>
              <a:ext uri="{FF2B5EF4-FFF2-40B4-BE49-F238E27FC236}">
                <a16:creationId xmlns:a16="http://schemas.microsoft.com/office/drawing/2014/main" id="{B3D3EFB0-5EAD-46EF-B02F-15A470D8FCD2}"/>
              </a:ext>
            </a:extLst>
          </p:cNvPr>
          <p:cNvPicPr>
            <a:picLocks noChangeAspect="1"/>
          </p:cNvPicPr>
          <p:nvPr/>
        </p:nvPicPr>
        <p:blipFill>
          <a:blip r:embed="rId2"/>
          <a:stretch>
            <a:fillRect/>
          </a:stretch>
        </p:blipFill>
        <p:spPr>
          <a:xfrm>
            <a:off x="1240168" y="0"/>
            <a:ext cx="9711664" cy="6858000"/>
          </a:xfrm>
          <a:prstGeom prst="rect">
            <a:avLst/>
          </a:prstGeom>
        </p:spPr>
      </p:pic>
    </p:spTree>
    <p:extLst>
      <p:ext uri="{BB962C8B-B14F-4D97-AF65-F5344CB8AC3E}">
        <p14:creationId xmlns:p14="http://schemas.microsoft.com/office/powerpoint/2010/main" val="4272796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B143AD-D455-897A-FB0C-93DD1E38F310}"/>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1909 Map</a:t>
            </a:r>
          </a:p>
        </p:txBody>
      </p:sp>
      <p:pic>
        <p:nvPicPr>
          <p:cNvPr id="3" name="Picture 2" descr="1909 map showing area of Salford around Islington Mill and Chapel Street">
            <a:extLst>
              <a:ext uri="{FF2B5EF4-FFF2-40B4-BE49-F238E27FC236}">
                <a16:creationId xmlns:a16="http://schemas.microsoft.com/office/drawing/2014/main" id="{7E2884C4-449A-4705-A033-BA13B00BD947}"/>
              </a:ext>
            </a:extLst>
          </p:cNvPr>
          <p:cNvPicPr>
            <a:picLocks noChangeAspect="1"/>
          </p:cNvPicPr>
          <p:nvPr/>
        </p:nvPicPr>
        <p:blipFill>
          <a:blip r:embed="rId2"/>
          <a:stretch>
            <a:fillRect/>
          </a:stretch>
        </p:blipFill>
        <p:spPr>
          <a:xfrm>
            <a:off x="1198527" y="0"/>
            <a:ext cx="9794946" cy="6858000"/>
          </a:xfrm>
          <a:prstGeom prst="rect">
            <a:avLst/>
          </a:prstGeom>
        </p:spPr>
      </p:pic>
    </p:spTree>
    <p:extLst>
      <p:ext uri="{BB962C8B-B14F-4D97-AF65-F5344CB8AC3E}">
        <p14:creationId xmlns:p14="http://schemas.microsoft.com/office/powerpoint/2010/main" val="6184981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5525D-8785-12C8-1EA0-BC187198332B}"/>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1895 Map</a:t>
            </a:r>
          </a:p>
        </p:txBody>
      </p:sp>
      <p:pic>
        <p:nvPicPr>
          <p:cNvPr id="3" name="Picture 2" descr="1895 map showing area of Salford around Islington Mill and Chapel Street">
            <a:extLst>
              <a:ext uri="{FF2B5EF4-FFF2-40B4-BE49-F238E27FC236}">
                <a16:creationId xmlns:a16="http://schemas.microsoft.com/office/drawing/2014/main" id="{B8EFFE35-32B8-47C6-8BC9-4B4E5315B4C1}"/>
              </a:ext>
            </a:extLst>
          </p:cNvPr>
          <p:cNvPicPr>
            <a:picLocks noChangeAspect="1"/>
          </p:cNvPicPr>
          <p:nvPr/>
        </p:nvPicPr>
        <p:blipFill>
          <a:blip r:embed="rId2"/>
          <a:stretch>
            <a:fillRect/>
          </a:stretch>
        </p:blipFill>
        <p:spPr>
          <a:xfrm>
            <a:off x="1198527" y="0"/>
            <a:ext cx="9794946" cy="6858000"/>
          </a:xfrm>
          <a:prstGeom prst="rect">
            <a:avLst/>
          </a:prstGeom>
        </p:spPr>
      </p:pic>
    </p:spTree>
    <p:extLst>
      <p:ext uri="{BB962C8B-B14F-4D97-AF65-F5344CB8AC3E}">
        <p14:creationId xmlns:p14="http://schemas.microsoft.com/office/powerpoint/2010/main" val="31288090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D17D4-9298-7AF0-D6B5-40546B9820F3}"/>
              </a:ext>
            </a:extLst>
          </p:cNvPr>
          <p:cNvSpPr>
            <a:spLocks noGrp="1"/>
          </p:cNvSpPr>
          <p:nvPr>
            <p:ph type="title" idx="4294967295"/>
          </p:nvPr>
        </p:nvSpPr>
        <p:spPr>
          <a:xfrm>
            <a:off x="838200" y="-1325563"/>
            <a:ext cx="10515600" cy="1325563"/>
          </a:xfrm>
          <a:prstGeom prst="rect">
            <a:avLst/>
          </a:prstGeom>
        </p:spPr>
        <p:txBody>
          <a:bodyPr anchor="b"/>
          <a:lstStyle/>
          <a:p>
            <a:r>
              <a:rPr lang="en-GB" dirty="0"/>
              <a:t>Chapel Street, Salford – 1848 Map</a:t>
            </a:r>
          </a:p>
        </p:txBody>
      </p:sp>
      <p:pic>
        <p:nvPicPr>
          <p:cNvPr id="3" name="Picture 2" descr="1848 map showing area of Salford around Islington Mill and Chapel Street">
            <a:extLst>
              <a:ext uri="{FF2B5EF4-FFF2-40B4-BE49-F238E27FC236}">
                <a16:creationId xmlns:a16="http://schemas.microsoft.com/office/drawing/2014/main" id="{DEFCA47A-00AE-49DE-B32A-EEADC4F06D99}"/>
              </a:ext>
            </a:extLst>
          </p:cNvPr>
          <p:cNvPicPr>
            <a:picLocks noChangeAspect="1"/>
          </p:cNvPicPr>
          <p:nvPr/>
        </p:nvPicPr>
        <p:blipFill>
          <a:blip r:embed="rId2"/>
          <a:stretch>
            <a:fillRect/>
          </a:stretch>
        </p:blipFill>
        <p:spPr>
          <a:xfrm>
            <a:off x="1233124" y="0"/>
            <a:ext cx="9725751" cy="6858000"/>
          </a:xfrm>
          <a:prstGeom prst="rect">
            <a:avLst/>
          </a:prstGeom>
        </p:spPr>
      </p:pic>
    </p:spTree>
    <p:extLst>
      <p:ext uri="{BB962C8B-B14F-4D97-AF65-F5344CB8AC3E}">
        <p14:creationId xmlns:p14="http://schemas.microsoft.com/office/powerpoint/2010/main" val="4104476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(2)</a:t>
            </a:r>
            <a:endParaRPr lang="en-US" dirty="0">
              <a:solidFill>
                <a:schemeClr val="bg1"/>
              </a:solidFill>
            </a:endParaRPr>
          </a:p>
        </p:txBody>
      </p:sp>
      <p:sp>
        <p:nvSpPr>
          <p:cNvPr id="30" name="Picture 7">
            <a:extLst>
              <a:ext uri="{FF2B5EF4-FFF2-40B4-BE49-F238E27FC236}">
                <a16:creationId xmlns:a16="http://schemas.microsoft.com/office/drawing/2014/main" id="{648C474B-8AE7-15AA-7566-1255FF292820}"/>
              </a:ext>
            </a:extLst>
          </p:cNvPr>
          <p:cNvSpPr/>
          <p:nvPr/>
        </p:nvSpPr>
        <p:spPr>
          <a:xfrm rot="21554286">
            <a:off x="7939106" y="2212485"/>
            <a:ext cx="3378207" cy="2950190"/>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In the early 1900s Pilkington’s Tile and Pottery Company, based near Swinton, was one of the leading tile and pottery makers in the world.  Visit the Pilkington’s Exhibition at Salford Museum and Gallery.</a:t>
            </a:r>
          </a:p>
        </p:txBody>
      </p:sp>
      <p:sp>
        <p:nvSpPr>
          <p:cNvPr id="25" name="Picture 7">
            <a:extLst>
              <a:ext uri="{FF2B5EF4-FFF2-40B4-BE49-F238E27FC236}">
                <a16:creationId xmlns:a16="http://schemas.microsoft.com/office/drawing/2014/main" id="{14A3BBA3-0046-08F5-0C80-EE8F199FE95F}"/>
              </a:ext>
            </a:extLst>
          </p:cNvPr>
          <p:cNvSpPr/>
          <p:nvPr/>
        </p:nvSpPr>
        <p:spPr>
          <a:xfrm>
            <a:off x="4252461" y="2466285"/>
            <a:ext cx="3473116" cy="213639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Using paper and pens or pencils, design your own tile to show what is important to you or what makes you special.</a:t>
            </a:r>
          </a:p>
          <a:p>
            <a:pPr marL="285750" indent="-285750">
              <a:buFont typeface="Arial" panose="020B0604020202020204" pitchFamily="34" charset="0"/>
              <a:buChar char="•"/>
            </a:pPr>
            <a:endParaRPr lang="en-GB" dirty="0"/>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421721" y="2098903"/>
            <a:ext cx="3553147" cy="318370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Try to spot: A bee, a mill building, a row of terraced houses, a church, a painter's pallet. Why do you think they have been chosen to be on these tiles?</a:t>
            </a:r>
          </a:p>
          <a:p>
            <a:endParaRPr lang="en-GB" dirty="0"/>
          </a:p>
          <a:p>
            <a:pPr marL="285750" indent="-285750">
              <a:buFont typeface="Arial" panose="020B0604020202020204" pitchFamily="34" charset="0"/>
              <a:buChar char="•"/>
            </a:pPr>
            <a:r>
              <a:rPr lang="en-GB" dirty="0"/>
              <a:t>Try to group the tiles. (Animals, Nature, Buildings for example)</a:t>
            </a:r>
          </a:p>
          <a:p>
            <a:pPr marL="285750" indent="-285750">
              <a:buFont typeface="Arial" panose="020B0604020202020204" pitchFamily="34" charset="0"/>
              <a:buChar char="•"/>
            </a:pPr>
            <a:endParaRPr lang="en-GB" dirty="0"/>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452238" y="133384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547927" y="1502592"/>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266966" y="1733043"/>
            <a:ext cx="2328862" cy="681038"/>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278584" y="1914443"/>
            <a:ext cx="2196318" cy="414338"/>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928233" y="1622572"/>
            <a:ext cx="1975060" cy="681038"/>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954058" y="1755922"/>
            <a:ext cx="1837415"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7797" y="4915783"/>
            <a:ext cx="1264165" cy="1284596"/>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6472" y="5081348"/>
            <a:ext cx="1337500" cy="893877"/>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860947" y="5017207"/>
            <a:ext cx="1029974" cy="388611"/>
            <a:chOff x="2353995" y="1299984"/>
            <a:chExt cx="18707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455346" y="1299984"/>
              <a:ext cx="1769426"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353995" y="1471045"/>
              <a:ext cx="1700793"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175627" y="5088365"/>
            <a:ext cx="1274668" cy="388611"/>
            <a:chOff x="2930014" y="86784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sp>
        <p:nvSpPr>
          <p:cNvPr id="35" name="Picture Placeholder 39">
            <a:extLst>
              <a:ext uri="{FF2B5EF4-FFF2-40B4-BE49-F238E27FC236}">
                <a16:creationId xmlns:a16="http://schemas.microsoft.com/office/drawing/2014/main" id="{EEAC5C87-352B-487F-A9AA-75AB36976164}"/>
              </a:ext>
              <a:ext uri="{C183D7F6-B498-43B3-948B-1728B52AA6E4}">
                <adec:decorative xmlns:adec="http://schemas.microsoft.com/office/drawing/2017/decorative" val="1"/>
              </a:ext>
            </a:extLst>
          </p:cNvPr>
          <p:cNvSpPr txBox="1">
            <a:spLocks/>
          </p:cNvSpPr>
          <p:nvPr/>
        </p:nvSpPr>
        <p:spPr>
          <a:xfrm rot="20718637">
            <a:off x="5490974" y="4372042"/>
            <a:ext cx="1117829" cy="331912"/>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 uri="{C183D7F6-B498-43B3-948B-1728B52AA6E4}">
                <adec:decorative xmlns:adec="http://schemas.microsoft.com/office/drawing/2017/decorative" val="1"/>
              </a:ext>
            </a:extLst>
          </p:cNvPr>
          <p:cNvSpPr txBox="1">
            <a:spLocks/>
          </p:cNvSpPr>
          <p:nvPr/>
        </p:nvSpPr>
        <p:spPr>
          <a:xfrm rot="20570669">
            <a:off x="5439208" y="4313984"/>
            <a:ext cx="124038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29853" y="4257619"/>
            <a:ext cx="1082253" cy="1227062"/>
          </a:xfrm>
          <a:prstGeom prst="rect">
            <a:avLst/>
          </a:prstGeom>
        </p:spPr>
      </p:pic>
    </p:spTree>
    <p:extLst>
      <p:ext uri="{BB962C8B-B14F-4D97-AF65-F5344CB8AC3E}">
        <p14:creationId xmlns:p14="http://schemas.microsoft.com/office/powerpoint/2010/main" val="2350766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E2233B-0F2E-4551-90D6-72062103BDA2}"/>
              </a:ext>
            </a:extLst>
          </p:cNvPr>
          <p:cNvSpPr txBox="1">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Tiles made by Partington Pots and St Philip’s Primary, 2023</a:t>
            </a: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Content Placeholder 5" descr="Photo of a number of clay tiles made by school children at St Philip's Primary, in partnership with Partington Pots. The tiles show images of things like mills, a bee, terraced houses.  ">
            <a:extLst>
              <a:ext uri="{FF2B5EF4-FFF2-40B4-BE49-F238E27FC236}">
                <a16:creationId xmlns:a16="http://schemas.microsoft.com/office/drawing/2014/main" id="{B2F798FB-CD94-43EB-9742-EE08B631A15A}"/>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726539" y="706758"/>
            <a:ext cx="8738923" cy="6151242"/>
          </a:xfrm>
        </p:spPr>
      </p:pic>
    </p:spTree>
    <p:extLst>
      <p:ext uri="{BB962C8B-B14F-4D97-AF65-F5344CB8AC3E}">
        <p14:creationId xmlns:p14="http://schemas.microsoft.com/office/powerpoint/2010/main" val="494248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Islington Park</a:t>
            </a:r>
            <a:endParaRPr lang="en-US" dirty="0"/>
          </a:p>
        </p:txBody>
      </p:sp>
      <p:pic>
        <p:nvPicPr>
          <p:cNvPr id="8" name="Picture Placeholder 7" descr="Photo of  the entrance to a park area.  High rise buildings in background. Decorated grey stone wall in foreground">
            <a:extLst>
              <a:ext uri="{FF2B5EF4-FFF2-40B4-BE49-F238E27FC236}">
                <a16:creationId xmlns:a16="http://schemas.microsoft.com/office/drawing/2014/main" id="{C47ACCE7-CB9B-4AEE-B862-DDA02A1F2B2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Islington Park, 2023                Emma Fox.</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278429" y="837434"/>
            <a:ext cx="5905354" cy="5183131"/>
          </a:xfrm>
        </p:spPr>
        <p:txBody>
          <a:bodyPr lIns="0" tIns="45720" rIns="90000" bIns="45720" anchor="t"/>
          <a:lstStyle/>
          <a:p>
            <a:pPr marL="285750" indent="-285750">
              <a:buFont typeface="Arial" panose="020B0604020202020204" pitchFamily="34" charset="0"/>
              <a:buChar char="•"/>
            </a:pPr>
            <a:r>
              <a:rPr lang="en-GB" sz="1800" dirty="0"/>
              <a:t>Islington park was once the cemetery for Irwell Street Methodist Chapel. Around 20,000 people, who died of Cholera in the 1800s, were buried here.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Salford was not a very clean place in the 1800s. There was lots of pollution, dirt and the water was not very clean.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Factory workers lived in small, over-crowded houses.  As a result, diseases like Cholera spread quickly and were deadly!</a:t>
            </a:r>
          </a:p>
        </p:txBody>
      </p:sp>
    </p:spTree>
    <p:extLst>
      <p:ext uri="{BB962C8B-B14F-4D97-AF65-F5344CB8AC3E}">
        <p14:creationId xmlns:p14="http://schemas.microsoft.com/office/powerpoint/2010/main" val="142470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Islington Park </a:t>
            </a:r>
            <a:r>
              <a:rPr lang="en-GB" sz="1600" dirty="0">
                <a:solidFill>
                  <a:schemeClr val="bg1"/>
                </a:solidFill>
              </a:rPr>
              <a:t>(Cont.)</a:t>
            </a:r>
            <a:endParaRPr lang="en-US" sz="1600" dirty="0">
              <a:solidFill>
                <a:schemeClr val="bg1"/>
              </a:solidFill>
            </a:endParaRPr>
          </a:p>
        </p:txBody>
      </p:sp>
      <p:pic>
        <p:nvPicPr>
          <p:cNvPr id="8" name="Picture Placeholder 7" descr="Photo of  the entrance to a park area.  High rise buildings in background. Decorated grey stone wall in foreground">
            <a:extLst>
              <a:ext uri="{FF2B5EF4-FFF2-40B4-BE49-F238E27FC236}">
                <a16:creationId xmlns:a16="http://schemas.microsoft.com/office/drawing/2014/main" id="{C47ACCE7-CB9B-4AEE-B862-DDA02A1F2B2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Islington Park, 2023                Emma Fox.</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278429" y="837434"/>
            <a:ext cx="5905354" cy="5183131"/>
          </a:xfrm>
        </p:spPr>
        <p:txBody>
          <a:bodyPr lIns="0" tIns="45720" rIns="90000" bIns="45720" anchor="t"/>
          <a:lstStyle/>
          <a:p>
            <a:pPr marL="285750" indent="-285750">
              <a:buFont typeface="Arial" panose="020B0604020202020204" pitchFamily="34" charset="0"/>
              <a:buChar char="•"/>
            </a:pPr>
            <a:r>
              <a:rPr lang="en-GB" sz="1800" dirty="0"/>
              <a:t>From the park you can see a black brick viaduct on which runs a railway line. Behind this is </a:t>
            </a:r>
            <a:r>
              <a:rPr lang="en-GB" sz="1800" dirty="0" err="1"/>
              <a:t>Middlewood</a:t>
            </a:r>
            <a:r>
              <a:rPr lang="en-GB" sz="1800" dirty="0"/>
              <a:t> Lock which is part of the Manchester, Bolton and Bury Canal.  Very close to that is the route of the River Irwell.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All three were used to transport things that factories like Islington Mill needed - raw materials like cotton, and coal to power the factories for example. </a:t>
            </a:r>
          </a:p>
          <a:p>
            <a:pPr marL="285750" indent="-285750">
              <a:buFont typeface="Arial" panose="020B0604020202020204" pitchFamily="34" charset="0"/>
              <a:buChar char="•"/>
            </a:pPr>
            <a:endParaRPr lang="en-GB" sz="1800" dirty="0"/>
          </a:p>
          <a:p>
            <a:r>
              <a:rPr lang="en-GB" sz="1800" dirty="0"/>
              <a:t>Find out more:</a:t>
            </a:r>
            <a:endParaRPr lang="en-GB" sz="1800" dirty="0">
              <a:hlinkClick r:id="rId4"/>
            </a:endParaRPr>
          </a:p>
          <a:p>
            <a:pPr marL="285750" indent="-285750">
              <a:buFont typeface="Arial" panose="020B0604020202020204" pitchFamily="34" charset="0"/>
              <a:buChar char="•"/>
            </a:pPr>
            <a:r>
              <a:rPr lang="en-GB" sz="1800" dirty="0">
                <a:hlinkClick r:id="rId5"/>
              </a:rPr>
              <a:t>Manchester Bolton and Bury Canal </a:t>
            </a:r>
            <a:r>
              <a:rPr lang="en-GB" sz="1800" dirty="0"/>
              <a:t> </a:t>
            </a:r>
          </a:p>
          <a:p>
            <a:pPr marL="285750" indent="-285750">
              <a:buFont typeface="Arial" panose="020B0604020202020204" pitchFamily="34" charset="0"/>
              <a:buChar char="•"/>
            </a:pPr>
            <a:r>
              <a:rPr lang="en-GB" sz="1800" dirty="0">
                <a:hlinkClick r:id="rId6"/>
              </a:rPr>
              <a:t>Irwell Street Methodist Chapel </a:t>
            </a:r>
            <a:endParaRPr lang="en-US" sz="1800" dirty="0"/>
          </a:p>
        </p:txBody>
      </p:sp>
    </p:spTree>
    <p:extLst>
      <p:ext uri="{BB962C8B-B14F-4D97-AF65-F5344CB8AC3E}">
        <p14:creationId xmlns:p14="http://schemas.microsoft.com/office/powerpoint/2010/main" val="3139261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43473" y="726169"/>
            <a:ext cx="3660118" cy="5816069"/>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Visit the oldest public park in Salford, just a few minutes’ from here, Peel Park.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Francis Hodgson Burnett, the author of the children’s book The Secret Garden, lived in Islington Square, close to Islington Park. She emigrated to America but some people think that her book was inspired by gardens in Salford.   She once said, </a:t>
            </a:r>
            <a:r>
              <a:rPr lang="en-GB" i="1" dirty="0"/>
              <a:t>“If you look the right way, you can see that the whole world is a garden.” </a:t>
            </a:r>
            <a:r>
              <a:rPr lang="en-GB" dirty="0"/>
              <a:t> Borrow The Secret Garden book         from a library.</a:t>
            </a:r>
          </a:p>
          <a:p>
            <a:endParaRPr lang="en-GB" dirty="0"/>
          </a:p>
        </p:txBody>
      </p:sp>
      <p:sp>
        <p:nvSpPr>
          <p:cNvPr id="25" name="Picture 7">
            <a:extLst>
              <a:ext uri="{FF2B5EF4-FFF2-40B4-BE49-F238E27FC236}">
                <a16:creationId xmlns:a16="http://schemas.microsoft.com/office/drawing/2014/main" id="{14A3BBA3-0046-08F5-0C80-EE8F199FE95F}"/>
              </a:ext>
            </a:extLst>
          </p:cNvPr>
          <p:cNvSpPr/>
          <p:nvPr/>
        </p:nvSpPr>
        <p:spPr>
          <a:xfrm>
            <a:off x="3966048" y="957086"/>
            <a:ext cx="3473116" cy="520174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Have a look at one or more of the maps, found towards the end of this PowerPoint.  Can you find the railway, river and canals?  Why might it be easier to transport goods on a canal or railway than on a river?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Investigate living conditions in the 1800’s for poor people in cities like Salford.  Why do you think so many people died of diseases like Cholera?</a:t>
            </a:r>
          </a:p>
          <a:p>
            <a:endParaRPr lang="en-GB" dirty="0"/>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103083" y="1702712"/>
            <a:ext cx="3561824" cy="4278248"/>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Look for the black metal artwork panels near the entrance to the park. What can you see in the panels? Why do you think the artist has chosen to include these things?</a:t>
            </a:r>
          </a:p>
          <a:p>
            <a:endParaRPr lang="en-GB" dirty="0"/>
          </a:p>
          <a:p>
            <a:pPr marL="285750" indent="-285750">
              <a:buFont typeface="Arial" panose="020B0604020202020204" pitchFamily="34" charset="0"/>
              <a:buChar char="•"/>
            </a:pPr>
            <a:r>
              <a:rPr lang="en-GB" dirty="0"/>
              <a:t>Imagine you are standing on this spot around 200 years ago in the 1800s.  What words might you use to describe what it was like?</a:t>
            </a:r>
          </a:p>
          <a:p>
            <a:pPr marL="285750" indent="-285750">
              <a:buFont typeface="Arial" panose="020B0604020202020204" pitchFamily="34" charset="0"/>
              <a:buChar char="•"/>
            </a:pPr>
            <a:endParaRPr lang="en-GB" dirty="0"/>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(3)</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74250">
            <a:off x="219812" y="1036464"/>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324377" y="1169814"/>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981948" y="529501"/>
            <a:ext cx="2328862" cy="681038"/>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048219" y="649319"/>
            <a:ext cx="2196318" cy="414338"/>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763117" y="222412"/>
            <a:ext cx="1893251" cy="681038"/>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270718" y="392677"/>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13221" y="5743500"/>
            <a:ext cx="994679" cy="1010754"/>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177" y="5844901"/>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945919" y="5698943"/>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573506" y="5816506"/>
            <a:ext cx="1274668" cy="388611"/>
            <a:chOff x="2930014" y="86784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sp>
        <p:nvSpPr>
          <p:cNvPr id="35" name="Picture Placeholder 39">
            <a:extLst>
              <a:ext uri="{FF2B5EF4-FFF2-40B4-BE49-F238E27FC236}">
                <a16:creationId xmlns:a16="http://schemas.microsoft.com/office/drawing/2014/main" id="{EEAC5C87-352B-487F-A9AA-75AB36976164}"/>
              </a:ext>
              <a:ext uri="{C183D7F6-B498-43B3-948B-1728B52AA6E4}">
                <adec:decorative xmlns:adec="http://schemas.microsoft.com/office/drawing/2017/decorative" val="1"/>
              </a:ext>
            </a:extLst>
          </p:cNvPr>
          <p:cNvSpPr txBox="1">
            <a:spLocks/>
          </p:cNvSpPr>
          <p:nvPr/>
        </p:nvSpPr>
        <p:spPr>
          <a:xfrm rot="20718637">
            <a:off x="5390825" y="5503153"/>
            <a:ext cx="929985" cy="398906"/>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341912" y="5517927"/>
            <a:ext cx="975162" cy="350503"/>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37377" y="5513550"/>
            <a:ext cx="1041649" cy="1181024"/>
          </a:xfrm>
          <a:prstGeom prst="rect">
            <a:avLst/>
          </a:prstGeom>
        </p:spPr>
      </p:pic>
    </p:spTree>
    <p:extLst>
      <p:ext uri="{BB962C8B-B14F-4D97-AF65-F5344CB8AC3E}">
        <p14:creationId xmlns:p14="http://schemas.microsoft.com/office/powerpoint/2010/main" val="181250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AF2F5-FE57-4B22-9536-1895CE5268CC}"/>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1908 map showing Methodist Chapel, railway and canal (bottom left corner)</a:t>
            </a:r>
          </a:p>
        </p:txBody>
      </p:sp>
      <p:pic>
        <p:nvPicPr>
          <p:cNvPr id="4" name="Content Placeholder 3" descr="A black and white drawing of an historic map">
            <a:extLst>
              <a:ext uri="{FF2B5EF4-FFF2-40B4-BE49-F238E27FC236}">
                <a16:creationId xmlns:a16="http://schemas.microsoft.com/office/drawing/2014/main" id="{EFC33AE5-6759-4A7B-B49F-DEFF6AC1BFDE}"/>
              </a:ext>
            </a:extLst>
          </p:cNvPr>
          <p:cNvPicPr>
            <a:picLocks noGrp="1" noChangeAspect="1"/>
          </p:cNvPicPr>
          <p:nvPr>
            <p:ph idx="1"/>
          </p:nvPr>
        </p:nvPicPr>
        <p:blipFill>
          <a:blip r:embed="rId3"/>
          <a:stretch>
            <a:fillRect/>
          </a:stretch>
        </p:blipFill>
        <p:spPr>
          <a:xfrm>
            <a:off x="1972323" y="475189"/>
            <a:ext cx="8247355" cy="6294034"/>
          </a:xfrm>
        </p:spPr>
      </p:pic>
    </p:spTree>
    <p:extLst>
      <p:ext uri="{BB962C8B-B14F-4D97-AF65-F5344CB8AC3E}">
        <p14:creationId xmlns:p14="http://schemas.microsoft.com/office/powerpoint/2010/main" val="2631321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AA0690-BF98-4A45-ABF0-9EEA64133BC8}"/>
              </a:ext>
            </a:extLst>
          </p:cNvPr>
          <p:cNvSpPr txBox="1">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Islington Park with viaduct in background, 2023 </a:t>
            </a: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Photo of  the entrance to a park area.  High rise buildings in background. Decorated grey stone wall in foreground">
            <a:extLst>
              <a:ext uri="{FF2B5EF4-FFF2-40B4-BE49-F238E27FC236}">
                <a16:creationId xmlns:a16="http://schemas.microsoft.com/office/drawing/2014/main" id="{78C6682A-1D8B-460B-A6CA-832C9B958A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74261" y="575797"/>
            <a:ext cx="8243479" cy="6182609"/>
          </a:xfrm>
          <a:prstGeom prst="rect">
            <a:avLst/>
          </a:prstGeom>
        </p:spPr>
      </p:pic>
    </p:spTree>
    <p:extLst>
      <p:ext uri="{BB962C8B-B14F-4D97-AF65-F5344CB8AC3E}">
        <p14:creationId xmlns:p14="http://schemas.microsoft.com/office/powerpoint/2010/main" val="1510298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6FA43-5B86-4104-A9E5-B25826816618}"/>
              </a:ext>
            </a:extLst>
          </p:cNvPr>
          <p:cNvSpPr txBox="1">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Panel in Islington Park, 2023 </a:t>
            </a: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Content Placeholder 3" descr="Photo of a black metal panel in Islington Park with shapes carved into it">
            <a:extLst>
              <a:ext uri="{FF2B5EF4-FFF2-40B4-BE49-F238E27FC236}">
                <a16:creationId xmlns:a16="http://schemas.microsoft.com/office/drawing/2014/main" id="{16F39364-9C89-4F7D-96EB-7B1571464B85}"/>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761202" y="520425"/>
            <a:ext cx="4669596" cy="6226128"/>
          </a:xfrm>
        </p:spPr>
      </p:pic>
    </p:spTree>
    <p:extLst>
      <p:ext uri="{BB962C8B-B14F-4D97-AF65-F5344CB8AC3E}">
        <p14:creationId xmlns:p14="http://schemas.microsoft.com/office/powerpoint/2010/main" val="1300546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ack and white print of Irwell Street Methodist Chapel with dirt road in front of it and horse and cart.">
            <a:extLst>
              <a:ext uri="{FF2B5EF4-FFF2-40B4-BE49-F238E27FC236}">
                <a16:creationId xmlns:a16="http://schemas.microsoft.com/office/drawing/2014/main" id="{F4D54763-B313-462C-B358-2303962E5666}"/>
              </a:ext>
            </a:extLst>
          </p:cNvPr>
          <p:cNvPicPr>
            <a:picLocks noGrp="1" noChangeAspect="1"/>
          </p:cNvPicPr>
          <p:nvPr>
            <p:ph idx="1"/>
          </p:nvPr>
        </p:nvPicPr>
        <p:blipFill>
          <a:blip r:embed="rId3"/>
          <a:stretch>
            <a:fillRect/>
          </a:stretch>
        </p:blipFill>
        <p:spPr>
          <a:xfrm>
            <a:off x="1225581" y="131839"/>
            <a:ext cx="9740838" cy="6604288"/>
          </a:xfrm>
        </p:spPr>
      </p:pic>
      <p:sp>
        <p:nvSpPr>
          <p:cNvPr id="2" name="Title 1">
            <a:extLst>
              <a:ext uri="{FF2B5EF4-FFF2-40B4-BE49-F238E27FC236}">
                <a16:creationId xmlns:a16="http://schemas.microsoft.com/office/drawing/2014/main" id="{B38BDD50-777E-4DA1-A321-FEAD8054060D}"/>
              </a:ext>
            </a:extLst>
          </p:cNvPr>
          <p:cNvSpPr>
            <a:spLocks noGrp="1"/>
          </p:cNvSpPr>
          <p:nvPr>
            <p:ph type="title" idx="4294967295"/>
          </p:nvPr>
        </p:nvSpPr>
        <p:spPr>
          <a:xfrm>
            <a:off x="0" y="29208"/>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Print of Irwell Street Methodist Chapel.</a:t>
            </a:r>
          </a:p>
        </p:txBody>
      </p:sp>
    </p:spTree>
    <p:extLst>
      <p:ext uri="{BB962C8B-B14F-4D97-AF65-F5344CB8AC3E}">
        <p14:creationId xmlns:p14="http://schemas.microsoft.com/office/powerpoint/2010/main" val="2082916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257" r="15257"/>
          <a:stretch>
            <a:fillRect/>
          </a:stretch>
        </p:blipFill>
        <p:spPr>
          <a:xfrm>
            <a:off x="385749" y="221941"/>
            <a:ext cx="6591744" cy="6636059"/>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a:xfrm>
            <a:off x="563302" y="315083"/>
            <a:ext cx="10996613" cy="710288"/>
          </a:xfrm>
        </p:spPr>
        <p:txBody>
          <a:bodyPr lIns="0" tIns="45720" rIns="90000" bIns="45720" anchor="t"/>
          <a:lstStyle/>
          <a:p>
            <a:r>
              <a:rPr lang="en-GB" dirty="0">
                <a:latin typeface="Arial"/>
                <a:cs typeface="Arial"/>
              </a:rPr>
              <a:t>How to use this PPT</a:t>
            </a:r>
            <a:endParaRPr lang="en-US" dirty="0">
              <a:latin typeface="Arial"/>
            </a:endParaRPr>
          </a:p>
        </p:txBody>
      </p:sp>
      <p:sp>
        <p:nvSpPr>
          <p:cNvPr id="18" name="TextBox 17">
            <a:extLst>
              <a:ext uri="{FF2B5EF4-FFF2-40B4-BE49-F238E27FC236}">
                <a16:creationId xmlns:a16="http://schemas.microsoft.com/office/drawing/2014/main" id="{E420E280-14FB-1CEC-5A1F-848B16A63E62}"/>
              </a:ext>
            </a:extLst>
          </p:cNvPr>
          <p:cNvSpPr txBox="1"/>
          <p:nvPr/>
        </p:nvSpPr>
        <p:spPr>
          <a:xfrm>
            <a:off x="474526" y="1125530"/>
            <a:ext cx="641419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This PowerPoint accompanies </a:t>
            </a:r>
            <a:r>
              <a:rPr lang="en-US" dirty="0">
                <a:hlinkClick r:id="rId4">
                  <a:extLst>
                    <a:ext uri="{A12FA001-AC4F-418D-AE19-62706E023703}">
                      <ahyp:hlinkClr xmlns:ahyp="http://schemas.microsoft.com/office/drawing/2018/hyperlinkcolor" val="tx"/>
                    </a:ext>
                  </a:extLst>
                </a:hlinkClick>
              </a:rPr>
              <a:t>Key Stage 1 </a:t>
            </a:r>
            <a:r>
              <a:rPr lang="en-US" dirty="0"/>
              <a:t>and </a:t>
            </a:r>
            <a:r>
              <a:rPr lang="en-US" dirty="0">
                <a:hlinkClick r:id="rId5">
                  <a:extLst>
                    <a:ext uri="{A12FA001-AC4F-418D-AE19-62706E023703}">
                      <ahyp:hlinkClr xmlns:ahyp="http://schemas.microsoft.com/office/drawing/2018/hyperlinkcolor" val="tx"/>
                    </a:ext>
                  </a:extLst>
                </a:hlinkClick>
              </a:rPr>
              <a:t>Key Stage 2 </a:t>
            </a:r>
            <a:r>
              <a:rPr lang="en-US" dirty="0"/>
              <a:t>heritage trails, which explore sites around Islington Mill and Chapel Street in Salford.  There is also an online </a:t>
            </a:r>
            <a:r>
              <a:rPr lang="en-US" dirty="0" err="1">
                <a:hlinkClick r:id="rId6">
                  <a:extLst>
                    <a:ext uri="{A12FA001-AC4F-418D-AE19-62706E023703}">
                      <ahyp:hlinkClr xmlns:ahyp="http://schemas.microsoft.com/office/drawing/2018/hyperlinkcolor" val="tx"/>
                    </a:ext>
                  </a:extLst>
                </a:hlinkClick>
              </a:rPr>
              <a:t>StoryMap</a:t>
            </a:r>
            <a:r>
              <a:rPr lang="en-US" dirty="0"/>
              <a:t> which can be used in the classroom, to explore or revisit the locations of the sites</a:t>
            </a:r>
            <a:r>
              <a:rPr lang="en-GB" dirty="0"/>
              <a:t> </a:t>
            </a:r>
            <a:r>
              <a:rPr lang="en-US" dirty="0"/>
              <a:t>on the trail.</a:t>
            </a:r>
            <a:endParaRPr lang="en-GB" dirty="0"/>
          </a:p>
          <a:p>
            <a:endParaRPr lang="en-US" dirty="0"/>
          </a:p>
          <a:p>
            <a:r>
              <a:rPr lang="en-US" dirty="0"/>
              <a:t>This PowerPoint contains information about each of the sites on the trails, as well as a range of modern and old images and historical sources. There are suggested activities to “do on the trail”, “do in class” and “do later” (as an extension, homework or with family). Towards the end of this PPT, you will also find a modern map and a selection of older maps showing this area of Salford.  </a:t>
            </a:r>
          </a:p>
          <a:p>
            <a:endParaRPr lang="en-US" dirty="0"/>
          </a:p>
          <a:p>
            <a:r>
              <a:rPr lang="en-US" dirty="0"/>
              <a:t>You may wish to print out some of the old images, maps or sources to explore whilst on the trails. Alternatively, use them once you are back in the classroom to revisit and further develop knowledge and understanding. </a:t>
            </a:r>
          </a:p>
          <a:p>
            <a:endParaRPr lang="en-US" dirty="0"/>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7289087" y="1025371"/>
            <a:ext cx="3959233" cy="4700726"/>
          </a:xfrm>
        </p:spPr>
        <p:txBody>
          <a:bodyPr lIns="0" tIns="45720" rIns="90000" bIns="45720" anchor="t"/>
          <a:lstStyle/>
          <a:p>
            <a:r>
              <a:rPr lang="en-GB" sz="2400" b="1" dirty="0">
                <a:cs typeface="Arial"/>
              </a:rPr>
              <a:t>Accompanying Resources</a:t>
            </a:r>
          </a:p>
          <a:p>
            <a:pPr marL="342900" indent="-342900">
              <a:buFont typeface="Arial" panose="020B0604020202020204" pitchFamily="34" charset="0"/>
              <a:buChar char="•"/>
            </a:pPr>
            <a:r>
              <a:rPr lang="en-GB" sz="1800" dirty="0">
                <a:cs typeface="Arial"/>
                <a:hlinkClick r:id="rId7">
                  <a:extLst>
                    <a:ext uri="{A12FA001-AC4F-418D-AE19-62706E023703}">
                      <ahyp:hlinkClr xmlns:ahyp="http://schemas.microsoft.com/office/drawing/2018/hyperlinkcolor" val="tx"/>
                    </a:ext>
                  </a:extLst>
                </a:hlinkClick>
              </a:rPr>
              <a:t>Key Stage 1 </a:t>
            </a:r>
            <a:r>
              <a:rPr lang="en-GB" sz="1800" dirty="0">
                <a:cs typeface="Arial"/>
              </a:rPr>
              <a:t>and </a:t>
            </a:r>
            <a:r>
              <a:rPr lang="en-GB" sz="1800" dirty="0">
                <a:cs typeface="Arial"/>
                <a:hlinkClick r:id="rId8">
                  <a:extLst>
                    <a:ext uri="{A12FA001-AC4F-418D-AE19-62706E023703}">
                      <ahyp:hlinkClr xmlns:ahyp="http://schemas.microsoft.com/office/drawing/2018/hyperlinkcolor" val="tx"/>
                    </a:ext>
                  </a:extLst>
                </a:hlinkClick>
              </a:rPr>
              <a:t>Key Stage 2 </a:t>
            </a:r>
            <a:r>
              <a:rPr lang="en-GB" sz="1800" dirty="0">
                <a:cs typeface="Arial"/>
              </a:rPr>
              <a:t>Heritage Trail scripts, including information about each of the suggested stopping points.</a:t>
            </a:r>
          </a:p>
          <a:p>
            <a:pPr marL="342900" lvl="0" indent="-342900">
              <a:buFont typeface="Arial" panose="020B0604020202020204" pitchFamily="34" charset="0"/>
              <a:buChar char="•"/>
            </a:pPr>
            <a:r>
              <a:rPr lang="en-GB" sz="1800" dirty="0">
                <a:hlinkClick r:id="rId4">
                  <a:extLst>
                    <a:ext uri="{A12FA001-AC4F-418D-AE19-62706E023703}">
                      <ahyp:hlinkClr xmlns:ahyp="http://schemas.microsoft.com/office/drawing/2018/hyperlinkcolor" val="tx"/>
                    </a:ext>
                  </a:extLst>
                </a:hlinkClick>
              </a:rPr>
              <a:t>Key Stage 1 </a:t>
            </a:r>
            <a:r>
              <a:rPr lang="en-GB" sz="1800" dirty="0"/>
              <a:t>and </a:t>
            </a:r>
            <a:r>
              <a:rPr lang="en-GB" sz="1800" dirty="0">
                <a:hlinkClick r:id="rId5">
                  <a:extLst>
                    <a:ext uri="{A12FA001-AC4F-418D-AE19-62706E023703}">
                      <ahyp:hlinkClr xmlns:ahyp="http://schemas.microsoft.com/office/drawing/2018/hyperlinkcolor" val="tx"/>
                    </a:ext>
                  </a:extLst>
                </a:hlinkClick>
              </a:rPr>
              <a:t>Key Stage 2 </a:t>
            </a:r>
            <a:r>
              <a:rPr lang="en-GB" sz="1800" dirty="0"/>
              <a:t>route map. </a:t>
            </a:r>
          </a:p>
          <a:p>
            <a:pPr marL="342900" lvl="0" indent="-342900">
              <a:buFont typeface="Arial" panose="020B0604020202020204" pitchFamily="34" charset="0"/>
              <a:buChar char="•"/>
            </a:pPr>
            <a:r>
              <a:rPr lang="en-GB" sz="1800" dirty="0"/>
              <a:t>Online </a:t>
            </a:r>
            <a:r>
              <a:rPr lang="en-GB" sz="1800" dirty="0" err="1">
                <a:hlinkClick r:id="rId6">
                  <a:extLst>
                    <a:ext uri="{A12FA001-AC4F-418D-AE19-62706E023703}">
                      <ahyp:hlinkClr xmlns:ahyp="http://schemas.microsoft.com/office/drawing/2018/hyperlinkcolor" val="tx"/>
                    </a:ext>
                  </a:extLst>
                </a:hlinkClick>
              </a:rPr>
              <a:t>StoryMap</a:t>
            </a:r>
            <a:r>
              <a:rPr lang="en-GB" sz="1800" dirty="0"/>
              <a:t> containing all the information, images and resources from this trail. Use this to explore or revisit the sites on the trail, when you are in the classroom, or if </a:t>
            </a:r>
            <a:r>
              <a:rPr lang="en-US" sz="1800" dirty="0"/>
              <a:t>it is not viable to physically take your pupils on this trail.</a:t>
            </a:r>
            <a:endParaRPr lang="en-GB" sz="1800" dirty="0"/>
          </a:p>
        </p:txBody>
      </p:sp>
    </p:spTree>
    <p:extLst>
      <p:ext uri="{BB962C8B-B14F-4D97-AF65-F5344CB8AC3E}">
        <p14:creationId xmlns:p14="http://schemas.microsoft.com/office/powerpoint/2010/main" val="3896600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Bexley Square</a:t>
            </a:r>
            <a:endParaRPr lang="en-US" dirty="0"/>
          </a:p>
        </p:txBody>
      </p:sp>
      <p:pic>
        <p:nvPicPr>
          <p:cNvPr id="8" name="Picture Placeholder 7" descr="Photo of large stone building with two floors and columns either side of a brown door.">
            <a:extLst>
              <a:ext uri="{FF2B5EF4-FFF2-40B4-BE49-F238E27FC236}">
                <a16:creationId xmlns:a16="http://schemas.microsoft.com/office/drawing/2014/main" id="{B33C56D4-69EC-442C-B79F-CF15094A47E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a:xfrm>
            <a:off x="1008217" y="5752121"/>
            <a:ext cx="3163733" cy="414338"/>
          </a:xfrm>
        </p:spPr>
        <p:txBody>
          <a:bodyPr/>
          <a:lstStyle/>
          <a:p>
            <a:r>
              <a:rPr lang="en-US" dirty="0"/>
              <a:t>Town Hall in </a:t>
            </a:r>
            <a:r>
              <a:rPr lang="en-US" dirty="0" err="1"/>
              <a:t>Bexley</a:t>
            </a:r>
            <a:r>
              <a:rPr lang="en-US" dirty="0"/>
              <a:t> Square, 1999.                          </a:t>
            </a:r>
            <a:r>
              <a:rPr lang="en-GB" dirty="0"/>
              <a:t>© Historic England Archive</a:t>
            </a:r>
            <a:r>
              <a:rPr lang="en-US" dirty="0"/>
              <a:t> </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4999442" y="1075413"/>
            <a:ext cx="6275199" cy="4676707"/>
          </a:xfrm>
        </p:spPr>
        <p:txBody>
          <a:bodyPr lIns="0" tIns="45720" rIns="90000" bIns="45720" anchor="t"/>
          <a:lstStyle/>
          <a:p>
            <a:pPr marL="285750" indent="-285750">
              <a:buFont typeface="Arial" panose="020B0604020202020204" pitchFamily="34" charset="0"/>
              <a:buChar char="•"/>
            </a:pPr>
            <a:r>
              <a:rPr lang="en-GB" sz="1600" dirty="0"/>
              <a:t>The buildings on Bexley Square were mainly built in the early 1800s as homes for wealthier businessmen and their families. Poorer factory workers lived close by, for example in the streets around Islington Mill.</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Also on Bexley Square is Salford Town Hall. It was completed in 1827 in the Greek Revival style, inspired by classical Greek temples. Characteristics of this style include simple lines and building materials, evenly spaced windows and columns.  The town hall is a listed building which means it is nationally important.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 more modern structure on Bexley Square is the Salford Firsts’ sculpture of a horse.  This was created in 2021 by artist Emma Rodgers . It shows change making people, events and inventions from Salford.</a:t>
            </a:r>
          </a:p>
        </p:txBody>
      </p:sp>
    </p:spTree>
    <p:extLst>
      <p:ext uri="{BB962C8B-B14F-4D97-AF65-F5344CB8AC3E}">
        <p14:creationId xmlns:p14="http://schemas.microsoft.com/office/powerpoint/2010/main" val="3520077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Bexley Square </a:t>
            </a:r>
            <a:r>
              <a:rPr lang="en-GB" dirty="0">
                <a:solidFill>
                  <a:schemeClr val="bg1"/>
                </a:solidFill>
              </a:rPr>
              <a:t>(cont.)</a:t>
            </a:r>
            <a:endParaRPr lang="en-US" dirty="0">
              <a:solidFill>
                <a:schemeClr val="bg1"/>
              </a:solidFill>
            </a:endParaRPr>
          </a:p>
        </p:txBody>
      </p:sp>
      <p:pic>
        <p:nvPicPr>
          <p:cNvPr id="8" name="Picture Placeholder 7" descr="Photo of large stone building with two floors and columns either side of a brown door.">
            <a:extLst>
              <a:ext uri="{FF2B5EF4-FFF2-40B4-BE49-F238E27FC236}">
                <a16:creationId xmlns:a16="http://schemas.microsoft.com/office/drawing/2014/main" id="{B33C56D4-69EC-442C-B79F-CF15094A47E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a:xfrm>
            <a:off x="1008217" y="5752121"/>
            <a:ext cx="3163733" cy="414338"/>
          </a:xfrm>
        </p:spPr>
        <p:txBody>
          <a:bodyPr/>
          <a:lstStyle/>
          <a:p>
            <a:r>
              <a:rPr lang="en-US" dirty="0"/>
              <a:t>Town Hall in </a:t>
            </a:r>
            <a:r>
              <a:rPr lang="en-US" dirty="0" err="1"/>
              <a:t>Bexley</a:t>
            </a:r>
            <a:r>
              <a:rPr lang="en-US" dirty="0"/>
              <a:t> Square, 1999.                          </a:t>
            </a:r>
            <a:r>
              <a:rPr lang="en-GB" dirty="0"/>
              <a:t>© Historic England Archive</a:t>
            </a:r>
            <a:r>
              <a:rPr lang="en-US" dirty="0"/>
              <a:t> </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4999442" y="1075414"/>
            <a:ext cx="6204177" cy="4344076"/>
          </a:xfrm>
        </p:spPr>
        <p:txBody>
          <a:bodyPr lIns="0" tIns="45720" rIns="90000" bIns="45720" anchor="t"/>
          <a:lstStyle/>
          <a:p>
            <a:pPr marL="285750" indent="-285750">
              <a:buFont typeface="Arial" panose="020B0604020202020204" pitchFamily="34" charset="0"/>
              <a:buChar char="•"/>
            </a:pPr>
            <a:r>
              <a:rPr lang="en-GB" sz="1600" dirty="0"/>
              <a:t>In 1931 Bexley Square was the location of the Battle of Bexley Square.  At this time, around one third of the population was unemployed and living in terrible conditions.  At the same time, the government was trying to save by cutting money given to those in need.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On 1 Oct 1931, 10,000 unemployed people marched to Bexley Square in protest. They were beaten and attacked by police with batons.  Many people were put in prison.</a:t>
            </a:r>
          </a:p>
          <a:p>
            <a:r>
              <a:rPr lang="en-GB" sz="1600" dirty="0"/>
              <a:t>Find out more:</a:t>
            </a:r>
            <a:endParaRPr lang="en-GB" sz="1600" dirty="0">
              <a:hlinkClick r:id="rId4"/>
            </a:endParaRPr>
          </a:p>
          <a:p>
            <a:pPr marL="285750" indent="-285750">
              <a:buFont typeface="Arial" panose="020B0604020202020204" pitchFamily="34" charset="0"/>
              <a:buChar char="•"/>
            </a:pPr>
            <a:r>
              <a:rPr lang="en-GB" sz="1600" dirty="0">
                <a:hlinkClick r:id="rId5"/>
              </a:rPr>
              <a:t>Historic England </a:t>
            </a:r>
            <a:r>
              <a:rPr lang="en-GB" sz="1600" dirty="0"/>
              <a:t> List Entry Salford Town Hall.</a:t>
            </a:r>
            <a:endParaRPr lang="en-GB" sz="1600" dirty="0">
              <a:hlinkClick r:id="rId6"/>
            </a:endParaRPr>
          </a:p>
          <a:p>
            <a:pPr marL="285750" indent="-285750">
              <a:buFont typeface="Arial" panose="020B0604020202020204" pitchFamily="34" charset="0"/>
              <a:buChar char="•"/>
            </a:pPr>
            <a:r>
              <a:rPr lang="en-GB" sz="1600" dirty="0">
                <a:hlinkClick r:id="rId6"/>
              </a:rPr>
              <a:t>Battle of Bexley Square</a:t>
            </a:r>
            <a:endParaRPr lang="en-US" sz="1600" dirty="0"/>
          </a:p>
        </p:txBody>
      </p:sp>
    </p:spTree>
    <p:extLst>
      <p:ext uri="{BB962C8B-B14F-4D97-AF65-F5344CB8AC3E}">
        <p14:creationId xmlns:p14="http://schemas.microsoft.com/office/powerpoint/2010/main" val="2930135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555974" y="1873102"/>
            <a:ext cx="3660118" cy="374432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the Emmeline Pankhurst statue in St Peter’s Square, Manchester.</a:t>
            </a:r>
          </a:p>
          <a:p>
            <a:r>
              <a:rPr lang="en-GB" dirty="0"/>
              <a:t> </a:t>
            </a:r>
          </a:p>
          <a:p>
            <a:pPr marL="285750" indent="-285750">
              <a:buFont typeface="Arial" panose="020B0604020202020204" pitchFamily="34" charset="0"/>
              <a:buChar char="•"/>
            </a:pPr>
            <a:r>
              <a:rPr lang="en-GB" dirty="0"/>
              <a:t>Songwriter Ewan </a:t>
            </a:r>
            <a:r>
              <a:rPr lang="en-GB" dirty="0" err="1"/>
              <a:t>MacColl</a:t>
            </a:r>
            <a:r>
              <a:rPr lang="en-GB" dirty="0"/>
              <a:t> and author Walter Greenwood were both influenced to write about the Battle of Bexley Square. Can you find out what they said?</a:t>
            </a:r>
          </a:p>
          <a:p>
            <a:endParaRPr lang="en-GB" dirty="0"/>
          </a:p>
        </p:txBody>
      </p:sp>
      <p:sp>
        <p:nvSpPr>
          <p:cNvPr id="25" name="Picture 7">
            <a:extLst>
              <a:ext uri="{FF2B5EF4-FFF2-40B4-BE49-F238E27FC236}">
                <a16:creationId xmlns:a16="http://schemas.microsoft.com/office/drawing/2014/main" id="{14A3BBA3-0046-08F5-0C80-EE8F199FE95F}"/>
              </a:ext>
            </a:extLst>
          </p:cNvPr>
          <p:cNvSpPr/>
          <p:nvPr/>
        </p:nvSpPr>
        <p:spPr>
          <a:xfrm>
            <a:off x="3942108" y="1161132"/>
            <a:ext cx="3473116" cy="491753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Find out about Emmeline Pankhurst, who lived in Salford, or Harold Riley who was a famous Salford artist? Why are they such significant people?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Find out more about the events of Bexley Square.  Compare this to the events of the Peterloo Massacre which happened in 1819 and also involved working class people from Salford.</a:t>
            </a:r>
          </a:p>
          <a:p>
            <a:endParaRPr lang="en-GB" dirty="0"/>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173215" y="1418918"/>
            <a:ext cx="3561824" cy="4539450"/>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Can you spot the Greek Revival style features on the town hall?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Can you find the plaque which marks the events in Bexley Square in 1931?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On the horse can you find: railway tracks, Vimto berries, a “Deeds not Words” rosette for Emmeline Pankhurst , a Harold Riley dog and gas lamp.</a:t>
            </a:r>
          </a:p>
          <a:p>
            <a:pPr marL="285750" indent="-285750">
              <a:buFont typeface="Arial" panose="020B0604020202020204" pitchFamily="34" charset="0"/>
              <a:buChar char="•"/>
            </a:pPr>
            <a:endParaRPr lang="en-GB" dirty="0"/>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03303" y="120245"/>
            <a:ext cx="3146046" cy="710288"/>
          </a:xfrm>
        </p:spPr>
        <p:txBody>
          <a:bodyPr/>
          <a:lstStyle/>
          <a:p>
            <a:r>
              <a:rPr lang="en-GB" dirty="0"/>
              <a:t>Activities </a:t>
            </a:r>
            <a:r>
              <a:rPr lang="en-GB" dirty="0">
                <a:solidFill>
                  <a:schemeClr val="bg1"/>
                </a:solidFill>
              </a:rPr>
              <a:t>(4)</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50314">
            <a:off x="231055" y="832136"/>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740815">
            <a:off x="325862" y="940890"/>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049991" y="604250"/>
            <a:ext cx="2152907" cy="592100"/>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038978" y="688852"/>
            <a:ext cx="2196318" cy="414338"/>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524623" y="1343886"/>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239486" y="1478042"/>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20804" y="5361147"/>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1097" y="5681444"/>
            <a:ext cx="1262235" cy="843576"/>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2141441" y="5777251"/>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36078" y="5342658"/>
            <a:ext cx="1274668" cy="388611"/>
            <a:chOff x="2813807" y="-4932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39027" y="68143"/>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sp>
        <p:nvSpPr>
          <p:cNvPr id="35" name="Picture Placeholder 39">
            <a:extLst>
              <a:ext uri="{FF2B5EF4-FFF2-40B4-BE49-F238E27FC236}">
                <a16:creationId xmlns:a16="http://schemas.microsoft.com/office/drawing/2014/main" id="{EEAC5C87-352B-487F-A9AA-75AB36976164}"/>
              </a:ext>
              <a:ext uri="{C183D7F6-B498-43B3-948B-1728B52AA6E4}">
                <adec:decorative xmlns:adec="http://schemas.microsoft.com/office/drawing/2017/decorative" val="1"/>
              </a:ext>
            </a:extLst>
          </p:cNvPr>
          <p:cNvSpPr txBox="1">
            <a:spLocks/>
          </p:cNvSpPr>
          <p:nvPr/>
        </p:nvSpPr>
        <p:spPr>
          <a:xfrm rot="20718637">
            <a:off x="5472230" y="5581068"/>
            <a:ext cx="929985" cy="336036"/>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385506" y="5555442"/>
            <a:ext cx="1077645" cy="408602"/>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3325" y="5534705"/>
            <a:ext cx="951068" cy="1078323"/>
          </a:xfrm>
          <a:prstGeom prst="rect">
            <a:avLst/>
          </a:prstGeom>
        </p:spPr>
      </p:pic>
    </p:spTree>
    <p:extLst>
      <p:ext uri="{BB962C8B-B14F-4D97-AF65-F5344CB8AC3E}">
        <p14:creationId xmlns:p14="http://schemas.microsoft.com/office/powerpoint/2010/main" val="1573213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CD87A5-0A14-4464-957E-D2CEA9B69C8E}"/>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Town Hall in Bexley Square, 1999</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Photo of large stone building with two floors and columns either side of a brown door.                 &#10;">
            <a:extLst>
              <a:ext uri="{FF2B5EF4-FFF2-40B4-BE49-F238E27FC236}">
                <a16:creationId xmlns:a16="http://schemas.microsoft.com/office/drawing/2014/main" id="{B13FE5E1-7628-45BE-B44C-13DF57FC0DA7}"/>
              </a:ext>
            </a:extLst>
          </p:cNvPr>
          <p:cNvPicPr>
            <a:picLocks noChangeAspect="1"/>
          </p:cNvPicPr>
          <p:nvPr/>
        </p:nvPicPr>
        <p:blipFill>
          <a:blip r:embed="rId3"/>
          <a:stretch>
            <a:fillRect/>
          </a:stretch>
        </p:blipFill>
        <p:spPr>
          <a:xfrm>
            <a:off x="1708904" y="740172"/>
            <a:ext cx="8931771" cy="5954514"/>
          </a:xfrm>
          <a:prstGeom prst="rect">
            <a:avLst/>
          </a:prstGeom>
        </p:spPr>
      </p:pic>
    </p:spTree>
    <p:extLst>
      <p:ext uri="{BB962C8B-B14F-4D97-AF65-F5344CB8AC3E}">
        <p14:creationId xmlns:p14="http://schemas.microsoft.com/office/powerpoint/2010/main" val="402829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3EBE-309C-4622-B8C0-B28032057D68}"/>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Town Hall Bexley Square. 1942</a:t>
            </a:r>
          </a:p>
        </p:txBody>
      </p:sp>
      <p:pic>
        <p:nvPicPr>
          <p:cNvPr id="4" name="Content Placeholder 3" descr="Black and White photo of large building with two floors and columns either side of the door. Door is barricaded by large object. This is possibly a defence against World War Two bombing.">
            <a:extLst>
              <a:ext uri="{FF2B5EF4-FFF2-40B4-BE49-F238E27FC236}">
                <a16:creationId xmlns:a16="http://schemas.microsoft.com/office/drawing/2014/main" id="{620679CA-EE7D-4884-94C5-C56F5798972C}"/>
              </a:ext>
            </a:extLst>
          </p:cNvPr>
          <p:cNvPicPr>
            <a:picLocks noGrp="1" noChangeAspect="1"/>
          </p:cNvPicPr>
          <p:nvPr>
            <p:ph idx="1"/>
          </p:nvPr>
        </p:nvPicPr>
        <p:blipFill>
          <a:blip r:embed="rId3"/>
          <a:stretch>
            <a:fillRect/>
          </a:stretch>
        </p:blipFill>
        <p:spPr>
          <a:xfrm>
            <a:off x="1719237" y="452240"/>
            <a:ext cx="8753527" cy="6290869"/>
          </a:xfrm>
        </p:spPr>
      </p:pic>
    </p:spTree>
    <p:extLst>
      <p:ext uri="{BB962C8B-B14F-4D97-AF65-F5344CB8AC3E}">
        <p14:creationId xmlns:p14="http://schemas.microsoft.com/office/powerpoint/2010/main" val="3197076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46FE-0395-4F37-B835-2FF3B6AE0604}"/>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Antique print, of Town Hall Bexley Square, 1829</a:t>
            </a: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Content Placeholder 3" descr="Black and white print of large building with two floors and columns either side of front door.">
            <a:extLst>
              <a:ext uri="{FF2B5EF4-FFF2-40B4-BE49-F238E27FC236}">
                <a16:creationId xmlns:a16="http://schemas.microsoft.com/office/drawing/2014/main" id="{E69B1BFA-C039-4CF9-B1C0-B86F859C9E7B}"/>
              </a:ext>
            </a:extLst>
          </p:cNvPr>
          <p:cNvPicPr>
            <a:picLocks noGrp="1" noChangeAspect="1"/>
          </p:cNvPicPr>
          <p:nvPr>
            <p:ph idx="1"/>
          </p:nvPr>
        </p:nvPicPr>
        <p:blipFill>
          <a:blip r:embed="rId3"/>
          <a:stretch>
            <a:fillRect/>
          </a:stretch>
        </p:blipFill>
        <p:spPr>
          <a:xfrm>
            <a:off x="1164963" y="707076"/>
            <a:ext cx="9862074" cy="5917244"/>
          </a:xfrm>
        </p:spPr>
      </p:pic>
    </p:spTree>
    <p:extLst>
      <p:ext uri="{BB962C8B-B14F-4D97-AF65-F5344CB8AC3E}">
        <p14:creationId xmlns:p14="http://schemas.microsoft.com/office/powerpoint/2010/main" val="2146527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050F-1BDB-4E99-8F73-B3967F0D5926}"/>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Salford Firsts horse sculpture and oil lamp, 2023</a:t>
            </a:r>
          </a:p>
        </p:txBody>
      </p:sp>
      <p:pic>
        <p:nvPicPr>
          <p:cNvPr id="4" name="Content Placeholder 3" descr="Photo of sculpture of a horse in foreground.  Oil lamp in background.">
            <a:extLst>
              <a:ext uri="{FF2B5EF4-FFF2-40B4-BE49-F238E27FC236}">
                <a16:creationId xmlns:a16="http://schemas.microsoft.com/office/drawing/2014/main" id="{41867C0E-00C7-48C6-B32A-FAA9EB6F5C2F}"/>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693110" y="541059"/>
            <a:ext cx="4669839" cy="6226453"/>
          </a:xfrm>
        </p:spPr>
      </p:pic>
    </p:spTree>
    <p:extLst>
      <p:ext uri="{BB962C8B-B14F-4D97-AF65-F5344CB8AC3E}">
        <p14:creationId xmlns:p14="http://schemas.microsoft.com/office/powerpoint/2010/main" val="365845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46B9-D121-4CF2-9F76-11DC559DB268}"/>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Battle of Bexley Square plaque, 2023</a:t>
            </a: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Content Placeholder 3" descr="Photo of plaque commemorating Battle of Bexley Square. Plaque reads. &quot;This plaque is laid to commemorate the Battle of Bexley Square which took place on 1 October 1931. A poignant moment in history where trade unions rallied to protest against injustice to the working people of Salford. 2011&quot;">
            <a:extLst>
              <a:ext uri="{FF2B5EF4-FFF2-40B4-BE49-F238E27FC236}">
                <a16:creationId xmlns:a16="http://schemas.microsoft.com/office/drawing/2014/main" id="{8B022DFD-FFEB-43BB-B0F0-85EA8C9FBF33}"/>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238039" y="914400"/>
            <a:ext cx="5715922" cy="5640039"/>
          </a:xfrm>
        </p:spPr>
      </p:pic>
    </p:spTree>
    <p:extLst>
      <p:ext uri="{BB962C8B-B14F-4D97-AF65-F5344CB8AC3E}">
        <p14:creationId xmlns:p14="http://schemas.microsoft.com/office/powerpoint/2010/main" val="1332007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Salford Board School</a:t>
            </a:r>
            <a:endParaRPr lang="en-US" dirty="0"/>
          </a:p>
        </p:txBody>
      </p:sp>
      <p:pic>
        <p:nvPicPr>
          <p:cNvPr id="8" name="Picture Placeholder 7" descr="Photo of large, red brick building with multiple floors and windows running along each floor.">
            <a:extLst>
              <a:ext uri="{FF2B5EF4-FFF2-40B4-BE49-F238E27FC236}">
                <a16:creationId xmlns:a16="http://schemas.microsoft.com/office/drawing/2014/main" id="{07A22735-C3B6-4B0E-B9F6-480901EA0EE6}"/>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Salford Board School</a:t>
            </a:r>
            <a:r>
              <a:rPr lang="en-GB" dirty="0"/>
              <a:t>                           © David Boardman</a:t>
            </a:r>
            <a:r>
              <a:rPr lang="en-US" dirty="0"/>
              <a:t> </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078237" y="537241"/>
            <a:ext cx="6235081" cy="5183131"/>
          </a:xfrm>
        </p:spPr>
        <p:txBody>
          <a:bodyPr lIns="0" tIns="45720" rIns="90000" bIns="45720" anchor="t"/>
          <a:lstStyle/>
          <a:p>
            <a:pPr marL="285750" indent="-285750">
              <a:buFont typeface="Arial" panose="020B0604020202020204" pitchFamily="34" charset="0"/>
              <a:buChar char="•"/>
            </a:pPr>
            <a:r>
              <a:rPr lang="en-GB" sz="2000" dirty="0"/>
              <a:t>This tall building made of red brick is an old school.  It was one of eight schools provided by the Salford School Board to give free education for older children in the area, though they had to pass an exam to get in.  When it was built, in 1894, it was called the Central Higher Grade Scholarship School. It was open for both boys and girls but they had separate entrances and they were taught different lessons. </a:t>
            </a:r>
          </a:p>
          <a:p>
            <a:endParaRPr lang="en-GB" sz="2000" dirty="0"/>
          </a:p>
          <a:p>
            <a:pPr marL="285750" indent="-285750">
              <a:buFont typeface="Arial" panose="020B0604020202020204" pitchFamily="34" charset="0"/>
              <a:buChar char="•"/>
            </a:pPr>
            <a:r>
              <a:rPr lang="en-GB" sz="2000" dirty="0"/>
              <a:t>Today the building is part of Salford Cathedral Centre and home to a charity called Caritas.  </a:t>
            </a:r>
          </a:p>
          <a:p>
            <a:r>
              <a:rPr lang="en-GB" sz="2000" dirty="0"/>
              <a:t> </a:t>
            </a:r>
          </a:p>
          <a:p>
            <a:r>
              <a:rPr lang="en-GB" sz="2000" dirty="0"/>
              <a:t>Find out more:</a:t>
            </a:r>
            <a:endParaRPr lang="en-GB" sz="2000" dirty="0">
              <a:hlinkClick r:id="rId4"/>
            </a:endParaRPr>
          </a:p>
          <a:p>
            <a:pPr marL="285750" indent="-285750">
              <a:buFont typeface="Arial" panose="020B0604020202020204" pitchFamily="34" charset="0"/>
              <a:buChar char="•"/>
            </a:pPr>
            <a:r>
              <a:rPr lang="en-GB" sz="1600" dirty="0">
                <a:hlinkClick r:id="rId5"/>
              </a:rPr>
              <a:t>Central Higher Grade Scholarship School </a:t>
            </a:r>
            <a:r>
              <a:rPr lang="en-GB" sz="1600" dirty="0"/>
              <a:t> </a:t>
            </a:r>
          </a:p>
          <a:p>
            <a:pPr marL="285750" indent="-285750">
              <a:buFont typeface="Arial" panose="020B0604020202020204" pitchFamily="34" charset="0"/>
              <a:buChar char="•"/>
            </a:pPr>
            <a:r>
              <a:rPr lang="en-GB" sz="1600" dirty="0">
                <a:hlinkClick r:id="rId6"/>
              </a:rPr>
              <a:t>Schools in the early 1900s </a:t>
            </a:r>
            <a:r>
              <a:rPr lang="en-GB" sz="1600" dirty="0"/>
              <a:t> </a:t>
            </a:r>
          </a:p>
          <a:p>
            <a:pPr marL="285750" indent="-285750">
              <a:buFont typeface="Arial" panose="020B0604020202020204" pitchFamily="34" charset="0"/>
              <a:buChar char="•"/>
            </a:pPr>
            <a:r>
              <a:rPr lang="en-GB" sz="1600" dirty="0">
                <a:hlinkClick r:id="rId7"/>
              </a:rPr>
              <a:t>Caritas</a:t>
            </a:r>
            <a:endParaRPr lang="en-US" sz="1600" dirty="0"/>
          </a:p>
        </p:txBody>
      </p:sp>
    </p:spTree>
    <p:extLst>
      <p:ext uri="{BB962C8B-B14F-4D97-AF65-F5344CB8AC3E}">
        <p14:creationId xmlns:p14="http://schemas.microsoft.com/office/powerpoint/2010/main" val="1654571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05609" y="2198366"/>
            <a:ext cx="3660118" cy="246851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Explore images of school buildings in the </a:t>
            </a:r>
            <a:r>
              <a:rPr lang="en-GB" dirty="0">
                <a:hlinkClick r:id="rId2">
                  <a:extLst>
                    <a:ext uri="{A12FA001-AC4F-418D-AE19-62706E023703}">
                      <ahyp:hlinkClr xmlns:ahyp="http://schemas.microsoft.com/office/drawing/2018/hyperlinkcolor" val="tx"/>
                    </a:ext>
                  </a:extLst>
                </a:hlinkClick>
              </a:rPr>
              <a:t>Historic England image bank</a:t>
            </a:r>
            <a:r>
              <a:rPr lang="en-GB" dirty="0"/>
              <a:t>. Which ones do you think were built at a similar time to this building? </a:t>
            </a:r>
          </a:p>
        </p:txBody>
      </p:sp>
      <p:sp>
        <p:nvSpPr>
          <p:cNvPr id="25" name="Picture 7">
            <a:extLst>
              <a:ext uri="{FF2B5EF4-FFF2-40B4-BE49-F238E27FC236}">
                <a16:creationId xmlns:a16="http://schemas.microsoft.com/office/drawing/2014/main" id="{14A3BBA3-0046-08F5-0C80-EE8F199FE95F}"/>
              </a:ext>
            </a:extLst>
          </p:cNvPr>
          <p:cNvSpPr/>
          <p:nvPr/>
        </p:nvSpPr>
        <p:spPr>
          <a:xfrm>
            <a:off x="3937317" y="2016552"/>
            <a:ext cx="3473116" cy="3058611"/>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Use this </a:t>
            </a:r>
            <a:r>
              <a:rPr lang="en-GB" dirty="0">
                <a:hlinkClick r:id="rId3">
                  <a:extLst>
                    <a:ext uri="{A12FA001-AC4F-418D-AE19-62706E023703}">
                      <ahyp:hlinkClr xmlns:ahyp="http://schemas.microsoft.com/office/drawing/2018/hyperlinkcolor" val="tx"/>
                    </a:ext>
                  </a:extLst>
                </a:hlinkClick>
              </a:rPr>
              <a:t>Historic England learning resource</a:t>
            </a:r>
            <a:r>
              <a:rPr lang="en-GB" dirty="0"/>
              <a:t> to find out more about what school life was like at around the time this building was built.</a:t>
            </a:r>
          </a:p>
          <a:p>
            <a:endParaRPr lang="en-GB" dirty="0"/>
          </a:p>
          <a:p>
            <a:pPr marL="285750" indent="-285750">
              <a:buFont typeface="Arial" panose="020B0604020202020204" pitchFamily="34" charset="0"/>
              <a:buChar char="•"/>
            </a:pPr>
            <a:r>
              <a:rPr lang="en-GB" dirty="0"/>
              <a:t>Do you think you would like that way of teaching?</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118968" y="2277496"/>
            <a:ext cx="3561824" cy="2346899"/>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Look at the sign above the door. Was this a boys or girls entrance?  Can you notice any other patterns and decoration on the building?</a:t>
            </a:r>
          </a:p>
          <a:p>
            <a:pPr marL="285750" indent="-285750">
              <a:buFont typeface="Arial" panose="020B0604020202020204" pitchFamily="34" charset="0"/>
              <a:buChar char="•"/>
            </a:pPr>
            <a:endParaRPr lang="en-GB" dirty="0"/>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93331" y="330712"/>
            <a:ext cx="3146046" cy="710288"/>
          </a:xfrm>
        </p:spPr>
        <p:txBody>
          <a:bodyPr/>
          <a:lstStyle/>
          <a:p>
            <a:r>
              <a:rPr lang="en-GB" dirty="0"/>
              <a:t>Activities </a:t>
            </a:r>
            <a:r>
              <a:rPr lang="en-GB" dirty="0">
                <a:solidFill>
                  <a:schemeClr val="bg1"/>
                </a:solidFill>
              </a:rPr>
              <a:t>(5)</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642980">
            <a:off x="137527" y="1662722"/>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386593">
            <a:off x="216017" y="1729840"/>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979527" y="1390548"/>
            <a:ext cx="2152907" cy="592100"/>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003201" y="1433353"/>
            <a:ext cx="2196318" cy="414338"/>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554889" y="1670225"/>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269753" y="1788784"/>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67784" y="4691189"/>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89375" y="4738845"/>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870623" y="4494340"/>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36078" y="4575962"/>
            <a:ext cx="1274668" cy="388611"/>
            <a:chOff x="2813807" y="-4932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39027" y="68143"/>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sp>
        <p:nvSpPr>
          <p:cNvPr id="35" name="Picture Placeholder 39">
            <a:extLst>
              <a:ext uri="{FF2B5EF4-FFF2-40B4-BE49-F238E27FC236}">
                <a16:creationId xmlns:a16="http://schemas.microsoft.com/office/drawing/2014/main" id="{EEAC5C87-352B-487F-A9AA-75AB36976164}"/>
              </a:ext>
              <a:ext uri="{C183D7F6-B498-43B3-948B-1728B52AA6E4}">
                <adec:decorative xmlns:adec="http://schemas.microsoft.com/office/drawing/2017/decorative" val="1"/>
              </a:ext>
            </a:extLst>
          </p:cNvPr>
          <p:cNvSpPr txBox="1">
            <a:spLocks/>
          </p:cNvSpPr>
          <p:nvPr/>
        </p:nvSpPr>
        <p:spPr>
          <a:xfrm rot="20718637">
            <a:off x="5711426" y="4891061"/>
            <a:ext cx="929985" cy="336036"/>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685535" y="4874912"/>
            <a:ext cx="1077645" cy="377351"/>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14965" y="4859066"/>
            <a:ext cx="1098768" cy="1245786"/>
          </a:xfrm>
          <a:prstGeom prst="rect">
            <a:avLst/>
          </a:prstGeom>
        </p:spPr>
      </p:pic>
    </p:spTree>
    <p:extLst>
      <p:ext uri="{BB962C8B-B14F-4D97-AF65-F5344CB8AC3E}">
        <p14:creationId xmlns:p14="http://schemas.microsoft.com/office/powerpoint/2010/main" val="344052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6E427-185A-7CCA-F250-132E056FF7D0}"/>
              </a:ext>
              <a:ext uri="{C183D7F6-B498-43B3-948B-1728B52AA6E4}">
                <adec:decorative xmlns:adec="http://schemas.microsoft.com/office/drawing/2017/decorative" val="1"/>
              </a:ext>
            </a:extLst>
          </p:cNvPr>
          <p:cNvSpPr>
            <a:spLocks noGrp="1"/>
          </p:cNvSpPr>
          <p:nvPr>
            <p:ph type="body" sz="quarter" idx="12"/>
          </p:nvPr>
        </p:nvSpPr>
        <p:spPr/>
        <p:txBody>
          <a:bodyPr/>
          <a:lstStyle/>
          <a:p>
            <a:r>
              <a:rPr lang="en-GB" b="1" dirty="0">
                <a:ea typeface="+mn-lt"/>
                <a:cs typeface="+mn-lt"/>
              </a:rPr>
              <a:t>History, </a:t>
            </a:r>
            <a:endParaRPr lang="en-US" dirty="0"/>
          </a:p>
        </p:txBody>
      </p:sp>
      <p:sp>
        <p:nvSpPr>
          <p:cNvPr id="3" name="Title 2">
            <a:extLst>
              <a:ext uri="{FF2B5EF4-FFF2-40B4-BE49-F238E27FC236}">
                <a16:creationId xmlns:a16="http://schemas.microsoft.com/office/drawing/2014/main" id="{9C418D7A-0D63-B449-CA03-A5BE83767AF6}"/>
              </a:ext>
            </a:extLst>
          </p:cNvPr>
          <p:cNvSpPr>
            <a:spLocks noGrp="1"/>
          </p:cNvSpPr>
          <p:nvPr>
            <p:ph type="title"/>
          </p:nvPr>
        </p:nvSpPr>
        <p:spPr>
          <a:xfrm>
            <a:off x="357187" y="524614"/>
            <a:ext cx="10996613" cy="717226"/>
          </a:xfrm>
        </p:spPr>
        <p:txBody>
          <a:bodyPr lIns="0" tIns="45720" rIns="90000" bIns="45720" anchor="ctr" anchorCtr="0">
            <a:normAutofit/>
          </a:bodyPr>
          <a:lstStyle/>
          <a:p>
            <a:r>
              <a:rPr lang="en-GB" b="0" dirty="0">
                <a:latin typeface="Arial"/>
                <a:ea typeface="+mj-lt"/>
                <a:cs typeface="+mj-lt"/>
              </a:rPr>
              <a:t>Using buildings to tell Salford’s story </a:t>
            </a:r>
          </a:p>
          <a:p>
            <a:endParaRPr lang="en-GB" dirty="0">
              <a:cs typeface="Arial"/>
            </a:endParaRPr>
          </a:p>
        </p:txBody>
      </p:sp>
      <p:sp>
        <p:nvSpPr>
          <p:cNvPr id="6" name="TextBox 5">
            <a:extLst>
              <a:ext uri="{FF2B5EF4-FFF2-40B4-BE49-F238E27FC236}">
                <a16:creationId xmlns:a16="http://schemas.microsoft.com/office/drawing/2014/main" id="{58AAB85A-86A8-AC64-B5C7-7EEE2211C41D}"/>
              </a:ext>
            </a:extLst>
          </p:cNvPr>
          <p:cNvSpPr txBox="1"/>
          <p:nvPr/>
        </p:nvSpPr>
        <p:spPr>
          <a:xfrm>
            <a:off x="254967" y="1387900"/>
            <a:ext cx="5844870" cy="461665"/>
          </a:xfrm>
          <a:prstGeom prst="rect">
            <a:avLst/>
          </a:prstGeom>
          <a:solidFill>
            <a:schemeClr val="bg1"/>
          </a:solidFill>
          <a:ln>
            <a:solidFill>
              <a:schemeClr val="bg1"/>
            </a:solidFill>
          </a:ln>
        </p:spPr>
        <p:txBody>
          <a:bodyPr wrap="none" rtlCol="0">
            <a:spAutoFit/>
          </a:bodyPr>
          <a:lstStyle/>
          <a:p>
            <a:r>
              <a:rPr lang="en-GB" sz="2400" b="1" dirty="0">
                <a:latin typeface="+mj-lt"/>
              </a:rPr>
              <a:t>Key Stage 1 &amp;  2: History &amp; Geography</a:t>
            </a:r>
          </a:p>
        </p:txBody>
      </p:sp>
      <p:sp>
        <p:nvSpPr>
          <p:cNvPr id="4" name="Content Placeholder 3">
            <a:extLst>
              <a:ext uri="{FF2B5EF4-FFF2-40B4-BE49-F238E27FC236}">
                <a16:creationId xmlns:a16="http://schemas.microsoft.com/office/drawing/2014/main" id="{06498007-CD47-BD13-F7E5-CDEB22E70A00}"/>
              </a:ext>
            </a:extLst>
          </p:cNvPr>
          <p:cNvSpPr>
            <a:spLocks noGrp="1"/>
          </p:cNvSpPr>
          <p:nvPr>
            <p:ph idx="1"/>
          </p:nvPr>
        </p:nvSpPr>
        <p:spPr>
          <a:xfrm>
            <a:off x="254967" y="2429353"/>
            <a:ext cx="10389359" cy="3392103"/>
          </a:xfrm>
        </p:spPr>
        <p:txBody>
          <a:bodyPr lIns="0" tIns="45720" rIns="90000" bIns="45720" anchor="t"/>
          <a:lstStyle/>
          <a:p>
            <a:pPr marL="457200" indent="-457200">
              <a:buFont typeface="Arial" panose="020B0604020202020204" pitchFamily="34" charset="0"/>
              <a:buChar char="•"/>
            </a:pPr>
            <a:r>
              <a:rPr lang="en-GB" sz="2000" dirty="0"/>
              <a:t>To know more about the built environment and how it relates to the heritage and story of a place.</a:t>
            </a:r>
          </a:p>
          <a:p>
            <a:pPr marL="457200" indent="-457200">
              <a:buFont typeface="Arial" panose="020B0604020202020204" pitchFamily="34" charset="0"/>
              <a:buChar char="•"/>
            </a:pPr>
            <a:r>
              <a:rPr lang="en-GB" sz="2000" dirty="0"/>
              <a:t>To raise awareness of Salford’s industrial and cultural heritage.</a:t>
            </a:r>
          </a:p>
          <a:p>
            <a:pPr marL="457200" indent="-457200">
              <a:buFont typeface="Arial" panose="020B0604020202020204" pitchFamily="34" charset="0"/>
              <a:buChar char="•"/>
            </a:pPr>
            <a:r>
              <a:rPr lang="en-GB" sz="2000" dirty="0"/>
              <a:t>To investigate why key historical sites in a local area are important.</a:t>
            </a:r>
          </a:p>
          <a:p>
            <a:pPr marL="457200" indent="-457200">
              <a:buFont typeface="Arial" panose="020B0604020202020204" pitchFamily="34" charset="0"/>
              <a:buChar char="•"/>
            </a:pPr>
            <a:r>
              <a:rPr lang="en-GB" sz="2000" dirty="0"/>
              <a:t>To encourage the use of local maps, plans and historical evidence to find out about an area in the past.</a:t>
            </a:r>
          </a:p>
          <a:p>
            <a:pPr marL="0" indent="0">
              <a:buNone/>
            </a:pPr>
            <a:endParaRPr lang="en-GB" sz="1800" b="1" dirty="0">
              <a:ea typeface="+mn-lt"/>
              <a:cs typeface="+mn-lt"/>
            </a:endParaRPr>
          </a:p>
          <a:p>
            <a:r>
              <a:rPr lang="en-GB" sz="1800" dirty="0"/>
              <a:t>This PPT is part of the Teaching Activity: </a:t>
            </a:r>
            <a:r>
              <a:rPr lang="en-GB" sz="1800" dirty="0">
                <a:hlinkClick r:id="rId2"/>
              </a:rPr>
              <a:t>Using buildings to tell Salford’s story</a:t>
            </a:r>
            <a:endParaRPr lang="en-US" sz="1800" dirty="0"/>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r>
              <a:rPr lang="en-GB" sz="1800" dirty="0">
                <a:ea typeface="+mn-lt"/>
                <a:cs typeface="+mn-lt"/>
              </a:rPr>
              <a:t>This PowerPoint has an accompanying </a:t>
            </a:r>
            <a:r>
              <a:rPr lang="en-GB" sz="1800" dirty="0" err="1">
                <a:ea typeface="+mn-lt"/>
                <a:cs typeface="+mn-lt"/>
                <a:hlinkClick r:id="rId3"/>
              </a:rPr>
              <a:t>StoryMap</a:t>
            </a:r>
            <a:r>
              <a:rPr lang="en-GB" sz="1800" dirty="0">
                <a:ea typeface="+mn-lt"/>
                <a:cs typeface="+mn-lt"/>
              </a:rPr>
              <a:t> and ???  . It is part of the Teaching Activity:</a:t>
            </a:r>
            <a:r>
              <a:rPr lang="en-GB" sz="1800" dirty="0">
                <a:cs typeface="Arial"/>
              </a:rPr>
              <a:t> Using Buildings to tell Salford’s Story.</a:t>
            </a:r>
            <a:endParaRPr lang="en-GB" dirty="0"/>
          </a:p>
          <a:p>
            <a:endParaRPr lang="en-US" dirty="0">
              <a:cs typeface="Arial" panose="020B0604020202020204"/>
            </a:endParaRPr>
          </a:p>
        </p:txBody>
      </p:sp>
    </p:spTree>
    <p:extLst>
      <p:ext uri="{BB962C8B-B14F-4D97-AF65-F5344CB8AC3E}">
        <p14:creationId xmlns:p14="http://schemas.microsoft.com/office/powerpoint/2010/main" val="1729605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5C6E-0C47-49BE-BACF-EA6F52468D67}"/>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Salford Board School, opened in 1894</a:t>
            </a:r>
          </a:p>
        </p:txBody>
      </p:sp>
      <p:pic>
        <p:nvPicPr>
          <p:cNvPr id="6" name="Content Placeholder 5" descr="Photo of large, red brick building with multiple floors and windows running along each floor.">
            <a:extLst>
              <a:ext uri="{FF2B5EF4-FFF2-40B4-BE49-F238E27FC236}">
                <a16:creationId xmlns:a16="http://schemas.microsoft.com/office/drawing/2014/main" id="{3776F425-2866-4B43-8E2D-12ABC710A3B1}"/>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716610" y="546760"/>
            <a:ext cx="6758781" cy="6226904"/>
          </a:xfrm>
        </p:spPr>
      </p:pic>
    </p:spTree>
    <p:extLst>
      <p:ext uri="{BB962C8B-B14F-4D97-AF65-F5344CB8AC3E}">
        <p14:creationId xmlns:p14="http://schemas.microsoft.com/office/powerpoint/2010/main" val="282990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3DFE-3146-44EE-A358-AE6C3C635631}"/>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Girls sign on Board School, 2023</a:t>
            </a:r>
          </a:p>
        </p:txBody>
      </p:sp>
      <p:pic>
        <p:nvPicPr>
          <p:cNvPr id="4" name="Content Placeholder 3" descr="Photo of sign on side of Board School that reads &quot;Girls&quot;">
            <a:extLst>
              <a:ext uri="{FF2B5EF4-FFF2-40B4-BE49-F238E27FC236}">
                <a16:creationId xmlns:a16="http://schemas.microsoft.com/office/drawing/2014/main" id="{6A4DE997-4DF0-4888-B524-BC397C220855}"/>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814842" y="609149"/>
            <a:ext cx="4562316" cy="6083089"/>
          </a:xfrm>
        </p:spPr>
      </p:pic>
    </p:spTree>
    <p:extLst>
      <p:ext uri="{BB962C8B-B14F-4D97-AF65-F5344CB8AC3E}">
        <p14:creationId xmlns:p14="http://schemas.microsoft.com/office/powerpoint/2010/main" val="4178608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2A0E-7628-4F2D-BC4C-1978CE9F368E}"/>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1922 Map showing board school.</a:t>
            </a:r>
          </a:p>
        </p:txBody>
      </p:sp>
      <p:pic>
        <p:nvPicPr>
          <p:cNvPr id="4" name="Content Placeholder 3" descr="A black and white drawing of an historic map with a red arrow point to the location of the board school">
            <a:extLst>
              <a:ext uri="{FF2B5EF4-FFF2-40B4-BE49-F238E27FC236}">
                <a16:creationId xmlns:a16="http://schemas.microsoft.com/office/drawing/2014/main" id="{3397EF6A-CB9E-4B8A-878C-CEC0F4B60245}"/>
              </a:ext>
            </a:extLst>
          </p:cNvPr>
          <p:cNvPicPr>
            <a:picLocks noGrp="1" noChangeAspect="1"/>
          </p:cNvPicPr>
          <p:nvPr>
            <p:ph idx="1"/>
          </p:nvPr>
        </p:nvPicPr>
        <p:blipFill>
          <a:blip r:embed="rId3"/>
          <a:stretch>
            <a:fillRect/>
          </a:stretch>
        </p:blipFill>
        <p:spPr>
          <a:xfrm>
            <a:off x="2306055" y="1166712"/>
            <a:ext cx="7579890" cy="5566482"/>
          </a:xfrm>
        </p:spPr>
      </p:pic>
    </p:spTree>
    <p:extLst>
      <p:ext uri="{BB962C8B-B14F-4D97-AF65-F5344CB8AC3E}">
        <p14:creationId xmlns:p14="http://schemas.microsoft.com/office/powerpoint/2010/main" val="4254625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Cathedral Church of St John Evangelist</a:t>
            </a:r>
            <a:endParaRPr lang="en-US" dirty="0"/>
          </a:p>
        </p:txBody>
      </p:sp>
      <p:pic>
        <p:nvPicPr>
          <p:cNvPr id="8" name="Picture Placeholder 7" descr="A picture of a large stone built cathedral with tall pointy spire.">
            <a:extLst>
              <a:ext uri="{FF2B5EF4-FFF2-40B4-BE49-F238E27FC236}">
                <a16:creationId xmlns:a16="http://schemas.microsoft.com/office/drawing/2014/main" id="{67C6887E-D26C-422C-A0D1-38CD37B8533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xfrm>
            <a:off x="243816" y="1178981"/>
            <a:ext cx="4632984" cy="4093986"/>
          </a:xfrm>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Salford Cathedral, 1999. </a:t>
            </a:r>
            <a:r>
              <a:rPr lang="en-GB" dirty="0"/>
              <a:t>© Historic England Archive</a:t>
            </a:r>
            <a:endParaRPr lang="en-US" dirty="0"/>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056575" y="983328"/>
            <a:ext cx="6235081" cy="5183131"/>
          </a:xfrm>
        </p:spPr>
        <p:txBody>
          <a:bodyPr lIns="0" tIns="45720" rIns="90000" bIns="45720" anchor="t"/>
          <a:lstStyle/>
          <a:p>
            <a:pPr marL="285750" indent="-285750">
              <a:buFont typeface="Arial" panose="020B0604020202020204" pitchFamily="34" charset="0"/>
              <a:buChar char="•"/>
            </a:pPr>
            <a:r>
              <a:rPr lang="en-GB" sz="1600" dirty="0"/>
              <a:t>The Cathedral of St John is a Catholic Cathedral.  It was opened in 1848 and was built in the shape of a cross. The architect Matthew Ellison Hadfield designed it in what is known as a Gothic architectural style.   Gothic buildings are usually very grand. They have windows with pointed arches and lots of decoration like stone carvings.  The Cathedral of St John the Evangelist is a Grade II* listed building.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Cathedral was built because more and more people were moving to Salford and they needed somewhere to go to church. It was paid for with money donated by local factory owners but also ordinary working people.  It was used by people from all sorts of backgrounds, including many people from Ireland who had come to Salford, escaping famine.  Their religion was mostly Catholic.</a:t>
            </a:r>
          </a:p>
          <a:p>
            <a:endParaRPr lang="en-GB" sz="1600" dirty="0"/>
          </a:p>
          <a:p>
            <a:r>
              <a:rPr lang="en-GB" sz="1600" dirty="0"/>
              <a:t>Find out more:</a:t>
            </a:r>
            <a:endParaRPr lang="en-GB" sz="1600" dirty="0">
              <a:hlinkClick r:id="rId4"/>
            </a:endParaRPr>
          </a:p>
          <a:p>
            <a:pPr marL="285750" indent="-285750">
              <a:buFont typeface="Arial" panose="020B0604020202020204" pitchFamily="34" charset="0"/>
              <a:buChar char="•"/>
            </a:pPr>
            <a:r>
              <a:rPr lang="en-GB" sz="1600" dirty="0">
                <a:hlinkClick r:id="rId5"/>
              </a:rPr>
              <a:t>Historic England List Entry Salford Cathedral </a:t>
            </a:r>
            <a:r>
              <a:rPr lang="en-GB" sz="1600" dirty="0"/>
              <a:t> </a:t>
            </a:r>
          </a:p>
          <a:p>
            <a:pPr marL="285750" indent="-285750">
              <a:buFont typeface="Arial" panose="020B0604020202020204" pitchFamily="34" charset="0"/>
              <a:buChar char="•"/>
            </a:pPr>
            <a:r>
              <a:rPr lang="en-GB" sz="1600" dirty="0">
                <a:hlinkClick r:id="rId6"/>
              </a:rPr>
              <a:t>Salford Cathedral History</a:t>
            </a:r>
            <a:endParaRPr lang="en-US" sz="1600" dirty="0"/>
          </a:p>
        </p:txBody>
      </p:sp>
    </p:spTree>
    <p:extLst>
      <p:ext uri="{BB962C8B-B14F-4D97-AF65-F5344CB8AC3E}">
        <p14:creationId xmlns:p14="http://schemas.microsoft.com/office/powerpoint/2010/main" val="857912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940334" y="2927483"/>
            <a:ext cx="3470259" cy="18061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Salford Cathedral and have a look at the amazing architecture inside the church!</a:t>
            </a:r>
          </a:p>
        </p:txBody>
      </p:sp>
      <p:sp>
        <p:nvSpPr>
          <p:cNvPr id="25" name="Picture 7">
            <a:extLst>
              <a:ext uri="{FF2B5EF4-FFF2-40B4-BE49-F238E27FC236}">
                <a16:creationId xmlns:a16="http://schemas.microsoft.com/office/drawing/2014/main" id="{14A3BBA3-0046-08F5-0C80-EE8F199FE95F}"/>
              </a:ext>
            </a:extLst>
          </p:cNvPr>
          <p:cNvSpPr/>
          <p:nvPr/>
        </p:nvSpPr>
        <p:spPr>
          <a:xfrm>
            <a:off x="3917331" y="997140"/>
            <a:ext cx="3727833" cy="536211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Look at Salford Cathedral using Google Earth, or on the air photo on the next slide.  Can you see the shape of the cross made by the Cathedral building?  Why do you think this shape was chosen?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Watch this </a:t>
            </a:r>
            <a:r>
              <a:rPr lang="en-GB" dirty="0">
                <a:hlinkClick r:id="rId2">
                  <a:extLst>
                    <a:ext uri="{A12FA001-AC4F-418D-AE19-62706E023703}">
                      <ahyp:hlinkClr xmlns:ahyp="http://schemas.microsoft.com/office/drawing/2018/hyperlinkcolor" val="tx"/>
                    </a:ext>
                  </a:extLst>
                </a:hlinkClick>
              </a:rPr>
              <a:t>short film</a:t>
            </a:r>
            <a:r>
              <a:rPr lang="en-GB" dirty="0"/>
              <a:t> about migration to and from Britain. Explore where other people have emigrated from to live in Salford?  Why have they come to Salford?  When did they come?  How have they contributed to what makes Salford special?</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120344" y="2484565"/>
            <a:ext cx="3561824" cy="2139821"/>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Find features of the Gothic style architecture. For example, carved stone faces, pointed windows and the tall, pointed spire.</a:t>
            </a:r>
          </a:p>
          <a:p>
            <a:pPr marL="285750" indent="-285750">
              <a:buFont typeface="Arial" panose="020B0604020202020204" pitchFamily="34" charset="0"/>
              <a:buChar char="•"/>
            </a:pPr>
            <a:endParaRPr lang="en-GB" dirty="0"/>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93331" y="330712"/>
            <a:ext cx="3146046" cy="710288"/>
          </a:xfrm>
        </p:spPr>
        <p:txBody>
          <a:bodyPr/>
          <a:lstStyle/>
          <a:p>
            <a:r>
              <a:rPr lang="en-GB" dirty="0"/>
              <a:t>Activities </a:t>
            </a:r>
            <a:r>
              <a:rPr lang="en-GB" dirty="0">
                <a:solidFill>
                  <a:schemeClr val="bg1"/>
                </a:solidFill>
              </a:rPr>
              <a:t>(6)</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23764">
            <a:off x="137528" y="1819887"/>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48483">
            <a:off x="212005" y="1926629"/>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990795" y="461172"/>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3934855" y="554661"/>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886784" y="2311075"/>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575292" y="2422173"/>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47776" y="4623471"/>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3317" y="4719073"/>
            <a:ext cx="1282040" cy="856812"/>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870623" y="4494340"/>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36078" y="4575962"/>
            <a:ext cx="1274668" cy="388611"/>
            <a:chOff x="2813807" y="-4932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39027" y="68143"/>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6148701" y="6175318"/>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57748" y="5784088"/>
            <a:ext cx="870730" cy="987236"/>
          </a:xfrm>
          <a:prstGeom prst="rect">
            <a:avLst/>
          </a:prstGeom>
        </p:spPr>
      </p:pic>
    </p:spTree>
    <p:extLst>
      <p:ext uri="{BB962C8B-B14F-4D97-AF65-F5344CB8AC3E}">
        <p14:creationId xmlns:p14="http://schemas.microsoft.com/office/powerpoint/2010/main" val="2522246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DB3249-2131-4A4B-948F-77407762891B}"/>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Air photo showing Cathedral on Chapel Street, July 1953. </a:t>
            </a:r>
          </a:p>
        </p:txBody>
      </p:sp>
      <p:pic>
        <p:nvPicPr>
          <p:cNvPr id="4" name="Picture 3" descr="Black and white vertical air photo showing buildings along Chapel Street including cross shaped cathedral building">
            <a:extLst>
              <a:ext uri="{FF2B5EF4-FFF2-40B4-BE49-F238E27FC236}">
                <a16:creationId xmlns:a16="http://schemas.microsoft.com/office/drawing/2014/main" id="{506266F7-15D0-462B-B836-B10ECB704D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41370" y="492769"/>
            <a:ext cx="5509260" cy="6365231"/>
          </a:xfrm>
          <a:prstGeom prst="rect">
            <a:avLst/>
          </a:prstGeom>
        </p:spPr>
      </p:pic>
      <p:sp>
        <p:nvSpPr>
          <p:cNvPr id="8" name="Oval 7">
            <a:extLst>
              <a:ext uri="{FF2B5EF4-FFF2-40B4-BE49-F238E27FC236}">
                <a16:creationId xmlns:a16="http://schemas.microsoft.com/office/drawing/2014/main" id="{4347EF5D-8572-4F43-A688-BF2B06468F15}"/>
              </a:ext>
              <a:ext uri="{C183D7F6-B498-43B3-948B-1728B52AA6E4}">
                <adec:decorative xmlns:adec="http://schemas.microsoft.com/office/drawing/2017/decorative" val="1"/>
              </a:ext>
            </a:extLst>
          </p:cNvPr>
          <p:cNvSpPr/>
          <p:nvPr/>
        </p:nvSpPr>
        <p:spPr>
          <a:xfrm>
            <a:off x="5520690" y="2292355"/>
            <a:ext cx="811530" cy="97155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550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Photo showing Salford Cathedral in 1999">
            <a:extLst>
              <a:ext uri="{FF2B5EF4-FFF2-40B4-BE49-F238E27FC236}">
                <a16:creationId xmlns:a16="http://schemas.microsoft.com/office/drawing/2014/main" id="{1B73F378-3B67-4B86-9286-F0F9A6DBC621}"/>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Salford Cathedral, 1999</a:t>
            </a:r>
          </a:p>
        </p:txBody>
      </p:sp>
      <p:pic>
        <p:nvPicPr>
          <p:cNvPr id="6" name="Picture 5" descr="A picture of a large stone built cathedral with tall pointy spire.">
            <a:extLst>
              <a:ext uri="{FF2B5EF4-FFF2-40B4-BE49-F238E27FC236}">
                <a16:creationId xmlns:a16="http://schemas.microsoft.com/office/drawing/2014/main" id="{222145C7-75E4-4AB8-2F03-5B20561054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0726" y="557746"/>
            <a:ext cx="5730548" cy="6175660"/>
          </a:xfrm>
          <a:prstGeom prst="rect">
            <a:avLst/>
          </a:prstGeom>
        </p:spPr>
      </p:pic>
    </p:spTree>
    <p:extLst>
      <p:ext uri="{BB962C8B-B14F-4D97-AF65-F5344CB8AC3E}">
        <p14:creationId xmlns:p14="http://schemas.microsoft.com/office/powerpoint/2010/main" val="4171835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328D-7E49-4D7A-B401-BB257CDD7A78}"/>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Salford Cathedral. Date 7 March 1946</a:t>
            </a:r>
          </a:p>
        </p:txBody>
      </p:sp>
      <p:pic>
        <p:nvPicPr>
          <p:cNvPr id="4" name="Content Placeholder 3" descr="A black and white photo of a street with people, a horse and cart and an early motor car, with Salford Cathedral in the background">
            <a:extLst>
              <a:ext uri="{FF2B5EF4-FFF2-40B4-BE49-F238E27FC236}">
                <a16:creationId xmlns:a16="http://schemas.microsoft.com/office/drawing/2014/main" id="{08B40860-89FC-43DC-A375-8D2828A91510}"/>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905125" y="483935"/>
            <a:ext cx="5644182" cy="6184275"/>
          </a:xfrm>
        </p:spPr>
      </p:pic>
    </p:spTree>
    <p:extLst>
      <p:ext uri="{BB962C8B-B14F-4D97-AF65-F5344CB8AC3E}">
        <p14:creationId xmlns:p14="http://schemas.microsoft.com/office/powerpoint/2010/main" val="208385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St Philip’s Square</a:t>
            </a:r>
            <a:endParaRPr lang="en-US" dirty="0"/>
          </a:p>
        </p:txBody>
      </p:sp>
      <p:pic>
        <p:nvPicPr>
          <p:cNvPr id="8" name="Picture Placeholder 7" descr="Photo of brick paved, wide path with some writing on some of the paving stones.  Houses line the path.">
            <a:extLst>
              <a:ext uri="{FF2B5EF4-FFF2-40B4-BE49-F238E27FC236}">
                <a16:creationId xmlns:a16="http://schemas.microsoft.com/office/drawing/2014/main" id="{B59FA188-5E8A-4837-B140-515AA16720F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St Philip’s Square, 2023.      Emma Fox</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056575" y="903429"/>
            <a:ext cx="6235081" cy="5487846"/>
          </a:xfrm>
        </p:spPr>
        <p:txBody>
          <a:bodyPr lIns="0" tIns="45720" rIns="90000" bIns="45720" anchor="t"/>
          <a:lstStyle/>
          <a:p>
            <a:pPr marL="285750" indent="-285750">
              <a:buFont typeface="Arial" panose="020B0604020202020204" pitchFamily="34" charset="0"/>
              <a:buChar char="•"/>
            </a:pPr>
            <a:r>
              <a:rPr lang="en-GB" sz="2000" dirty="0"/>
              <a:t>On the ground in St Phillip’s Square there are words carved into the stone.  They say:</a:t>
            </a:r>
          </a:p>
          <a:p>
            <a:pPr lvl="1"/>
            <a:r>
              <a:rPr lang="en-GB" sz="2000" i="1" dirty="0"/>
              <a:t>If people call me a Sunday painter, I’m a Sunday painter who paints every day of the week. </a:t>
            </a:r>
          </a:p>
          <a:p>
            <a:pPr lvl="1"/>
            <a:endParaRPr lang="en-GB" sz="2000" i="1" dirty="0"/>
          </a:p>
          <a:p>
            <a:pPr marL="285750" indent="-285750">
              <a:buFont typeface="Arial" panose="020B0604020202020204" pitchFamily="34" charset="0"/>
              <a:buChar char="•"/>
            </a:pPr>
            <a:r>
              <a:rPr lang="en-GB" sz="2000" dirty="0"/>
              <a:t>These are the words of local artist LS Lowry, famous for painting scenes of factories and factory workers in and around Salford. Until he retired, Lowry also had a job as a rent collector during the week.  Some people thought he wasn’t a good painter and just did it as a hobby on a Sunday. The words are Lowry’s response!</a:t>
            </a:r>
          </a:p>
          <a:p>
            <a:endParaRPr lang="en-GB" sz="1600" dirty="0"/>
          </a:p>
          <a:p>
            <a:r>
              <a:rPr lang="en-GB" sz="2000" dirty="0"/>
              <a:t>Find out more:</a:t>
            </a:r>
            <a:endParaRPr lang="en-GB" sz="2000" dirty="0">
              <a:hlinkClick r:id="rId4"/>
            </a:endParaRPr>
          </a:p>
          <a:p>
            <a:pPr marL="285750" indent="-285750">
              <a:buFont typeface="Arial" panose="020B0604020202020204" pitchFamily="34" charset="0"/>
              <a:buChar char="•"/>
            </a:pPr>
            <a:r>
              <a:rPr lang="en-GB" sz="2000" dirty="0">
                <a:hlinkClick r:id="rId5"/>
              </a:rPr>
              <a:t>LS Lowry’s life and art </a:t>
            </a:r>
            <a:r>
              <a:rPr lang="en-GB" dirty="0"/>
              <a:t> </a:t>
            </a:r>
            <a:endParaRPr lang="en-GB" sz="1600" dirty="0"/>
          </a:p>
        </p:txBody>
      </p:sp>
    </p:spTree>
    <p:extLst>
      <p:ext uri="{BB962C8B-B14F-4D97-AF65-F5344CB8AC3E}">
        <p14:creationId xmlns:p14="http://schemas.microsoft.com/office/powerpoint/2010/main" val="2717873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4837BEC-F02C-4EC4-8385-A8DF40A92E6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10A5E1B1-617B-48BE-8EBA-DA71BA1E4CDE}"/>
              </a:ext>
            </a:extLst>
          </p:cNvPr>
          <p:cNvSpPr>
            <a:spLocks noGrp="1"/>
          </p:cNvSpPr>
          <p:nvPr>
            <p:ph type="title"/>
          </p:nvPr>
        </p:nvSpPr>
        <p:spPr/>
        <p:txBody>
          <a:bodyPr/>
          <a:lstStyle/>
          <a:p>
            <a:r>
              <a:rPr lang="en-GB" dirty="0"/>
              <a:t>St Philip’s Square </a:t>
            </a:r>
            <a:r>
              <a:rPr lang="en-GB" dirty="0">
                <a:solidFill>
                  <a:schemeClr val="bg1"/>
                </a:solidFill>
              </a:rPr>
              <a:t>(cont.) (cont.)</a:t>
            </a:r>
          </a:p>
        </p:txBody>
      </p:sp>
      <p:pic>
        <p:nvPicPr>
          <p:cNvPr id="10" name="Picture Placeholder 9" descr="Photo of a black and white painting etched into the pavement.  Painting shows a number of buildings including cathedral with pointed spire. ">
            <a:extLst>
              <a:ext uri="{FF2B5EF4-FFF2-40B4-BE49-F238E27FC236}">
                <a16:creationId xmlns:a16="http://schemas.microsoft.com/office/drawing/2014/main" id="{C9D85CAF-B135-4755-B188-FB6281F752B6}"/>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AD1424F3-49A4-4FFF-9181-4B9F85D4D080}"/>
              </a:ext>
            </a:extLst>
          </p:cNvPr>
          <p:cNvSpPr>
            <a:spLocks noGrp="1"/>
          </p:cNvSpPr>
          <p:nvPr>
            <p:ph type="body" sz="quarter" idx="23"/>
          </p:nvPr>
        </p:nvSpPr>
        <p:spPr>
          <a:xfrm>
            <a:off x="1008217" y="5752121"/>
            <a:ext cx="3144683" cy="414338"/>
          </a:xfrm>
        </p:spPr>
        <p:txBody>
          <a:bodyPr/>
          <a:lstStyle/>
          <a:p>
            <a:r>
              <a:rPr lang="en-GB" dirty="0"/>
              <a:t>Lowry Painting, St Philip’s Square 2023.  Emma Fox</a:t>
            </a:r>
          </a:p>
        </p:txBody>
      </p:sp>
      <p:sp>
        <p:nvSpPr>
          <p:cNvPr id="4" name="Content Placeholder 3">
            <a:extLst>
              <a:ext uri="{FF2B5EF4-FFF2-40B4-BE49-F238E27FC236}">
                <a16:creationId xmlns:a16="http://schemas.microsoft.com/office/drawing/2014/main" id="{26C9A9FF-601A-4F33-9799-A89E1429EC60}"/>
              </a:ext>
            </a:extLst>
          </p:cNvPr>
          <p:cNvSpPr>
            <a:spLocks noGrp="1"/>
          </p:cNvSpPr>
          <p:nvPr>
            <p:ph idx="1"/>
          </p:nvPr>
        </p:nvSpPr>
        <p:spPr>
          <a:xfrm>
            <a:off x="5208510" y="1815772"/>
            <a:ext cx="5905354" cy="3457196"/>
          </a:xfrm>
        </p:spPr>
        <p:txBody>
          <a:bodyPr/>
          <a:lstStyle/>
          <a:p>
            <a:pPr marL="457200" indent="-457200">
              <a:buFont typeface="Arial" panose="020B0604020202020204" pitchFamily="34" charset="0"/>
              <a:buChar char="•"/>
            </a:pPr>
            <a:r>
              <a:rPr lang="en-GB" sz="2000" dirty="0"/>
              <a:t>Also on the ground on St Philip’s Square is a carving of a painting by Lowry, painted from this spot. Amongst other things, you can see the spire of the Cathedral and the corner of St Philip’s Church with the rounded window.</a:t>
            </a:r>
          </a:p>
          <a:p>
            <a:pPr marL="457200" indent="-457200">
              <a:buFont typeface="Arial" panose="020B0604020202020204" pitchFamily="34" charset="0"/>
              <a:buChar char="•"/>
            </a:pPr>
            <a:endParaRPr lang="en-GB" sz="2000" dirty="0"/>
          </a:p>
          <a:p>
            <a:r>
              <a:rPr lang="en-GB" sz="2000" dirty="0"/>
              <a:t>Find out more:</a:t>
            </a:r>
          </a:p>
          <a:p>
            <a:pPr marL="342900" indent="-342900">
              <a:buFont typeface="Arial" panose="020B0604020202020204" pitchFamily="34" charset="0"/>
              <a:buChar char="•"/>
            </a:pPr>
            <a:r>
              <a:rPr lang="en-GB" sz="2000" dirty="0">
                <a:hlinkClick r:id="rId3"/>
              </a:rPr>
              <a:t>Paint like Lowry</a:t>
            </a:r>
            <a:endParaRPr lang="en-GB" sz="2000" dirty="0"/>
          </a:p>
          <a:p>
            <a:endParaRPr lang="en-GB" sz="2000" dirty="0">
              <a:hlinkClick r:id="rId4"/>
            </a:endParaRPr>
          </a:p>
          <a:p>
            <a:endParaRPr lang="en-GB" sz="2000" dirty="0">
              <a:hlinkClick r:id="rId4"/>
            </a:endParaRPr>
          </a:p>
          <a:p>
            <a:endParaRPr lang="en-GB" sz="2000" dirty="0">
              <a:hlinkClick r:id="rId4"/>
            </a:endParaRP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236489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Islington Mill</a:t>
            </a:r>
            <a:endParaRPr lang="en-US" dirty="0"/>
          </a:p>
        </p:txBody>
      </p:sp>
      <p:pic>
        <p:nvPicPr>
          <p:cNvPr id="10" name="Picture Placeholder 9" descr="A photo of the front and side of a large mill building with 6 floors.  Windows running along each floor. ">
            <a:extLst>
              <a:ext uri="{FF2B5EF4-FFF2-40B4-BE49-F238E27FC236}">
                <a16:creationId xmlns:a16="http://schemas.microsoft.com/office/drawing/2014/main" id="{034B7E3E-C03C-4E27-AD37-9FC874EE0B6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Islington Mill, 2023                Emma Fox.</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Islington Mill used to be a factory, or mill, for spinning cotton into threads. The cotton would then be woven to make cloth.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The mill was built in 1823, by a man called David Bellhouse, for Nathan Gough. He wanted to build a cotton factory so that he could make money from the growing cotton industry in Manchester and Salford. </a:t>
            </a:r>
          </a:p>
          <a:p>
            <a:endParaRPr lang="en-GB" sz="1800" dirty="0"/>
          </a:p>
          <a:p>
            <a:pPr marL="285750" indent="-285750">
              <a:buFont typeface="Arial" panose="020B0604020202020204" pitchFamily="34" charset="0"/>
              <a:buChar char="•"/>
            </a:pPr>
            <a:r>
              <a:rPr lang="en-GB" sz="1800" dirty="0"/>
              <a:t>He expected his workers to work at least 69 hours a week.  He liked to employ children because they were paid less than adults and they could crawl under the machines to clean or mend them.</a:t>
            </a:r>
          </a:p>
        </p:txBody>
      </p:sp>
    </p:spTree>
    <p:extLst>
      <p:ext uri="{BB962C8B-B14F-4D97-AF65-F5344CB8AC3E}">
        <p14:creationId xmlns:p14="http://schemas.microsoft.com/office/powerpoint/2010/main" val="1390724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St Philip’s Square </a:t>
            </a:r>
            <a:r>
              <a:rPr lang="en-GB" dirty="0">
                <a:solidFill>
                  <a:schemeClr val="bg1"/>
                </a:solidFill>
              </a:rPr>
              <a:t>(cont.2)</a:t>
            </a:r>
          </a:p>
        </p:txBody>
      </p:sp>
      <p:pic>
        <p:nvPicPr>
          <p:cNvPr id="8" name="Picture Placeholder 7" descr="Photo of a large brown sculpture in the shape of a sycamore seed. ">
            <a:extLst>
              <a:ext uri="{FF2B5EF4-FFF2-40B4-BE49-F238E27FC236}">
                <a16:creationId xmlns:a16="http://schemas.microsoft.com/office/drawing/2014/main" id="{06BB63AD-8F65-4AC2-B9F7-624B9C5D4A9F}"/>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Sycamore Seed sculpture, 2023. Emma Fox</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5278429" y="1674870"/>
            <a:ext cx="5905354" cy="3305504"/>
          </a:xfrm>
        </p:spPr>
        <p:txBody>
          <a:bodyPr/>
          <a:lstStyle/>
          <a:p>
            <a:pPr marL="342900" indent="-342900">
              <a:buFont typeface="Arial" panose="020B0604020202020204" pitchFamily="34" charset="0"/>
              <a:buChar char="•"/>
            </a:pPr>
            <a:r>
              <a:rPr lang="en-GB" sz="2000" dirty="0"/>
              <a:t>Finally, there is a large sculpture of a sycamore seed. This sculpture was made in 2002. It represents Salford’s new life now that most of the local factories have closed and new businesses and homes have been built. </a:t>
            </a:r>
          </a:p>
          <a:p>
            <a:endParaRPr lang="en-GB" sz="2000" dirty="0"/>
          </a:p>
          <a:p>
            <a:r>
              <a:rPr lang="en-GB" sz="2000" dirty="0"/>
              <a:t>Find out more</a:t>
            </a:r>
          </a:p>
          <a:p>
            <a:pPr marL="342900" indent="-342900">
              <a:buFont typeface="Arial" panose="020B0604020202020204" pitchFamily="34" charset="0"/>
              <a:buChar char="•"/>
            </a:pPr>
            <a:r>
              <a:rPr lang="en-GB" sz="2000" dirty="0">
                <a:hlinkClick r:id="rId3"/>
              </a:rPr>
              <a:t>Sycamore Seed inspiration</a:t>
            </a:r>
            <a:endParaRPr lang="en-GB" sz="2000" dirty="0"/>
          </a:p>
          <a:p>
            <a:endParaRPr lang="en-GB" dirty="0"/>
          </a:p>
        </p:txBody>
      </p:sp>
    </p:spTree>
    <p:extLst>
      <p:ext uri="{BB962C8B-B14F-4D97-AF65-F5344CB8AC3E}">
        <p14:creationId xmlns:p14="http://schemas.microsoft.com/office/powerpoint/2010/main" val="2741060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81504" y="2597722"/>
            <a:ext cx="3660118" cy="2081626"/>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Salford Museum and Gallery, or The Lowry in Salford Quays, to have a look at some of Lowry’s paintings in real life!</a:t>
            </a:r>
          </a:p>
        </p:txBody>
      </p:sp>
      <p:sp>
        <p:nvSpPr>
          <p:cNvPr id="25" name="Picture 7">
            <a:extLst>
              <a:ext uri="{FF2B5EF4-FFF2-40B4-BE49-F238E27FC236}">
                <a16:creationId xmlns:a16="http://schemas.microsoft.com/office/drawing/2014/main" id="{14A3BBA3-0046-08F5-0C80-EE8F199FE95F}"/>
              </a:ext>
            </a:extLst>
          </p:cNvPr>
          <p:cNvSpPr/>
          <p:nvPr/>
        </p:nvSpPr>
        <p:spPr>
          <a:xfrm>
            <a:off x="3910140" y="729184"/>
            <a:ext cx="3717887" cy="5915624"/>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Look at Lowry’s paintings online.  Can you draw or paint a picture like Lowry?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Look at the old map from 1923, included in the maps towards the end of this pack. Imagine what Lowry might have seen in this area when he painted the painting on the ground in St Philip’s Square.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Find out more about the sycamore sculpture and the artist who created it.  What else have others suggested the sculpture could              symbolise and why?</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217807" y="1855157"/>
            <a:ext cx="3448085" cy="375154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Discuss the meaning of Lowry’s words on the pavement. </a:t>
            </a:r>
          </a:p>
          <a:p>
            <a:endParaRPr lang="en-GB" sz="1600" i="1" dirty="0"/>
          </a:p>
          <a:p>
            <a:pPr marL="285750" indent="-285750">
              <a:buFont typeface="Arial" panose="020B0604020202020204" pitchFamily="34" charset="0"/>
              <a:buChar char="•"/>
            </a:pPr>
            <a:r>
              <a:rPr lang="en-GB" dirty="0"/>
              <a:t>Find the spire of the Cathedral and the corner of St Philip’s Church on the Lowry painting.</a:t>
            </a:r>
          </a:p>
          <a:p>
            <a:endParaRPr lang="en-GB" dirty="0"/>
          </a:p>
          <a:p>
            <a:pPr marL="285750" indent="-285750">
              <a:buFont typeface="Arial" panose="020B0604020202020204" pitchFamily="34" charset="0"/>
              <a:buChar char="•"/>
            </a:pPr>
            <a:r>
              <a:rPr lang="en-GB" dirty="0"/>
              <a:t>Try to stand in the same spot as the painting was painted. </a:t>
            </a:r>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107963" y="18896"/>
            <a:ext cx="3146046" cy="710288"/>
          </a:xfrm>
        </p:spPr>
        <p:txBody>
          <a:bodyPr/>
          <a:lstStyle/>
          <a:p>
            <a:r>
              <a:rPr lang="en-GB" dirty="0"/>
              <a:t>Activities </a:t>
            </a:r>
            <a:r>
              <a:rPr lang="en-GB" dirty="0">
                <a:solidFill>
                  <a:schemeClr val="bg1"/>
                </a:solidFill>
              </a:rPr>
              <a:t>(7)</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267901" y="1259682"/>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275187" y="1379457"/>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966399" y="289631"/>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3867493" y="383120"/>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819765" y="2074932"/>
            <a:ext cx="1868609"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246426" y="2241662"/>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1799" y="4659869"/>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97068" y="5511395"/>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824235" y="5403410"/>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36078" y="4575962"/>
            <a:ext cx="1274668" cy="388611"/>
            <a:chOff x="2813807" y="-4932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39027" y="68143"/>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6561095" y="5760947"/>
            <a:ext cx="1106509" cy="367869"/>
            <a:chOff x="5033462" y="4627476"/>
            <a:chExt cx="1106509"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033462" y="4627476"/>
              <a:ext cx="1040976" cy="367869"/>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036025" y="4672324"/>
              <a:ext cx="1103946"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30610" y="5723347"/>
            <a:ext cx="969095" cy="1098762"/>
          </a:xfrm>
          <a:prstGeom prst="rect">
            <a:avLst/>
          </a:prstGeom>
        </p:spPr>
      </p:pic>
    </p:spTree>
    <p:extLst>
      <p:ext uri="{BB962C8B-B14F-4D97-AF65-F5344CB8AC3E}">
        <p14:creationId xmlns:p14="http://schemas.microsoft.com/office/powerpoint/2010/main" val="1688115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48AF-EA3E-48F6-BC31-5C5D9A76656D}"/>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St Philip’s Square, 2023</a:t>
            </a:r>
          </a:p>
        </p:txBody>
      </p:sp>
      <p:pic>
        <p:nvPicPr>
          <p:cNvPr id="4" name="Content Placeholder 3" descr="Photo of brick paved, wide path with some writing on some of the paving stones.  Houses line the path.">
            <a:extLst>
              <a:ext uri="{FF2B5EF4-FFF2-40B4-BE49-F238E27FC236}">
                <a16:creationId xmlns:a16="http://schemas.microsoft.com/office/drawing/2014/main" id="{C2EDB23B-9582-45DD-9951-F78E2B80FE02}"/>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615044" y="842283"/>
            <a:ext cx="7899968" cy="5924976"/>
          </a:xfrm>
        </p:spPr>
      </p:pic>
    </p:spTree>
    <p:extLst>
      <p:ext uri="{BB962C8B-B14F-4D97-AF65-F5344CB8AC3E}">
        <p14:creationId xmlns:p14="http://schemas.microsoft.com/office/powerpoint/2010/main" val="3163171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440E-69D8-4678-9BA7-7A0178014A97}"/>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Lowry Painting, St Philip’s Square. 2023</a:t>
            </a:r>
          </a:p>
        </p:txBody>
      </p:sp>
      <p:pic>
        <p:nvPicPr>
          <p:cNvPr id="4" name="Content Placeholder 3" descr="Photo of a black and white painting etched into the pavement.  Painting shows a number of buildings including cathedral with pointed spire. ">
            <a:extLst>
              <a:ext uri="{FF2B5EF4-FFF2-40B4-BE49-F238E27FC236}">
                <a16:creationId xmlns:a16="http://schemas.microsoft.com/office/drawing/2014/main" id="{A46F7C1E-DB7D-4ADA-ABF4-F5D5F90A5873}"/>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728705" y="603589"/>
            <a:ext cx="10491948" cy="6002338"/>
          </a:xfrm>
        </p:spPr>
      </p:pic>
    </p:spTree>
    <p:extLst>
      <p:ext uri="{BB962C8B-B14F-4D97-AF65-F5344CB8AC3E}">
        <p14:creationId xmlns:p14="http://schemas.microsoft.com/office/powerpoint/2010/main" val="323909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80B6-C80E-4D6C-A6DB-E82E2FD1AA5A}"/>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Sycamore seed sculpture, 2023</a:t>
            </a:r>
          </a:p>
        </p:txBody>
      </p:sp>
      <p:pic>
        <p:nvPicPr>
          <p:cNvPr id="4" name="Content Placeholder 3" descr="Photo of a large brown sculpture in the shape of a sycamore seed. ">
            <a:extLst>
              <a:ext uri="{FF2B5EF4-FFF2-40B4-BE49-F238E27FC236}">
                <a16:creationId xmlns:a16="http://schemas.microsoft.com/office/drawing/2014/main" id="{D5E319F1-3E1B-47F4-B0C2-8A5A87EF18C9}"/>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459703" y="926464"/>
            <a:ext cx="5272595" cy="5627718"/>
          </a:xfrm>
        </p:spPr>
      </p:pic>
    </p:spTree>
    <p:extLst>
      <p:ext uri="{BB962C8B-B14F-4D97-AF65-F5344CB8AC3E}">
        <p14:creationId xmlns:p14="http://schemas.microsoft.com/office/powerpoint/2010/main" val="3266446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St Philip’s Church</a:t>
            </a:r>
          </a:p>
        </p:txBody>
      </p:sp>
      <p:pic>
        <p:nvPicPr>
          <p:cNvPr id="10" name="Picture Placeholder 9" descr="Photo of front of large building with circular entrance surrounded by columns.  A clock tower sits above the entrance   ">
            <a:extLst>
              <a:ext uri="{FF2B5EF4-FFF2-40B4-BE49-F238E27FC236}">
                <a16:creationId xmlns:a16="http://schemas.microsoft.com/office/drawing/2014/main" id="{F1B1D619-78CE-4F70-AAFB-A159166457A1}"/>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St Philip’s Church, 2023.         Emma Fox</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5278429" y="291314"/>
            <a:ext cx="5905354" cy="6275371"/>
          </a:xfrm>
        </p:spPr>
        <p:txBody>
          <a:bodyPr/>
          <a:lstStyle/>
          <a:p>
            <a:pPr marL="342900" indent="-342900">
              <a:buFont typeface="Arial" panose="020B0604020202020204" pitchFamily="34" charset="0"/>
              <a:buChar char="•"/>
            </a:pPr>
            <a:r>
              <a:rPr lang="en-GB" sz="1600" dirty="0"/>
              <a:t>St Philip’s Church was built in 1824 and is another of Salford’s listed buildings.  Like the town hall in Bexley Square, it was designed in the Greek Revival style, inspired by classical Greek temples.  Characteristics of this style include simple lines and building materials, evenly spaced windows and columns.  The church has a tall clock tower but, when it was first built, there wasn’t a clock. We think this was added in 1832.</a:t>
            </a:r>
          </a:p>
          <a:p>
            <a:pPr marL="342900" indent="-342900">
              <a:buFont typeface="Arial" panose="020B0604020202020204" pitchFamily="34" charset="0"/>
              <a:buChar char="•"/>
            </a:pPr>
            <a:r>
              <a:rPr lang="en-GB" sz="1600" dirty="0"/>
              <a:t>Underneath the church is a crypt -  like a large cellar – in which nine people are interred in wooden coffins lined with lead.   One of those interred is General Thomas Arbuthnot who fought in wars all over the world.  He lived in one of the grand Georgian houses on Salford Crescent. In later years, youth groups have gathered in the crypt and it was used as an air raid shelter in the Second World War!</a:t>
            </a:r>
          </a:p>
          <a:p>
            <a:pPr marL="342900" indent="-342900">
              <a:buFont typeface="Arial" panose="020B0604020202020204" pitchFamily="34" charset="0"/>
              <a:buChar char="•"/>
            </a:pPr>
            <a:r>
              <a:rPr lang="en-GB" sz="1600" dirty="0"/>
              <a:t>Peter Green was rector at St Philip’s Church for about 40 years. He turned down the opportunity to be a bishop at a cathedral because he loved Salford and the people of this parish so much. </a:t>
            </a:r>
          </a:p>
          <a:p>
            <a:r>
              <a:rPr lang="en-GB" sz="1600" dirty="0"/>
              <a:t>Find out more</a:t>
            </a:r>
          </a:p>
          <a:p>
            <a:pPr marL="342900" indent="-342900">
              <a:buFont typeface="Arial" panose="020B0604020202020204" pitchFamily="34" charset="0"/>
              <a:buChar char="•"/>
            </a:pPr>
            <a:r>
              <a:rPr lang="en-GB" sz="1600" dirty="0">
                <a:hlinkClick r:id="rId3"/>
              </a:rPr>
              <a:t>St Philip’s Church history </a:t>
            </a:r>
            <a:r>
              <a:rPr lang="en-GB" sz="1600" dirty="0"/>
              <a:t> </a:t>
            </a:r>
          </a:p>
          <a:p>
            <a:pPr marL="342900" indent="-342900">
              <a:buFont typeface="Arial" panose="020B0604020202020204" pitchFamily="34" charset="0"/>
              <a:buChar char="•"/>
            </a:pPr>
            <a:r>
              <a:rPr lang="en-GB" sz="1600" dirty="0">
                <a:hlinkClick r:id="rId4"/>
              </a:rPr>
              <a:t> Historic England list entry. St Philip's Church.</a:t>
            </a:r>
            <a:endParaRPr lang="en-GB" sz="1600" dirty="0"/>
          </a:p>
        </p:txBody>
      </p:sp>
    </p:spTree>
    <p:extLst>
      <p:ext uri="{BB962C8B-B14F-4D97-AF65-F5344CB8AC3E}">
        <p14:creationId xmlns:p14="http://schemas.microsoft.com/office/powerpoint/2010/main" val="3592493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549312" y="2238113"/>
            <a:ext cx="3660118" cy="2343857"/>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Manchester Cathedral. Is it more like St Philip’s Church or Salford Cathedral?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Can you find the plaque for Peter Green outside Manchester Cathedral? </a:t>
            </a:r>
          </a:p>
        </p:txBody>
      </p:sp>
      <p:sp>
        <p:nvSpPr>
          <p:cNvPr id="25" name="Picture 7">
            <a:extLst>
              <a:ext uri="{FF2B5EF4-FFF2-40B4-BE49-F238E27FC236}">
                <a16:creationId xmlns:a16="http://schemas.microsoft.com/office/drawing/2014/main" id="{14A3BBA3-0046-08F5-0C80-EE8F199FE95F}"/>
              </a:ext>
            </a:extLst>
          </p:cNvPr>
          <p:cNvSpPr/>
          <p:nvPr/>
        </p:nvSpPr>
        <p:spPr>
          <a:xfrm>
            <a:off x="3946054" y="1082082"/>
            <a:ext cx="3473116" cy="488371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Compare old and more modern images of the town hall (available on the slides to follow). How has it, and the area around it, changed or stayed the same?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Use the </a:t>
            </a:r>
            <a:r>
              <a:rPr lang="en-GB" dirty="0">
                <a:hlinkClick r:id="rId2">
                  <a:extLst>
                    <a:ext uri="{A12FA001-AC4F-418D-AE19-62706E023703}">
                      <ahyp:hlinkClr xmlns:ahyp="http://schemas.microsoft.com/office/drawing/2018/hyperlinkcolor" val="tx"/>
                    </a:ext>
                  </a:extLst>
                </a:hlinkClick>
              </a:rPr>
              <a:t>Historic England website</a:t>
            </a:r>
            <a:r>
              <a:rPr lang="en-GB" dirty="0"/>
              <a:t> to find more listed buildings close to your school.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Take part in the Missing Pieces Project to </a:t>
            </a:r>
            <a:r>
              <a:rPr lang="en-GB" dirty="0">
                <a:hlinkClick r:id="rId3">
                  <a:extLst>
                    <a:ext uri="{A12FA001-AC4F-418D-AE19-62706E023703}">
                      <ahyp:hlinkClr xmlns:ahyp="http://schemas.microsoft.com/office/drawing/2018/hyperlinkcolor" val="tx"/>
                    </a:ext>
                  </a:extLst>
                </a:hlinkClick>
              </a:rPr>
              <a:t>enrich the National Heritage List for England.</a:t>
            </a:r>
            <a:r>
              <a:rPr lang="en-GB" dirty="0">
                <a:solidFill>
                  <a:srgbClr val="32A2DB"/>
                </a:solidFill>
                <a:hlinkClick r:id="rId3">
                  <a:extLst>
                    <a:ext uri="{A12FA001-AC4F-418D-AE19-62706E023703}">
                      <ahyp:hlinkClr xmlns:ahyp="http://schemas.microsoft.com/office/drawing/2018/hyperlinkcolor" val="tx"/>
                    </a:ext>
                  </a:extLst>
                </a:hlinkClick>
              </a:rPr>
              <a:t>  </a:t>
            </a:r>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171005" y="2020298"/>
            <a:ext cx="3561824" cy="3301491"/>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Look at the stone columns, curved front and clock tower. How is it similar in architectural style to the town hall?  How is it different to the cathedral?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What three words would you use to describe it? </a:t>
            </a:r>
          </a:p>
          <a:p>
            <a:endParaRPr lang="en-GB" sz="1600" i="1" dirty="0"/>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107963" y="18896"/>
            <a:ext cx="3146046" cy="710288"/>
          </a:xfrm>
        </p:spPr>
        <p:txBody>
          <a:bodyPr/>
          <a:lstStyle/>
          <a:p>
            <a:r>
              <a:rPr lang="en-GB" dirty="0"/>
              <a:t>Activities </a:t>
            </a:r>
            <a:r>
              <a:rPr lang="en-GB" dirty="0">
                <a:solidFill>
                  <a:schemeClr val="bg1"/>
                </a:solidFill>
              </a:rPr>
              <a:t>(8)</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137903" y="1419352"/>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126405" y="1564300"/>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001904" y="431459"/>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3882156" y="524949"/>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620131" y="1611959"/>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176001" y="1754132"/>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71619" y="4645869"/>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32070" y="5165643"/>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2012853" y="4996275"/>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36078" y="4575962"/>
            <a:ext cx="1274668" cy="388611"/>
            <a:chOff x="2813807" y="-4932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39027" y="68143"/>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6029026" y="5646757"/>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06879" y="5664894"/>
            <a:ext cx="984879" cy="1116659"/>
          </a:xfrm>
          <a:prstGeom prst="rect">
            <a:avLst/>
          </a:prstGeom>
        </p:spPr>
      </p:pic>
    </p:spTree>
    <p:extLst>
      <p:ext uri="{BB962C8B-B14F-4D97-AF65-F5344CB8AC3E}">
        <p14:creationId xmlns:p14="http://schemas.microsoft.com/office/powerpoint/2010/main" val="3376295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CA17-F861-48D9-A1E0-37DA96049C99}"/>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St Philip’s Church, 2023</a:t>
            </a:r>
          </a:p>
        </p:txBody>
      </p:sp>
      <p:pic>
        <p:nvPicPr>
          <p:cNvPr id="4" name="Picture 3" descr="Photo of front of large building with circular entrance surrounded by columns.  A clock tower sits above the entrance   ">
            <a:extLst>
              <a:ext uri="{FF2B5EF4-FFF2-40B4-BE49-F238E27FC236}">
                <a16:creationId xmlns:a16="http://schemas.microsoft.com/office/drawing/2014/main" id="{1CC2AD13-B931-4227-A0F2-549F9E645F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67125" y="958334"/>
            <a:ext cx="4857750" cy="5899666"/>
          </a:xfrm>
          <a:prstGeom prst="rect">
            <a:avLst/>
          </a:prstGeom>
        </p:spPr>
      </p:pic>
    </p:spTree>
    <p:extLst>
      <p:ext uri="{BB962C8B-B14F-4D97-AF65-F5344CB8AC3E}">
        <p14:creationId xmlns:p14="http://schemas.microsoft.com/office/powerpoint/2010/main" val="260954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91A4-427D-4E54-8791-A3329208A8E4}"/>
              </a:ext>
            </a:extLst>
          </p:cNvPr>
          <p:cNvSpPr>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St Philip's Church Antique Print, 1831</a:t>
            </a:r>
          </a:p>
        </p:txBody>
      </p:sp>
      <p:pic>
        <p:nvPicPr>
          <p:cNvPr id="4" name="Content Placeholder 3" descr="Black and white print of large building with circular entrance surrounded by columns.  Clocktower sits above the entrance">
            <a:extLst>
              <a:ext uri="{FF2B5EF4-FFF2-40B4-BE49-F238E27FC236}">
                <a16:creationId xmlns:a16="http://schemas.microsoft.com/office/drawing/2014/main" id="{20262D6F-5BA2-4EF6-B46F-B8F847FF0397}"/>
              </a:ext>
            </a:extLst>
          </p:cNvPr>
          <p:cNvPicPr>
            <a:picLocks noGrp="1" noChangeAspect="1"/>
          </p:cNvPicPr>
          <p:nvPr>
            <p:ph idx="1"/>
          </p:nvPr>
        </p:nvPicPr>
        <p:blipFill>
          <a:blip r:embed="rId3"/>
          <a:stretch>
            <a:fillRect/>
          </a:stretch>
        </p:blipFill>
        <p:spPr>
          <a:xfrm>
            <a:off x="1222156" y="562433"/>
            <a:ext cx="9747689" cy="6212527"/>
          </a:xfrm>
        </p:spPr>
      </p:pic>
    </p:spTree>
    <p:extLst>
      <p:ext uri="{BB962C8B-B14F-4D97-AF65-F5344CB8AC3E}">
        <p14:creationId xmlns:p14="http://schemas.microsoft.com/office/powerpoint/2010/main" val="1063452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err="1"/>
              <a:t>Encombe</a:t>
            </a:r>
            <a:r>
              <a:rPr lang="en-GB" dirty="0"/>
              <a:t> Place</a:t>
            </a:r>
          </a:p>
        </p:txBody>
      </p:sp>
      <p:pic>
        <p:nvPicPr>
          <p:cNvPr id="12" name="Picture Placeholder 11" descr="Photo of building with three floors. Curved windows either side of a blue front door.">
            <a:extLst>
              <a:ext uri="{FF2B5EF4-FFF2-40B4-BE49-F238E27FC236}">
                <a16:creationId xmlns:a16="http://schemas.microsoft.com/office/drawing/2014/main" id="{E0939191-953F-4D00-93A4-59E3671E4C3A}"/>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County Court, </a:t>
            </a:r>
            <a:r>
              <a:rPr lang="en-GB" dirty="0" err="1"/>
              <a:t>Encombe</a:t>
            </a:r>
            <a:r>
              <a:rPr lang="en-GB" dirty="0"/>
              <a:t> Place, 2023. Emma Fox</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5009965" y="720270"/>
            <a:ext cx="6255058" cy="3305504"/>
          </a:xfrm>
        </p:spPr>
        <p:txBody>
          <a:bodyPr/>
          <a:lstStyle/>
          <a:p>
            <a:pPr marL="342900" indent="-342900">
              <a:buFont typeface="Arial" panose="020B0604020202020204" pitchFamily="34" charset="0"/>
              <a:buChar char="•"/>
            </a:pPr>
            <a:r>
              <a:rPr lang="en-GB" sz="1600" dirty="0" err="1"/>
              <a:t>Encombe</a:t>
            </a:r>
            <a:r>
              <a:rPr lang="en-GB" sz="1600" dirty="0"/>
              <a:t> Place was originally called Ackers St. Ackers was a very rich man who had made his fortune in silk manufacture.  He built and lived at Lark Hill Mansion, now the site of Salford Museum and Gallery.</a:t>
            </a:r>
          </a:p>
          <a:p>
            <a:pPr marL="342900" indent="-342900">
              <a:buFont typeface="Arial" panose="020B0604020202020204" pitchFamily="34" charset="0"/>
              <a:buChar char="•"/>
            </a:pPr>
            <a:r>
              <a:rPr lang="en-GB" sz="1600" dirty="0"/>
              <a:t>On one side of </a:t>
            </a:r>
            <a:r>
              <a:rPr lang="en-GB" sz="1600" dirty="0" err="1"/>
              <a:t>Encombe</a:t>
            </a:r>
            <a:r>
              <a:rPr lang="en-GB" sz="1600" dirty="0"/>
              <a:t> Place is a former County Court. This was built in the 1860s to deal with cases in which people owed money to other individuals or businesses.   The architect, Charles Reeves, designed 64 new court building in the 1840s to 1860s.  Many look exactly like this one. </a:t>
            </a:r>
          </a:p>
          <a:p>
            <a:pPr marL="342900" indent="-342900">
              <a:buFont typeface="Arial" panose="020B0604020202020204" pitchFamily="34" charset="0"/>
              <a:buChar char="•"/>
            </a:pPr>
            <a:r>
              <a:rPr lang="en-GB" sz="1600" dirty="0"/>
              <a:t>On the other side of the road are a row of town houses built for wealthier </a:t>
            </a:r>
            <a:r>
              <a:rPr lang="en-GB" sz="1600" dirty="0" err="1"/>
              <a:t>Salfordians</a:t>
            </a:r>
            <a:r>
              <a:rPr lang="en-GB" sz="1600" dirty="0"/>
              <a:t>.  They were built in the Georgian period and are a similar architectural style to the buildings in Bexley Square.  They have similar features like columns, scrolls, square or round arched windows. </a:t>
            </a:r>
          </a:p>
          <a:p>
            <a:pPr marL="342900" indent="-342900">
              <a:buFont typeface="Arial" panose="020B0604020202020204" pitchFamily="34" charset="0"/>
              <a:buChar char="•"/>
            </a:pPr>
            <a:r>
              <a:rPr lang="en-GB" sz="1600" dirty="0"/>
              <a:t>The County Court House and numbers 6 – 12 </a:t>
            </a:r>
            <a:r>
              <a:rPr lang="en-GB" sz="1600" dirty="0" err="1"/>
              <a:t>Encombe</a:t>
            </a:r>
            <a:r>
              <a:rPr lang="en-GB" sz="1600" dirty="0"/>
              <a:t> Place are all listed buildings.</a:t>
            </a:r>
          </a:p>
          <a:p>
            <a:endParaRPr lang="en-GB" sz="1800" dirty="0"/>
          </a:p>
          <a:p>
            <a:r>
              <a:rPr lang="en-GB" sz="1800" dirty="0"/>
              <a:t>Find out more</a:t>
            </a:r>
          </a:p>
          <a:p>
            <a:pPr marL="342900" indent="-342900">
              <a:buFont typeface="Arial" panose="020B0604020202020204" pitchFamily="34" charset="0"/>
              <a:buChar char="•"/>
            </a:pPr>
            <a:r>
              <a:rPr lang="en-GB" sz="1800" dirty="0">
                <a:hlinkClick r:id="rId3"/>
              </a:rPr>
              <a:t>Historic England </a:t>
            </a:r>
            <a:r>
              <a:rPr lang="en-GB" sz="1800" dirty="0"/>
              <a:t> list entry. Court House. </a:t>
            </a:r>
          </a:p>
          <a:p>
            <a:pPr marL="342900" indent="-342900">
              <a:buFont typeface="Arial" panose="020B0604020202020204" pitchFamily="34" charset="0"/>
              <a:buChar char="•"/>
            </a:pPr>
            <a:r>
              <a:rPr lang="en-GB" sz="1800" dirty="0">
                <a:hlinkClick r:id="rId4"/>
              </a:rPr>
              <a:t>Historic England </a:t>
            </a:r>
            <a:r>
              <a:rPr lang="en-GB" sz="1800" dirty="0"/>
              <a:t> list entry. 6 - 12 </a:t>
            </a:r>
            <a:r>
              <a:rPr lang="en-GB" sz="1800" dirty="0" err="1"/>
              <a:t>Encombe</a:t>
            </a:r>
            <a:r>
              <a:rPr lang="en-GB" sz="1800" dirty="0"/>
              <a:t> Place.</a:t>
            </a:r>
            <a:endParaRPr lang="en-GB" sz="2000" dirty="0"/>
          </a:p>
        </p:txBody>
      </p:sp>
    </p:spTree>
    <p:extLst>
      <p:ext uri="{BB962C8B-B14F-4D97-AF65-F5344CB8AC3E}">
        <p14:creationId xmlns:p14="http://schemas.microsoft.com/office/powerpoint/2010/main" val="3444553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Islington Mill </a:t>
            </a:r>
            <a:r>
              <a:rPr lang="en-GB" sz="1600" dirty="0">
                <a:solidFill>
                  <a:schemeClr val="bg1"/>
                </a:solidFill>
              </a:rPr>
              <a:t>(Cont.)</a:t>
            </a:r>
            <a:endParaRPr lang="en-US" sz="1600" dirty="0">
              <a:solidFill>
                <a:schemeClr val="bg1"/>
              </a:solidFill>
            </a:endParaRPr>
          </a:p>
        </p:txBody>
      </p:sp>
      <p:pic>
        <p:nvPicPr>
          <p:cNvPr id="10" name="Picture Placeholder 9" descr="A photo of the front and side of a large mill building with 6 floors.  Windows running along each floor. ">
            <a:extLst>
              <a:ext uri="{FF2B5EF4-FFF2-40B4-BE49-F238E27FC236}">
                <a16:creationId xmlns:a16="http://schemas.microsoft.com/office/drawing/2014/main" id="{034B7E3E-C03C-4E27-AD37-9FC874EE0B6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Islington Mill, 2023                Emma Fox.</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Shortly after Islington Mill was built, in 1824, a problem with the metal frame of the mill caused the floors to collapse on each other killing 18 workers. The youngest was Catherine Schofield, aged ten, who lived near to what is now Salford Crescent Railway Station.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Betty Smith also died. She was aged 60 and lived on the site of St Philip’s Primary School on a road called Back Factory Lane. The mill was rebuilt in the same year and workers went back to spinning cotton for Gough.</a:t>
            </a:r>
          </a:p>
          <a:p>
            <a:pPr marL="285750" indent="-285750">
              <a:buFont typeface="Arial" panose="020B0604020202020204" pitchFamily="34" charset="0"/>
              <a:buChar char="•"/>
            </a:pPr>
            <a:r>
              <a:rPr lang="en-GB" sz="1800" dirty="0"/>
              <a:t>The mill is now home to around 50 businesses and 100 artists.</a:t>
            </a:r>
          </a:p>
          <a:p>
            <a:r>
              <a:rPr lang="en-GB" sz="1800" dirty="0"/>
              <a:t>Find out more:</a:t>
            </a:r>
            <a:endParaRPr lang="en-GB" sz="1800" dirty="0">
              <a:hlinkClick r:id="rId4"/>
            </a:endParaRPr>
          </a:p>
          <a:p>
            <a:pPr marL="285750" indent="-285750">
              <a:buFont typeface="Arial" panose="020B0604020202020204" pitchFamily="34" charset="0"/>
              <a:buChar char="•"/>
            </a:pPr>
            <a:r>
              <a:rPr lang="en-GB" sz="1800" dirty="0">
                <a:hlinkClick r:id="rId4"/>
              </a:rPr>
              <a:t>Islington Mill history and heritage </a:t>
            </a:r>
            <a:endParaRPr lang="en-GB" sz="1800" dirty="0"/>
          </a:p>
          <a:p>
            <a:pPr marL="285750" indent="-285750">
              <a:buFont typeface="Arial" panose="020B0604020202020204" pitchFamily="34" charset="0"/>
              <a:buChar char="•"/>
            </a:pPr>
            <a:r>
              <a:rPr lang="en-GB" sz="1800" dirty="0">
                <a:hlinkClick r:id="rId5"/>
              </a:rPr>
              <a:t>Children working in the cotton mills </a:t>
            </a:r>
            <a:endParaRPr lang="en-US" sz="1800" dirty="0"/>
          </a:p>
        </p:txBody>
      </p:sp>
    </p:spTree>
    <p:extLst>
      <p:ext uri="{BB962C8B-B14F-4D97-AF65-F5344CB8AC3E}">
        <p14:creationId xmlns:p14="http://schemas.microsoft.com/office/powerpoint/2010/main" val="249464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76530" y="2014962"/>
            <a:ext cx="3660118" cy="2709949"/>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Salford Museum and Gallery.  Can you find the paintings of Lark Hill mansion and of Colonel Ackers in the Victorian Gallery? Can you find the original Ackers Street, street sign in Lark Hill Place?</a:t>
            </a:r>
          </a:p>
        </p:txBody>
      </p:sp>
      <p:sp>
        <p:nvSpPr>
          <p:cNvPr id="25" name="Picture 7">
            <a:extLst>
              <a:ext uri="{FF2B5EF4-FFF2-40B4-BE49-F238E27FC236}">
                <a16:creationId xmlns:a16="http://schemas.microsoft.com/office/drawing/2014/main" id="{14A3BBA3-0046-08F5-0C80-EE8F199FE95F}"/>
              </a:ext>
            </a:extLst>
          </p:cNvPr>
          <p:cNvSpPr/>
          <p:nvPr/>
        </p:nvSpPr>
        <p:spPr>
          <a:xfrm>
            <a:off x="4017359" y="2282837"/>
            <a:ext cx="3473116" cy="234656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Use the 1911 census returns on the following slides to find out more about the households on </a:t>
            </a:r>
            <a:r>
              <a:rPr lang="en-GB" dirty="0" err="1"/>
              <a:t>Encombe</a:t>
            </a:r>
            <a:r>
              <a:rPr lang="en-GB" dirty="0"/>
              <a:t> Place at this time. </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258016" y="2155199"/>
            <a:ext cx="3561824" cy="254112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Use the Historical Street Directories from 1879 and 1911, found on the following slides, to explore the people who lived on </a:t>
            </a:r>
            <a:r>
              <a:rPr lang="en-GB" dirty="0" err="1"/>
              <a:t>Encombe</a:t>
            </a:r>
            <a:r>
              <a:rPr lang="en-GB" dirty="0"/>
              <a:t> Place in the past.  Do you spot anyone interesting? </a:t>
            </a:r>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292809" y="352979"/>
            <a:ext cx="3146046" cy="710288"/>
          </a:xfrm>
        </p:spPr>
        <p:txBody>
          <a:bodyPr/>
          <a:lstStyle/>
          <a:p>
            <a:r>
              <a:rPr lang="en-GB" dirty="0"/>
              <a:t>Activities </a:t>
            </a:r>
            <a:r>
              <a:rPr lang="en-GB" dirty="0">
                <a:solidFill>
                  <a:schemeClr val="bg1"/>
                </a:solidFill>
              </a:rPr>
              <a:t>(9)</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161399" y="1508343"/>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303704" y="1610687"/>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061335" y="1659049"/>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3884134" y="1772835"/>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747403" y="1376872"/>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154343" y="1572327"/>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58836" y="4587326"/>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05276" y="4840644"/>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850942" y="4572763"/>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68652" y="4447280"/>
            <a:ext cx="1274668" cy="388611"/>
            <a:chOff x="2813807" y="-4932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39027" y="68143"/>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034684" y="4303805"/>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42228" y="4377287"/>
            <a:ext cx="983626" cy="1115238"/>
          </a:xfrm>
          <a:prstGeom prst="rect">
            <a:avLst/>
          </a:prstGeom>
        </p:spPr>
      </p:pic>
    </p:spTree>
    <p:extLst>
      <p:ext uri="{BB962C8B-B14F-4D97-AF65-F5344CB8AC3E}">
        <p14:creationId xmlns:p14="http://schemas.microsoft.com/office/powerpoint/2010/main" val="1171247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8FB6-E905-4F24-8739-78DE398F20D7}"/>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County Court, </a:t>
            </a:r>
            <a:r>
              <a:rPr kumimoji="0" lang="en-GB" sz="1800" b="0" i="0" u="none" strike="noStrike" kern="1200" cap="none" spc="0" normalizeH="0" baseline="0" noProof="0" dirty="0" err="1">
                <a:ln>
                  <a:noFill/>
                </a:ln>
                <a:solidFill>
                  <a:schemeClr val="tx1"/>
                </a:solidFill>
                <a:effectLst/>
                <a:uLnTx/>
                <a:uFillTx/>
                <a:latin typeface="+mn-lt"/>
                <a:ea typeface="+mn-ea"/>
                <a:cs typeface="+mn-cs"/>
              </a:rPr>
              <a:t>Encombe</a:t>
            </a:r>
            <a:r>
              <a:rPr kumimoji="0" lang="en-GB" sz="1800" b="0" i="0" u="none" strike="noStrike" kern="1200" cap="none" spc="0" normalizeH="0" baseline="0" noProof="0" dirty="0">
                <a:ln>
                  <a:noFill/>
                </a:ln>
                <a:solidFill>
                  <a:schemeClr val="tx1"/>
                </a:solidFill>
                <a:effectLst/>
                <a:uLnTx/>
                <a:uFillTx/>
                <a:latin typeface="+mn-lt"/>
                <a:ea typeface="+mn-ea"/>
                <a:cs typeface="+mn-cs"/>
              </a:rPr>
              <a:t> Place, 2023</a:t>
            </a:r>
          </a:p>
        </p:txBody>
      </p:sp>
      <p:pic>
        <p:nvPicPr>
          <p:cNvPr id="3" name="Picture 2" descr="Photo of building with three floors. Curved windows either side of a blue front door.">
            <a:extLst>
              <a:ext uri="{FF2B5EF4-FFF2-40B4-BE49-F238E27FC236}">
                <a16:creationId xmlns:a16="http://schemas.microsoft.com/office/drawing/2014/main" id="{E96F53BD-F484-446F-83CA-E0DC868F4E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88777" y="597330"/>
            <a:ext cx="4614446" cy="6152595"/>
          </a:xfrm>
          <a:prstGeom prst="rect">
            <a:avLst/>
          </a:prstGeom>
        </p:spPr>
      </p:pic>
    </p:spTree>
    <p:extLst>
      <p:ext uri="{BB962C8B-B14F-4D97-AF65-F5344CB8AC3E}">
        <p14:creationId xmlns:p14="http://schemas.microsoft.com/office/powerpoint/2010/main" val="17236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12AE-A7E9-44AD-8F1B-97F7D71A10CD}"/>
              </a:ext>
            </a:extLst>
          </p:cNvPr>
          <p:cNvSpPr>
            <a:spLocks noGrp="1"/>
          </p:cNvSpPr>
          <p:nvPr>
            <p:ph type="title" idx="4294967295"/>
          </p:nvPr>
        </p:nvSpPr>
        <p:spPr>
          <a:xfrm>
            <a:off x="0"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chemeClr val="tx1"/>
                </a:solidFill>
                <a:effectLst/>
                <a:uLnTx/>
                <a:uFillTx/>
                <a:latin typeface="+mn-lt"/>
                <a:ea typeface="+mn-ea"/>
                <a:cs typeface="+mn-cs"/>
              </a:rPr>
              <a:t>Georgian</a:t>
            </a:r>
            <a:r>
              <a:rPr kumimoji="0" lang="fr-FR" sz="1800" b="0" i="0" u="none" strike="noStrike" kern="1200" cap="none" spc="0" normalizeH="0" baseline="0" noProof="0" dirty="0">
                <a:ln>
                  <a:noFill/>
                </a:ln>
                <a:solidFill>
                  <a:schemeClr val="tx1"/>
                </a:solidFill>
                <a:effectLst/>
                <a:uLnTx/>
                <a:uFillTx/>
                <a:latin typeface="+mn-lt"/>
                <a:ea typeface="+mn-ea"/>
                <a:cs typeface="+mn-cs"/>
              </a:rPr>
              <a:t> Terrace on </a:t>
            </a:r>
            <a:r>
              <a:rPr kumimoji="0" lang="fr-FR" sz="1800" b="0" i="0" u="none" strike="noStrike" kern="1200" cap="none" spc="0" normalizeH="0" baseline="0" noProof="0" dirty="0" err="1">
                <a:ln>
                  <a:noFill/>
                </a:ln>
                <a:solidFill>
                  <a:schemeClr val="tx1"/>
                </a:solidFill>
                <a:effectLst/>
                <a:uLnTx/>
                <a:uFillTx/>
                <a:latin typeface="+mn-lt"/>
                <a:ea typeface="+mn-ea"/>
                <a:cs typeface="+mn-cs"/>
              </a:rPr>
              <a:t>Encombe</a:t>
            </a:r>
            <a:r>
              <a:rPr kumimoji="0" lang="fr-FR" sz="1800" b="0" i="0" u="none" strike="noStrike" kern="1200" cap="none" spc="0" normalizeH="0" baseline="0" noProof="0" dirty="0">
                <a:ln>
                  <a:noFill/>
                </a:ln>
                <a:solidFill>
                  <a:schemeClr val="tx1"/>
                </a:solidFill>
                <a:effectLst/>
                <a:uLnTx/>
                <a:uFillTx/>
                <a:latin typeface="+mn-lt"/>
                <a:ea typeface="+mn-ea"/>
                <a:cs typeface="+mn-cs"/>
              </a:rPr>
              <a:t> Place, 2023</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Content Placeholder 3" descr="Photo of four three floored buildings each with front door with columns either side.">
            <a:extLst>
              <a:ext uri="{FF2B5EF4-FFF2-40B4-BE49-F238E27FC236}">
                <a16:creationId xmlns:a16="http://schemas.microsoft.com/office/drawing/2014/main" id="{86B306B3-2AF5-4178-A589-E30183A3EA1C}"/>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767287" y="677298"/>
            <a:ext cx="10657426" cy="5874422"/>
          </a:xfrm>
        </p:spPr>
      </p:pic>
    </p:spTree>
    <p:extLst>
      <p:ext uri="{BB962C8B-B14F-4D97-AF65-F5344CB8AC3E}">
        <p14:creationId xmlns:p14="http://schemas.microsoft.com/office/powerpoint/2010/main" val="9363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4751D0-ECBB-4441-B0E7-E52E7D68B6AC}"/>
              </a:ext>
            </a:extLst>
          </p:cNvPr>
          <p:cNvSpPr txBox="1">
            <a:spLocks noGrp="1"/>
          </p:cNvSpPr>
          <p:nvPr>
            <p:ph type="title" idx="4294967295"/>
          </p:nvPr>
        </p:nvSpPr>
        <p:spPr>
          <a:xfrm>
            <a:off x="292809" y="352979"/>
            <a:ext cx="11123874"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Street Directories for </a:t>
            </a:r>
            <a:r>
              <a:rPr kumimoji="0" lang="en-GB" sz="4400" b="1" i="0" u="none" strike="noStrike" kern="1200" cap="none" spc="0" normalizeH="0" baseline="0" noProof="0" dirty="0" err="1">
                <a:ln>
                  <a:noFill/>
                </a:ln>
                <a:solidFill>
                  <a:srgbClr val="597F32"/>
                </a:solidFill>
                <a:effectLst/>
                <a:uLnTx/>
                <a:uFillTx/>
                <a:latin typeface="Arial" panose="020B0604020202020204" pitchFamily="34" charset="0"/>
                <a:ea typeface="+mj-ea"/>
                <a:cs typeface="+mj-cs"/>
              </a:rPr>
              <a:t>Encombe</a:t>
            </a: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 Place</a:t>
            </a:r>
            <a:endParaRPr kumimoji="0" lang="en-US"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endParaRPr>
          </a:p>
        </p:txBody>
      </p:sp>
      <p:graphicFrame>
        <p:nvGraphicFramePr>
          <p:cNvPr id="4" name="Table 4">
            <a:extLst>
              <a:ext uri="{FF2B5EF4-FFF2-40B4-BE49-F238E27FC236}">
                <a16:creationId xmlns:a16="http://schemas.microsoft.com/office/drawing/2014/main" id="{8359A879-7B11-4E96-B3AE-05C40F09A42B}"/>
              </a:ext>
            </a:extLst>
          </p:cNvPr>
          <p:cNvGraphicFramePr>
            <a:graphicFrameLocks noGrp="1"/>
          </p:cNvGraphicFramePr>
          <p:nvPr>
            <p:ph idx="1"/>
            <p:extLst>
              <p:ext uri="{D42A27DB-BD31-4B8C-83A1-F6EECF244321}">
                <p14:modId xmlns:p14="http://schemas.microsoft.com/office/powerpoint/2010/main" val="3051796222"/>
              </p:ext>
            </p:extLst>
          </p:nvPr>
        </p:nvGraphicFramePr>
        <p:xfrm>
          <a:off x="415132" y="2100792"/>
          <a:ext cx="11361735" cy="3134360"/>
        </p:xfrm>
        <a:graphic>
          <a:graphicData uri="http://schemas.openxmlformats.org/drawingml/2006/table">
            <a:tbl>
              <a:tblPr firstRow="1" bandRow="1">
                <a:tableStyleId>{F5AB1C69-6EDB-4FF4-983F-18BD219EF322}</a:tableStyleId>
              </a:tblPr>
              <a:tblGrid>
                <a:gridCol w="1153249">
                  <a:extLst>
                    <a:ext uri="{9D8B030D-6E8A-4147-A177-3AD203B41FA5}">
                      <a16:colId xmlns:a16="http://schemas.microsoft.com/office/drawing/2014/main" val="1713950558"/>
                    </a:ext>
                  </a:extLst>
                </a:gridCol>
                <a:gridCol w="4518734">
                  <a:extLst>
                    <a:ext uri="{9D8B030D-6E8A-4147-A177-3AD203B41FA5}">
                      <a16:colId xmlns:a16="http://schemas.microsoft.com/office/drawing/2014/main" val="2624988882"/>
                    </a:ext>
                  </a:extLst>
                </a:gridCol>
                <a:gridCol w="5689752">
                  <a:extLst>
                    <a:ext uri="{9D8B030D-6E8A-4147-A177-3AD203B41FA5}">
                      <a16:colId xmlns:a16="http://schemas.microsoft.com/office/drawing/2014/main" val="3455935263"/>
                    </a:ext>
                  </a:extLst>
                </a:gridCol>
              </a:tblGrid>
              <a:tr h="370840">
                <a:tc>
                  <a:txBody>
                    <a:bodyPr/>
                    <a:lstStyle/>
                    <a:p>
                      <a:r>
                        <a:rPr lang="en-GB" dirty="0">
                          <a:solidFill>
                            <a:schemeClr val="tx1"/>
                          </a:solidFill>
                        </a:rPr>
                        <a:t>House Number</a:t>
                      </a:r>
                    </a:p>
                  </a:txBody>
                  <a:tcPr>
                    <a:solidFill>
                      <a:srgbClr val="99BF71"/>
                    </a:solidFill>
                  </a:tcPr>
                </a:tc>
                <a:tc>
                  <a:txBody>
                    <a:bodyPr/>
                    <a:lstStyle/>
                    <a:p>
                      <a:r>
                        <a:rPr lang="en-GB" dirty="0">
                          <a:solidFill>
                            <a:schemeClr val="tx1"/>
                          </a:solidFill>
                        </a:rPr>
                        <a:t>1879 Street Directory</a:t>
                      </a:r>
                    </a:p>
                  </a:txBody>
                  <a:tcPr>
                    <a:solidFill>
                      <a:srgbClr val="99BF71"/>
                    </a:solidFill>
                  </a:tcPr>
                </a:tc>
                <a:tc>
                  <a:txBody>
                    <a:bodyPr/>
                    <a:lstStyle/>
                    <a:p>
                      <a:r>
                        <a:rPr lang="en-GB" dirty="0">
                          <a:solidFill>
                            <a:schemeClr val="tx1"/>
                          </a:solidFill>
                        </a:rPr>
                        <a:t>1911 Street Directory</a:t>
                      </a:r>
                    </a:p>
                  </a:txBody>
                  <a:tcPr>
                    <a:solidFill>
                      <a:srgbClr val="99BF71"/>
                    </a:solidFill>
                  </a:tcPr>
                </a:tc>
                <a:extLst>
                  <a:ext uri="{0D108BD9-81ED-4DB2-BD59-A6C34878D82A}">
                    <a16:rowId xmlns:a16="http://schemas.microsoft.com/office/drawing/2014/main" val="1780390783"/>
                  </a:ext>
                </a:extLst>
              </a:tr>
              <a:tr h="370840">
                <a:tc>
                  <a:txBody>
                    <a:bodyPr/>
                    <a:lstStyle/>
                    <a:p>
                      <a:r>
                        <a:rPr lang="en-GB" dirty="0"/>
                        <a:t>2</a:t>
                      </a:r>
                    </a:p>
                  </a:txBody>
                  <a:tcPr>
                    <a:solidFill>
                      <a:srgbClr val="BBD4A0"/>
                    </a:solidFill>
                  </a:tcPr>
                </a:tc>
                <a:tc>
                  <a:txBody>
                    <a:bodyPr/>
                    <a:lstStyle/>
                    <a:p>
                      <a:r>
                        <a:rPr lang="en-GB" sz="1800" kern="1200" dirty="0">
                          <a:effectLst/>
                        </a:rPr>
                        <a:t>Mary Williams, dressmaker </a:t>
                      </a:r>
                      <a:endParaRPr lang="en-GB" dirty="0"/>
                    </a:p>
                  </a:txBody>
                  <a:tcPr>
                    <a:solidFill>
                      <a:srgbClr val="BBD4A0"/>
                    </a:solidFill>
                  </a:tcPr>
                </a:tc>
                <a:tc>
                  <a:txBody>
                    <a:bodyPr/>
                    <a:lstStyle/>
                    <a:p>
                      <a:r>
                        <a:rPr lang="en-GB" sz="1800" kern="1200" dirty="0">
                          <a:effectLst/>
                        </a:rPr>
                        <a:t>George Sykes, plumber </a:t>
                      </a:r>
                      <a:endParaRPr lang="en-GB" dirty="0"/>
                    </a:p>
                  </a:txBody>
                  <a:tcPr>
                    <a:solidFill>
                      <a:srgbClr val="BBD4A0"/>
                    </a:solidFill>
                  </a:tcPr>
                </a:tc>
                <a:extLst>
                  <a:ext uri="{0D108BD9-81ED-4DB2-BD59-A6C34878D82A}">
                    <a16:rowId xmlns:a16="http://schemas.microsoft.com/office/drawing/2014/main" val="969775873"/>
                  </a:ext>
                </a:extLst>
              </a:tr>
              <a:tr h="370840">
                <a:tc>
                  <a:txBody>
                    <a:bodyPr/>
                    <a:lstStyle/>
                    <a:p>
                      <a:r>
                        <a:rPr lang="en-GB" dirty="0"/>
                        <a:t>4</a:t>
                      </a:r>
                    </a:p>
                  </a:txBody>
                  <a:tcPr>
                    <a:solidFill>
                      <a:srgbClr val="BBD4A0"/>
                    </a:solidFill>
                  </a:tcPr>
                </a:tc>
                <a:tc>
                  <a:txBody>
                    <a:bodyPr/>
                    <a:lstStyle/>
                    <a:p>
                      <a:r>
                        <a:rPr lang="en-GB" sz="1800" kern="1200" dirty="0">
                          <a:effectLst/>
                        </a:rPr>
                        <a:t>St. Stephen's Liberal Club</a:t>
                      </a:r>
                      <a:endParaRPr lang="en-GB" dirty="0"/>
                    </a:p>
                  </a:txBody>
                  <a:tcPr>
                    <a:solidFill>
                      <a:srgbClr val="BBD4A0"/>
                    </a:solidFill>
                  </a:tcPr>
                </a:tc>
                <a:tc>
                  <a:txBody>
                    <a:bodyPr/>
                    <a:lstStyle/>
                    <a:p>
                      <a:r>
                        <a:rPr lang="en-GB" sz="1800" kern="1200" dirty="0">
                          <a:effectLst/>
                        </a:rPr>
                        <a:t>St Philip’s Girls Club </a:t>
                      </a:r>
                      <a:endParaRPr lang="en-GB" dirty="0"/>
                    </a:p>
                  </a:txBody>
                  <a:tcPr>
                    <a:solidFill>
                      <a:srgbClr val="BBD4A0"/>
                    </a:solidFill>
                  </a:tcPr>
                </a:tc>
                <a:extLst>
                  <a:ext uri="{0D108BD9-81ED-4DB2-BD59-A6C34878D82A}">
                    <a16:rowId xmlns:a16="http://schemas.microsoft.com/office/drawing/2014/main" val="1608215968"/>
                  </a:ext>
                </a:extLst>
              </a:tr>
              <a:tr h="370840">
                <a:tc>
                  <a:txBody>
                    <a:bodyPr/>
                    <a:lstStyle/>
                    <a:p>
                      <a:r>
                        <a:rPr lang="en-GB" dirty="0"/>
                        <a:t>6</a:t>
                      </a:r>
                    </a:p>
                  </a:txBody>
                  <a:tcPr>
                    <a:solidFill>
                      <a:srgbClr val="BBD4A0"/>
                    </a:solidFill>
                  </a:tcPr>
                </a:tc>
                <a:tc>
                  <a:txBody>
                    <a:bodyPr/>
                    <a:lstStyle/>
                    <a:p>
                      <a:r>
                        <a:rPr lang="en-GB" sz="1800" kern="1200" dirty="0">
                          <a:effectLst/>
                        </a:rPr>
                        <a:t>Salford Union Offices for Application for School Fees</a:t>
                      </a:r>
                      <a:endParaRPr lang="en-GB" dirty="0"/>
                    </a:p>
                  </a:txBody>
                  <a:tcPr>
                    <a:solidFill>
                      <a:srgbClr val="BBD4A0"/>
                    </a:solidFill>
                  </a:tcPr>
                </a:tc>
                <a:tc>
                  <a:txBody>
                    <a:bodyPr/>
                    <a:lstStyle/>
                    <a:p>
                      <a:r>
                        <a:rPr lang="en-GB" sz="1800" kern="1200" dirty="0">
                          <a:effectLst/>
                        </a:rPr>
                        <a:t>Rev Arthur Bradbury, Curate of St Philips </a:t>
                      </a:r>
                      <a:endParaRPr lang="en-GB" dirty="0"/>
                    </a:p>
                  </a:txBody>
                  <a:tcPr>
                    <a:solidFill>
                      <a:srgbClr val="BBD4A0"/>
                    </a:solidFill>
                  </a:tcPr>
                </a:tc>
                <a:extLst>
                  <a:ext uri="{0D108BD9-81ED-4DB2-BD59-A6C34878D82A}">
                    <a16:rowId xmlns:a16="http://schemas.microsoft.com/office/drawing/2014/main" val="694103393"/>
                  </a:ext>
                </a:extLst>
              </a:tr>
              <a:tr h="370840">
                <a:tc>
                  <a:txBody>
                    <a:bodyPr/>
                    <a:lstStyle/>
                    <a:p>
                      <a:r>
                        <a:rPr lang="en-GB" dirty="0"/>
                        <a:t>8</a:t>
                      </a:r>
                    </a:p>
                  </a:txBody>
                  <a:tcPr>
                    <a:solidFill>
                      <a:srgbClr val="BBD4A0"/>
                    </a:solidFill>
                  </a:tcPr>
                </a:tc>
                <a:tc>
                  <a:txBody>
                    <a:bodyPr/>
                    <a:lstStyle/>
                    <a:p>
                      <a:endParaRPr lang="en-GB"/>
                    </a:p>
                  </a:txBody>
                  <a:tcPr>
                    <a:solidFill>
                      <a:srgbClr val="BBD4A0"/>
                    </a:solidFill>
                  </a:tcPr>
                </a:tc>
                <a:tc>
                  <a:txBody>
                    <a:bodyPr/>
                    <a:lstStyle/>
                    <a:p>
                      <a:r>
                        <a:rPr lang="en-GB" sz="1800" kern="1200" dirty="0">
                          <a:effectLst/>
                        </a:rPr>
                        <a:t>Henry Jenkins, clerk </a:t>
                      </a:r>
                      <a:endParaRPr lang="en-GB" dirty="0"/>
                    </a:p>
                  </a:txBody>
                  <a:tcPr>
                    <a:solidFill>
                      <a:srgbClr val="BBD4A0"/>
                    </a:solidFill>
                  </a:tcPr>
                </a:tc>
                <a:extLst>
                  <a:ext uri="{0D108BD9-81ED-4DB2-BD59-A6C34878D82A}">
                    <a16:rowId xmlns:a16="http://schemas.microsoft.com/office/drawing/2014/main" val="1516615554"/>
                  </a:ext>
                </a:extLst>
              </a:tr>
              <a:tr h="370840">
                <a:tc>
                  <a:txBody>
                    <a:bodyPr/>
                    <a:lstStyle/>
                    <a:p>
                      <a:r>
                        <a:rPr lang="en-GB" dirty="0"/>
                        <a:t>10</a:t>
                      </a:r>
                    </a:p>
                  </a:txBody>
                  <a:tcPr>
                    <a:solidFill>
                      <a:srgbClr val="BBD4A0"/>
                    </a:solidFill>
                  </a:tcPr>
                </a:tc>
                <a:tc>
                  <a:txBody>
                    <a:bodyPr/>
                    <a:lstStyle/>
                    <a:p>
                      <a:r>
                        <a:rPr lang="en-GB" sz="1800" kern="1200" dirty="0">
                          <a:effectLst/>
                        </a:rPr>
                        <a:t>George Ashley Rawlings, tailor</a:t>
                      </a:r>
                      <a:endParaRPr lang="en-GB" dirty="0"/>
                    </a:p>
                  </a:txBody>
                  <a:tcPr>
                    <a:solidFill>
                      <a:srgbClr val="BBD4A0"/>
                    </a:solidFill>
                  </a:tcPr>
                </a:tc>
                <a:tc>
                  <a:txBody>
                    <a:bodyPr/>
                    <a:lstStyle/>
                    <a:p>
                      <a:r>
                        <a:rPr lang="en-GB" sz="1800" kern="1200" dirty="0">
                          <a:effectLst/>
                        </a:rPr>
                        <a:t>Miss Hood’s Free Kindergarten</a:t>
                      </a:r>
                      <a:endParaRPr lang="en-GB" dirty="0"/>
                    </a:p>
                  </a:txBody>
                  <a:tcPr>
                    <a:solidFill>
                      <a:srgbClr val="BBD4A0"/>
                    </a:solidFill>
                  </a:tcPr>
                </a:tc>
                <a:extLst>
                  <a:ext uri="{0D108BD9-81ED-4DB2-BD59-A6C34878D82A}">
                    <a16:rowId xmlns:a16="http://schemas.microsoft.com/office/drawing/2014/main" val="1349069487"/>
                  </a:ext>
                </a:extLst>
              </a:tr>
              <a:tr h="370840">
                <a:tc>
                  <a:txBody>
                    <a:bodyPr/>
                    <a:lstStyle/>
                    <a:p>
                      <a:r>
                        <a:rPr lang="en-GB" dirty="0"/>
                        <a:t>12</a:t>
                      </a:r>
                    </a:p>
                  </a:txBody>
                  <a:tcPr>
                    <a:solidFill>
                      <a:srgbClr val="BBD4A0"/>
                    </a:solidFill>
                  </a:tcPr>
                </a:tc>
                <a:tc>
                  <a:txBody>
                    <a:bodyPr/>
                    <a:lstStyle/>
                    <a:p>
                      <a:r>
                        <a:rPr lang="en-GB" sz="1800" kern="1200" dirty="0">
                          <a:effectLst/>
                        </a:rPr>
                        <a:t>Salford Overseer's Office</a:t>
                      </a:r>
                      <a:endParaRPr lang="en-GB" dirty="0"/>
                    </a:p>
                  </a:txBody>
                  <a:tcPr>
                    <a:solidFill>
                      <a:srgbClr val="BBD4A0"/>
                    </a:solidFill>
                  </a:tcPr>
                </a:tc>
                <a:tc>
                  <a:txBody>
                    <a:bodyPr/>
                    <a:lstStyle/>
                    <a:p>
                      <a:r>
                        <a:rPr lang="en-GB" sz="1800" kern="1200" dirty="0">
                          <a:effectLst/>
                        </a:rPr>
                        <a:t>Salford Overseer's Office</a:t>
                      </a:r>
                      <a:endParaRPr lang="en-GB" dirty="0"/>
                    </a:p>
                  </a:txBody>
                  <a:tcPr>
                    <a:solidFill>
                      <a:srgbClr val="BBD4A0"/>
                    </a:solidFill>
                  </a:tcPr>
                </a:tc>
                <a:extLst>
                  <a:ext uri="{0D108BD9-81ED-4DB2-BD59-A6C34878D82A}">
                    <a16:rowId xmlns:a16="http://schemas.microsoft.com/office/drawing/2014/main" val="1136509299"/>
                  </a:ext>
                </a:extLst>
              </a:tr>
            </a:tbl>
          </a:graphicData>
        </a:graphic>
      </p:graphicFrame>
    </p:spTree>
    <p:extLst>
      <p:ext uri="{BB962C8B-B14F-4D97-AF65-F5344CB8AC3E}">
        <p14:creationId xmlns:p14="http://schemas.microsoft.com/office/powerpoint/2010/main" val="1916152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361D-779A-4469-8525-494D2CBD7C51}"/>
              </a:ext>
            </a:extLst>
          </p:cNvPr>
          <p:cNvSpPr txBox="1">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1911 Census, 2 </a:t>
            </a:r>
            <a:r>
              <a:rPr kumimoji="0" lang="en-GB" sz="1800" b="0" i="0" u="none" strike="noStrike" kern="1200" cap="none" spc="0" normalizeH="0" baseline="0" noProof="0" dirty="0" err="1">
                <a:ln>
                  <a:noFill/>
                </a:ln>
                <a:solidFill>
                  <a:schemeClr val="tx1"/>
                </a:solidFill>
                <a:effectLst/>
                <a:uLnTx/>
                <a:uFillTx/>
                <a:latin typeface="+mn-lt"/>
                <a:ea typeface="+mn-ea"/>
                <a:cs typeface="+mn-cs"/>
              </a:rPr>
              <a:t>Encombe</a:t>
            </a:r>
            <a:r>
              <a:rPr kumimoji="0" lang="en-GB" sz="1800" b="0" i="0" u="none" strike="noStrike" kern="1200" cap="none" spc="0" normalizeH="0" baseline="0" noProof="0" dirty="0">
                <a:ln>
                  <a:noFill/>
                </a:ln>
                <a:solidFill>
                  <a:schemeClr val="tx1"/>
                </a:solidFill>
                <a:effectLst/>
                <a:uLnTx/>
                <a:uFillTx/>
                <a:latin typeface="+mn-lt"/>
                <a:ea typeface="+mn-ea"/>
                <a:cs typeface="+mn-cs"/>
              </a:rPr>
              <a:t> Place  </a:t>
            </a:r>
          </a:p>
        </p:txBody>
      </p:sp>
      <p:pic>
        <p:nvPicPr>
          <p:cNvPr id="4" name="Content Placeholder 3" descr="1911 Census return for house on Encombe Place.">
            <a:extLst>
              <a:ext uri="{FF2B5EF4-FFF2-40B4-BE49-F238E27FC236}">
                <a16:creationId xmlns:a16="http://schemas.microsoft.com/office/drawing/2014/main" id="{6C7ED44B-FCD9-4370-BFAD-14B4196C54B2}"/>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78623" y="427831"/>
            <a:ext cx="10234755" cy="6002338"/>
          </a:xfrm>
        </p:spPr>
      </p:pic>
    </p:spTree>
    <p:extLst>
      <p:ext uri="{BB962C8B-B14F-4D97-AF65-F5344CB8AC3E}">
        <p14:creationId xmlns:p14="http://schemas.microsoft.com/office/powerpoint/2010/main" val="3051699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60CD-F899-EF07-2BBC-25D140610ACD}"/>
              </a:ext>
            </a:extLst>
          </p:cNvPr>
          <p:cNvSpPr txBox="1">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1911 Census, 4 </a:t>
            </a:r>
            <a:r>
              <a:rPr kumimoji="0" lang="en-GB" sz="1800" b="0" i="0" u="none" strike="noStrike" kern="1200" cap="none" spc="0" normalizeH="0" baseline="0" noProof="0" dirty="0" err="1">
                <a:ln>
                  <a:noFill/>
                </a:ln>
                <a:solidFill>
                  <a:schemeClr val="tx1"/>
                </a:solidFill>
                <a:effectLst/>
                <a:uLnTx/>
                <a:uFillTx/>
                <a:latin typeface="+mn-lt"/>
                <a:ea typeface="+mn-ea"/>
                <a:cs typeface="+mn-cs"/>
              </a:rPr>
              <a:t>Encombe</a:t>
            </a:r>
            <a:r>
              <a:rPr kumimoji="0" lang="en-GB" sz="1800" b="0" i="0" u="none" strike="noStrike" kern="1200" cap="none" spc="0" normalizeH="0" baseline="0" noProof="0" dirty="0">
                <a:ln>
                  <a:noFill/>
                </a:ln>
                <a:solidFill>
                  <a:schemeClr val="tx1"/>
                </a:solidFill>
                <a:effectLst/>
                <a:uLnTx/>
                <a:uFillTx/>
                <a:latin typeface="+mn-lt"/>
                <a:ea typeface="+mn-ea"/>
                <a:cs typeface="+mn-cs"/>
              </a:rPr>
              <a:t> Place  </a:t>
            </a:r>
          </a:p>
        </p:txBody>
      </p:sp>
      <p:pic>
        <p:nvPicPr>
          <p:cNvPr id="4" name="Content Placeholder 3" descr="1911 Census return for house on Encombe Place.">
            <a:extLst>
              <a:ext uri="{FF2B5EF4-FFF2-40B4-BE49-F238E27FC236}">
                <a16:creationId xmlns:a16="http://schemas.microsoft.com/office/drawing/2014/main" id="{E949736B-A5CB-448B-BB4D-8508D08C13C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78623" y="427831"/>
            <a:ext cx="10234755" cy="6002338"/>
          </a:xfrm>
        </p:spPr>
      </p:pic>
    </p:spTree>
    <p:extLst>
      <p:ext uri="{BB962C8B-B14F-4D97-AF65-F5344CB8AC3E}">
        <p14:creationId xmlns:p14="http://schemas.microsoft.com/office/powerpoint/2010/main" val="765054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22D9-F3D1-DEDA-4062-BD9E648BF56A}"/>
              </a:ext>
            </a:extLst>
          </p:cNvPr>
          <p:cNvSpPr txBox="1">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1911 Census, 6 </a:t>
            </a:r>
            <a:r>
              <a:rPr kumimoji="0" lang="en-GB" sz="1800" b="0" i="0" u="none" strike="noStrike" kern="1200" cap="none" spc="0" normalizeH="0" baseline="0" noProof="0" dirty="0" err="1">
                <a:ln>
                  <a:noFill/>
                </a:ln>
                <a:solidFill>
                  <a:schemeClr val="tx1"/>
                </a:solidFill>
                <a:effectLst/>
                <a:uLnTx/>
                <a:uFillTx/>
                <a:latin typeface="+mn-lt"/>
                <a:ea typeface="+mn-ea"/>
                <a:cs typeface="+mn-cs"/>
              </a:rPr>
              <a:t>Encombe</a:t>
            </a:r>
            <a:r>
              <a:rPr kumimoji="0" lang="en-GB" sz="1800" b="0" i="0" u="none" strike="noStrike" kern="1200" cap="none" spc="0" normalizeH="0" baseline="0" noProof="0" dirty="0">
                <a:ln>
                  <a:noFill/>
                </a:ln>
                <a:solidFill>
                  <a:schemeClr val="tx1"/>
                </a:solidFill>
                <a:effectLst/>
                <a:uLnTx/>
                <a:uFillTx/>
                <a:latin typeface="+mn-lt"/>
                <a:ea typeface="+mn-ea"/>
                <a:cs typeface="+mn-cs"/>
              </a:rPr>
              <a:t> Place  </a:t>
            </a:r>
          </a:p>
        </p:txBody>
      </p:sp>
      <p:pic>
        <p:nvPicPr>
          <p:cNvPr id="4" name="Content Placeholder 3" descr="1911 Census return for house on Encombe Place.">
            <a:extLst>
              <a:ext uri="{FF2B5EF4-FFF2-40B4-BE49-F238E27FC236}">
                <a16:creationId xmlns:a16="http://schemas.microsoft.com/office/drawing/2014/main" id="{9EA99A86-4A07-43FA-956A-5689AD90B749}"/>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78623" y="427831"/>
            <a:ext cx="10234755" cy="6002338"/>
          </a:xfrm>
        </p:spPr>
      </p:pic>
    </p:spTree>
    <p:extLst>
      <p:ext uri="{BB962C8B-B14F-4D97-AF65-F5344CB8AC3E}">
        <p14:creationId xmlns:p14="http://schemas.microsoft.com/office/powerpoint/2010/main" val="2819671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FC70-3AE9-B57E-311A-3641B6C41F07}"/>
              </a:ext>
            </a:extLst>
          </p:cNvPr>
          <p:cNvSpPr txBox="1">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1911 Census, 8 </a:t>
            </a:r>
            <a:r>
              <a:rPr kumimoji="0" lang="en-GB" sz="1800" b="0" i="0" u="none" strike="noStrike" kern="1200" cap="none" spc="0" normalizeH="0" baseline="0" noProof="0" dirty="0" err="1">
                <a:ln>
                  <a:noFill/>
                </a:ln>
                <a:solidFill>
                  <a:schemeClr val="tx1"/>
                </a:solidFill>
                <a:effectLst/>
                <a:uLnTx/>
                <a:uFillTx/>
                <a:latin typeface="+mn-lt"/>
                <a:ea typeface="+mn-ea"/>
                <a:cs typeface="+mn-cs"/>
              </a:rPr>
              <a:t>Encombe</a:t>
            </a:r>
            <a:r>
              <a:rPr kumimoji="0" lang="en-GB" sz="1800" b="0" i="0" u="none" strike="noStrike" kern="1200" cap="none" spc="0" normalizeH="0" baseline="0" noProof="0" dirty="0">
                <a:ln>
                  <a:noFill/>
                </a:ln>
                <a:solidFill>
                  <a:schemeClr val="tx1"/>
                </a:solidFill>
                <a:effectLst/>
                <a:uLnTx/>
                <a:uFillTx/>
                <a:latin typeface="+mn-lt"/>
                <a:ea typeface="+mn-ea"/>
                <a:cs typeface="+mn-cs"/>
              </a:rPr>
              <a:t> Place  </a:t>
            </a:r>
          </a:p>
        </p:txBody>
      </p:sp>
      <p:pic>
        <p:nvPicPr>
          <p:cNvPr id="4" name="Content Placeholder 3" descr="1911 Census return for house on Encombe Place.">
            <a:extLst>
              <a:ext uri="{FF2B5EF4-FFF2-40B4-BE49-F238E27FC236}">
                <a16:creationId xmlns:a16="http://schemas.microsoft.com/office/drawing/2014/main" id="{91EA65A1-431C-4F1C-BB3C-DC370ACAC656}"/>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78623" y="427831"/>
            <a:ext cx="10234755" cy="6002338"/>
          </a:xfrm>
        </p:spPr>
      </p:pic>
    </p:spTree>
    <p:extLst>
      <p:ext uri="{BB962C8B-B14F-4D97-AF65-F5344CB8AC3E}">
        <p14:creationId xmlns:p14="http://schemas.microsoft.com/office/powerpoint/2010/main" val="42020347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5716-5761-9167-8C40-24FAAC3EABC8}"/>
              </a:ext>
            </a:extLst>
          </p:cNvPr>
          <p:cNvSpPr txBox="1">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1911 Census, 10 </a:t>
            </a:r>
            <a:r>
              <a:rPr kumimoji="0" lang="en-GB" sz="1800" b="0" i="0" u="none" strike="noStrike" kern="1200" cap="none" spc="0" normalizeH="0" baseline="0" noProof="0" dirty="0" err="1">
                <a:ln>
                  <a:noFill/>
                </a:ln>
                <a:solidFill>
                  <a:schemeClr val="tx1"/>
                </a:solidFill>
                <a:effectLst/>
                <a:uLnTx/>
                <a:uFillTx/>
                <a:latin typeface="+mn-lt"/>
                <a:ea typeface="+mn-ea"/>
                <a:cs typeface="+mn-cs"/>
              </a:rPr>
              <a:t>Encombe</a:t>
            </a:r>
            <a:r>
              <a:rPr kumimoji="0" lang="en-GB" sz="1800" b="0" i="0" u="none" strike="noStrike" kern="1200" cap="none" spc="0" normalizeH="0" baseline="0" noProof="0" dirty="0">
                <a:ln>
                  <a:noFill/>
                </a:ln>
                <a:solidFill>
                  <a:schemeClr val="tx1"/>
                </a:solidFill>
                <a:effectLst/>
                <a:uLnTx/>
                <a:uFillTx/>
                <a:latin typeface="+mn-lt"/>
                <a:ea typeface="+mn-ea"/>
                <a:cs typeface="+mn-cs"/>
              </a:rPr>
              <a:t> Place  </a:t>
            </a:r>
          </a:p>
        </p:txBody>
      </p:sp>
      <p:pic>
        <p:nvPicPr>
          <p:cNvPr id="4" name="Content Placeholder 3" descr="1911 Census return for house on Encombe Place.">
            <a:extLst>
              <a:ext uri="{FF2B5EF4-FFF2-40B4-BE49-F238E27FC236}">
                <a16:creationId xmlns:a16="http://schemas.microsoft.com/office/drawing/2014/main" id="{1DD71791-174F-4E5F-93D4-9B594996E5DE}"/>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78622" y="427831"/>
            <a:ext cx="10234755" cy="6002338"/>
          </a:xfrm>
        </p:spPr>
      </p:pic>
    </p:spTree>
    <p:extLst>
      <p:ext uri="{BB962C8B-B14F-4D97-AF65-F5344CB8AC3E}">
        <p14:creationId xmlns:p14="http://schemas.microsoft.com/office/powerpoint/2010/main" val="2467935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66B7-02CC-BC36-773A-917CA7F3C755}"/>
              </a:ext>
            </a:extLst>
          </p:cNvPr>
          <p:cNvSpPr txBox="1">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1911 Census, 12 </a:t>
            </a:r>
            <a:r>
              <a:rPr kumimoji="0" lang="en-GB" sz="1800" b="0" i="0" u="none" strike="noStrike" kern="1200" cap="none" spc="0" normalizeH="0" baseline="0" noProof="0" dirty="0" err="1">
                <a:ln>
                  <a:noFill/>
                </a:ln>
                <a:solidFill>
                  <a:schemeClr val="tx1"/>
                </a:solidFill>
                <a:effectLst/>
                <a:uLnTx/>
                <a:uFillTx/>
                <a:latin typeface="+mn-lt"/>
                <a:ea typeface="+mn-ea"/>
                <a:cs typeface="+mn-cs"/>
              </a:rPr>
              <a:t>Encombe</a:t>
            </a:r>
            <a:r>
              <a:rPr kumimoji="0" lang="en-GB" sz="1800" b="0" i="0" u="none" strike="noStrike" kern="1200" cap="none" spc="0" normalizeH="0" baseline="0" noProof="0" dirty="0">
                <a:ln>
                  <a:noFill/>
                </a:ln>
                <a:solidFill>
                  <a:schemeClr val="tx1"/>
                </a:solidFill>
                <a:effectLst/>
                <a:uLnTx/>
                <a:uFillTx/>
                <a:latin typeface="+mn-lt"/>
                <a:ea typeface="+mn-ea"/>
                <a:cs typeface="+mn-cs"/>
              </a:rPr>
              <a:t> Place  </a:t>
            </a:r>
          </a:p>
        </p:txBody>
      </p:sp>
      <p:pic>
        <p:nvPicPr>
          <p:cNvPr id="4" name="Content Placeholder 3" descr="1911 Census return for house on Encombe Place.">
            <a:extLst>
              <a:ext uri="{FF2B5EF4-FFF2-40B4-BE49-F238E27FC236}">
                <a16:creationId xmlns:a16="http://schemas.microsoft.com/office/drawing/2014/main" id="{B62967BC-EBC0-4A30-8A2D-AB8F5A0765D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78622" y="427831"/>
            <a:ext cx="10234755" cy="6002338"/>
          </a:xfrm>
        </p:spPr>
      </p:pic>
    </p:spTree>
    <p:extLst>
      <p:ext uri="{BB962C8B-B14F-4D97-AF65-F5344CB8AC3E}">
        <p14:creationId xmlns:p14="http://schemas.microsoft.com/office/powerpoint/2010/main" val="221270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(1)</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382141" y="2316027"/>
            <a:ext cx="3275762" cy="3485981"/>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Count how many floors  the mill has.</a:t>
            </a:r>
          </a:p>
          <a:p>
            <a:endParaRPr lang="en-GB" dirty="0"/>
          </a:p>
          <a:p>
            <a:pPr marL="285750" indent="-285750">
              <a:buFont typeface="Arial" panose="020B0604020202020204" pitchFamily="34" charset="0"/>
              <a:buChar char="•"/>
            </a:pPr>
            <a:r>
              <a:rPr lang="en-GB" dirty="0"/>
              <a:t>Find the old sign painted on the side of the mill.  What does it say? What does the sign tell us about how the mill was used at one time in the past?</a:t>
            </a:r>
          </a:p>
          <a:p>
            <a:pPr marL="285750" indent="-285750">
              <a:buFont typeface="Arial" panose="020B0604020202020204" pitchFamily="34" charset="0"/>
              <a:buChar char="•"/>
            </a:pPr>
            <a:endParaRPr lang="en-GB" dirty="0"/>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407611" y="1630731"/>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449624" y="1791527"/>
            <a:ext cx="2058987" cy="414338"/>
          </a:xfrm>
        </p:spPr>
        <p:txBody>
          <a:bodyPr/>
          <a:lstStyle/>
          <a:p>
            <a:r>
              <a:rPr lang="en-GB" sz="2000" b="1" dirty="0"/>
              <a:t>Do on the trail:</a:t>
            </a:r>
            <a:endParaRPr lang="en-US" sz="2000" dirty="0"/>
          </a:p>
        </p:txBody>
      </p:sp>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4775" y="5355515"/>
            <a:ext cx="1337500" cy="893877"/>
          </a:xfrm>
          <a:prstGeom prst="rect">
            <a:avLst/>
          </a:prstGeom>
        </p:spPr>
      </p:pic>
      <p:sp>
        <p:nvSpPr>
          <p:cNvPr id="25" name="Picture 7">
            <a:extLst>
              <a:ext uri="{FF2B5EF4-FFF2-40B4-BE49-F238E27FC236}">
                <a16:creationId xmlns:a16="http://schemas.microsoft.com/office/drawing/2014/main" id="{14A3BBA3-0046-08F5-0C80-EE8F199FE95F}"/>
              </a:ext>
            </a:extLst>
          </p:cNvPr>
          <p:cNvSpPr/>
          <p:nvPr/>
        </p:nvSpPr>
        <p:spPr>
          <a:xfrm rot="-45714">
            <a:off x="3937758" y="776651"/>
            <a:ext cx="3748770" cy="5948959"/>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Use the </a:t>
            </a:r>
            <a:r>
              <a:rPr lang="en-GB" dirty="0">
                <a:hlinkClick r:id="rId3">
                  <a:extLst>
                    <a:ext uri="{A12FA001-AC4F-418D-AE19-62706E023703}">
                      <ahyp:hlinkClr xmlns:ahyp="http://schemas.microsoft.com/office/drawing/2018/hyperlinkcolor" val="tx"/>
                    </a:ext>
                  </a:extLst>
                </a:hlinkClick>
              </a:rPr>
              <a:t>Islington Mill website</a:t>
            </a:r>
            <a:r>
              <a:rPr lang="en-GB" dirty="0"/>
              <a:t> to find out more about the history of the mill, including the names and addresses of the people who died when the mill collapsed. </a:t>
            </a:r>
          </a:p>
          <a:p>
            <a:endParaRPr lang="en-GB" dirty="0"/>
          </a:p>
          <a:p>
            <a:pPr marL="285750" indent="-285750">
              <a:buFont typeface="Arial" panose="020B0604020202020204" pitchFamily="34" charset="0"/>
              <a:buChar char="•"/>
            </a:pPr>
            <a:r>
              <a:rPr lang="en-GB" dirty="0"/>
              <a:t>Use the old and modern maps, found towards the end of this PowerPoint, to find the streets where the victims lived.  Do you live near to any of the victims?</a:t>
            </a:r>
          </a:p>
          <a:p>
            <a:endParaRPr lang="en-GB" dirty="0"/>
          </a:p>
          <a:p>
            <a:pPr marL="285750" indent="-285750">
              <a:buFont typeface="Arial" panose="020B0604020202020204" pitchFamily="34" charset="0"/>
              <a:buChar char="•"/>
            </a:pPr>
            <a:r>
              <a:rPr lang="en-GB" dirty="0"/>
              <a:t>Watch a </a:t>
            </a:r>
            <a:r>
              <a:rPr lang="en-GB" dirty="0">
                <a:hlinkClick r:id="rId4">
                  <a:extLst>
                    <a:ext uri="{A12FA001-AC4F-418D-AE19-62706E023703}">
                      <ahyp:hlinkClr xmlns:ahyp="http://schemas.microsoft.com/office/drawing/2018/hyperlinkcolor" val="tx"/>
                    </a:ext>
                  </a:extLst>
                </a:hlinkClick>
              </a:rPr>
              <a:t>short film </a:t>
            </a:r>
            <a:r>
              <a:rPr lang="en-GB" dirty="0"/>
              <a:t>about child mill workers and look at some </a:t>
            </a:r>
            <a:r>
              <a:rPr lang="en-GB" dirty="0">
                <a:hlinkClick r:id="rId5">
                  <a:extLst>
                    <a:ext uri="{A12FA001-AC4F-418D-AE19-62706E023703}">
                      <ahyp:hlinkClr xmlns:ahyp="http://schemas.microsoft.com/office/drawing/2018/hyperlinkcolor" val="tx"/>
                    </a:ext>
                  </a:extLst>
                </a:hlinkClick>
              </a:rPr>
              <a:t>images</a:t>
            </a:r>
            <a:r>
              <a:rPr lang="en-GB" dirty="0"/>
              <a:t>. What was like for children working in                    cotton mills.  </a:t>
            </a:r>
          </a:p>
          <a:p>
            <a:pPr marL="285750" indent="-285750">
              <a:buFont typeface="Arial" panose="020B0604020202020204" pitchFamily="34" charset="0"/>
              <a:buChar char="•"/>
            </a:pPr>
            <a:endParaRPr lang="en-GB" dirty="0"/>
          </a:p>
          <a:p>
            <a:endParaRPr lang="en-GB"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071602" y="292735"/>
            <a:ext cx="2328862" cy="681038"/>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037638" y="426085"/>
            <a:ext cx="2196318" cy="414338"/>
          </a:xfrm>
        </p:spPr>
        <p:txBody>
          <a:bodyPr/>
          <a:lstStyle/>
          <a:p>
            <a:r>
              <a:rPr lang="en-GB" sz="2000" b="1" dirty="0"/>
              <a:t>Do in class:</a:t>
            </a:r>
            <a:endParaRPr lang="en-US" sz="2000" dirty="0"/>
          </a:p>
        </p:txBody>
      </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12466" y="5684556"/>
            <a:ext cx="961361" cy="1089994"/>
          </a:xfrm>
          <a:prstGeom prst="rect">
            <a:avLst/>
          </a:prstGeom>
        </p:spPr>
      </p:pic>
      <p:sp>
        <p:nvSpPr>
          <p:cNvPr id="30" name="Picture 7">
            <a:extLst>
              <a:ext uri="{FF2B5EF4-FFF2-40B4-BE49-F238E27FC236}">
                <a16:creationId xmlns:a16="http://schemas.microsoft.com/office/drawing/2014/main" id="{648C474B-8AE7-15AA-7566-1255FF292820}"/>
              </a:ext>
            </a:extLst>
          </p:cNvPr>
          <p:cNvSpPr/>
          <p:nvPr/>
        </p:nvSpPr>
        <p:spPr>
          <a:xfrm rot="21554286">
            <a:off x="7934296" y="2212517"/>
            <a:ext cx="3378207" cy="222670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Quarry Bank Mill or Helmshore Mills Textile Museum to find out more about spinning and weaving cotton.</a:t>
            </a:r>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8049768" y="1654694"/>
            <a:ext cx="1688276" cy="681038"/>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865619" y="1803601"/>
            <a:ext cx="1817871"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55974" y="4079290"/>
            <a:ext cx="1009765" cy="1026084"/>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864172" y="5183813"/>
            <a:ext cx="986754" cy="388611"/>
            <a:chOff x="2849768" y="1056884"/>
            <a:chExt cx="17922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849768" y="1164631"/>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475004" y="4087664"/>
            <a:ext cx="1299742" cy="388611"/>
            <a:chOff x="2895208" y="867844"/>
            <a:chExt cx="1804233"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930014" y="867844"/>
              <a:ext cx="1769427" cy="681038"/>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95208" y="973635"/>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sp>
        <p:nvSpPr>
          <p:cNvPr id="35" name="Picture Placeholder 39">
            <a:extLst>
              <a:ext uri="{FF2B5EF4-FFF2-40B4-BE49-F238E27FC236}">
                <a16:creationId xmlns:a16="http://schemas.microsoft.com/office/drawing/2014/main" id="{EEAC5C87-352B-487F-A9AA-75AB36976164}"/>
              </a:ext>
              <a:ext uri="{C183D7F6-B498-43B3-948B-1728B52AA6E4}">
                <adec:decorative xmlns:adec="http://schemas.microsoft.com/office/drawing/2017/decorative" val="1"/>
              </a:ext>
            </a:extLst>
          </p:cNvPr>
          <p:cNvSpPr txBox="1">
            <a:spLocks/>
          </p:cNvSpPr>
          <p:nvPr/>
        </p:nvSpPr>
        <p:spPr>
          <a:xfrm rot="20718637">
            <a:off x="6143249" y="6091974"/>
            <a:ext cx="1109911" cy="341633"/>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6" name="Text Placeholder 41">
            <a:extLst>
              <a:ext uri="{FF2B5EF4-FFF2-40B4-BE49-F238E27FC236}">
                <a16:creationId xmlns:a16="http://schemas.microsoft.com/office/drawing/2014/main" id="{BDD15CAE-86F4-4D6D-A99B-E3CCED3D6516}"/>
              </a:ext>
              <a:ext uri="{C183D7F6-B498-43B3-948B-1728B52AA6E4}">
                <adec:decorative xmlns:adec="http://schemas.microsoft.com/office/drawing/2017/decorative" val="1"/>
              </a:ext>
            </a:extLst>
          </p:cNvPr>
          <p:cNvSpPr txBox="1">
            <a:spLocks/>
          </p:cNvSpPr>
          <p:nvPr/>
        </p:nvSpPr>
        <p:spPr>
          <a:xfrm rot="20570669">
            <a:off x="6112486" y="6138025"/>
            <a:ext cx="1240384" cy="298884"/>
          </a:xfrm>
          <a:prstGeom prst="rect">
            <a:avLst/>
          </a:prstGeom>
          <a:noFill/>
        </p:spPr>
        <p:txBody>
          <a:bodyPr anchor="ctr" anchorCtr="0">
            <a:normAutofit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spTree>
    <p:extLst>
      <p:ext uri="{BB962C8B-B14F-4D97-AF65-F5344CB8AC3E}">
        <p14:creationId xmlns:p14="http://schemas.microsoft.com/office/powerpoint/2010/main" val="3084968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err="1"/>
              <a:t>Cleminson</a:t>
            </a:r>
            <a:r>
              <a:rPr lang="en-GB" dirty="0"/>
              <a:t> Street</a:t>
            </a:r>
          </a:p>
        </p:txBody>
      </p:sp>
      <p:pic>
        <p:nvPicPr>
          <p:cNvPr id="14" name="Picture Placeholder 13" descr="Photo of street with car park to one side and large building in background">
            <a:extLst>
              <a:ext uri="{FF2B5EF4-FFF2-40B4-BE49-F238E27FC236}">
                <a16:creationId xmlns:a16="http://schemas.microsoft.com/office/drawing/2014/main" id="{81037ED6-4214-419B-A3FC-1187F9EEBE6F}"/>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t="410" b="410"/>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err="1"/>
              <a:t>Cleminson</a:t>
            </a:r>
            <a:r>
              <a:rPr lang="en-GB" dirty="0"/>
              <a:t> Street, 2021.               Copyright 2023 Google</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4993532" y="1075413"/>
            <a:ext cx="6477000" cy="4093987"/>
          </a:xfrm>
        </p:spPr>
        <p:txBody>
          <a:bodyPr/>
          <a:lstStyle/>
          <a:p>
            <a:pPr marL="342900" indent="-342900">
              <a:buFont typeface="Arial" panose="020B0604020202020204" pitchFamily="34" charset="0"/>
              <a:buChar char="•"/>
            </a:pPr>
            <a:r>
              <a:rPr lang="en-GB" sz="1600" dirty="0" err="1"/>
              <a:t>Cleminson</a:t>
            </a:r>
            <a:r>
              <a:rPr lang="en-GB" sz="1600" dirty="0"/>
              <a:t> Street was once a cobbled street which, like many in this part of Salford, contained rows of terraced houses where workers’ families with children lived. In 1900, around 3000 young children lived around these streets. </a:t>
            </a:r>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1600" dirty="0"/>
              <a:t>In 1929 it was decided, copying an idea in New York, that 48 streets, including </a:t>
            </a:r>
            <a:r>
              <a:rPr lang="en-GB" sz="1600" dirty="0" err="1"/>
              <a:t>Cleminson</a:t>
            </a:r>
            <a:r>
              <a:rPr lang="en-GB" sz="1600" dirty="0"/>
              <a:t> Street, should become “play streets”.  </a:t>
            </a:r>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1600" dirty="0"/>
              <a:t>Between 8am to sunset no cars were allowed, so children could play out safely away from traffic. The play streets lasted until the 1980s. </a:t>
            </a:r>
          </a:p>
        </p:txBody>
      </p:sp>
    </p:spTree>
    <p:extLst>
      <p:ext uri="{BB962C8B-B14F-4D97-AF65-F5344CB8AC3E}">
        <p14:creationId xmlns:p14="http://schemas.microsoft.com/office/powerpoint/2010/main" val="3302163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err="1"/>
              <a:t>Cleminson</a:t>
            </a:r>
            <a:r>
              <a:rPr lang="en-GB" dirty="0"/>
              <a:t> Street </a:t>
            </a:r>
            <a:r>
              <a:rPr lang="en-GB" dirty="0">
                <a:solidFill>
                  <a:schemeClr val="bg1"/>
                </a:solidFill>
              </a:rPr>
              <a:t>(cont.)</a:t>
            </a:r>
          </a:p>
        </p:txBody>
      </p:sp>
      <p:pic>
        <p:nvPicPr>
          <p:cNvPr id="14" name="Picture Placeholder 13" descr="Photo of street with car park to one side and large building in background">
            <a:extLst>
              <a:ext uri="{FF2B5EF4-FFF2-40B4-BE49-F238E27FC236}">
                <a16:creationId xmlns:a16="http://schemas.microsoft.com/office/drawing/2014/main" id="{81037ED6-4214-419B-A3FC-1187F9EEBE6F}"/>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t="410" b="410"/>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err="1"/>
              <a:t>Cleminson</a:t>
            </a:r>
            <a:r>
              <a:rPr lang="en-GB" dirty="0"/>
              <a:t> Street, 2021.               Copyright 2023 Google</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4993532" y="1178981"/>
            <a:ext cx="6477000" cy="5052233"/>
          </a:xfrm>
        </p:spPr>
        <p:txBody>
          <a:bodyPr/>
          <a:lstStyle/>
          <a:p>
            <a:pPr marL="342900" indent="-342900">
              <a:buFont typeface="Arial" panose="020B0604020202020204" pitchFamily="34" charset="0"/>
              <a:buChar char="•"/>
            </a:pPr>
            <a:r>
              <a:rPr lang="en-GB" sz="1600" dirty="0"/>
              <a:t>Down the hill from </a:t>
            </a:r>
            <a:r>
              <a:rPr lang="en-GB" sz="1600" dirty="0" err="1"/>
              <a:t>Cleminson</a:t>
            </a:r>
            <a:r>
              <a:rPr lang="en-GB" sz="1600" dirty="0"/>
              <a:t> Street, in the opposite direction to Chapel Street, was once an area with many factories, dye and bleach works, engineering works, a timber yard and works for printing.  Much of this industry grew up around here because the nearby River Irwell could be used for processing, power and transport.   </a:t>
            </a:r>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1600" dirty="0"/>
              <a:t>At one time, the area would have been smelly and smoggy due to the coal fired factories pumping out their waste. Industries also dumped chemicals and waste products into the river and over time it became very polluted. </a:t>
            </a:r>
          </a:p>
          <a:p>
            <a:endParaRPr lang="en-GB" sz="1600" dirty="0"/>
          </a:p>
          <a:p>
            <a:r>
              <a:rPr lang="en-GB" sz="1800" dirty="0"/>
              <a:t>Find out more</a:t>
            </a:r>
          </a:p>
          <a:p>
            <a:pPr marL="342900" indent="-342900">
              <a:buFont typeface="Arial" panose="020B0604020202020204" pitchFamily="34" charset="0"/>
              <a:buChar char="•"/>
            </a:pPr>
            <a:r>
              <a:rPr lang="en-GB" sz="1600" dirty="0">
                <a:hlinkClick r:id="rId3"/>
              </a:rPr>
              <a:t>Play Streets Salford </a:t>
            </a:r>
            <a:r>
              <a:rPr lang="en-GB" sz="1600" dirty="0"/>
              <a:t> </a:t>
            </a:r>
          </a:p>
          <a:p>
            <a:pPr marL="342900" indent="-342900">
              <a:buFont typeface="Arial" panose="020B0604020202020204" pitchFamily="34" charset="0"/>
              <a:buChar char="•"/>
            </a:pPr>
            <a:r>
              <a:rPr lang="en-GB" sz="1600" dirty="0">
                <a:hlinkClick r:id="rId4"/>
              </a:rPr>
              <a:t>Play Streets around the world </a:t>
            </a:r>
            <a:endParaRPr lang="en-GB" sz="1600" dirty="0">
              <a:hlinkClick r:id="rId5"/>
            </a:endParaRPr>
          </a:p>
          <a:p>
            <a:pPr marL="342900" indent="-342900">
              <a:buFont typeface="Arial" panose="020B0604020202020204" pitchFamily="34" charset="0"/>
              <a:buChar char="•"/>
            </a:pPr>
            <a:r>
              <a:rPr lang="en-GB" sz="1600" dirty="0">
                <a:hlinkClick r:id="rId5"/>
              </a:rPr>
              <a:t>River Irwell. </a:t>
            </a:r>
            <a:endParaRPr lang="en-GB" sz="1600" dirty="0"/>
          </a:p>
        </p:txBody>
      </p:sp>
    </p:spTree>
    <p:extLst>
      <p:ext uri="{BB962C8B-B14F-4D97-AF65-F5344CB8AC3E}">
        <p14:creationId xmlns:p14="http://schemas.microsoft.com/office/powerpoint/2010/main" val="14749072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58784" y="2195571"/>
            <a:ext cx="3660118" cy="2032468"/>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Find out more about </a:t>
            </a:r>
            <a:r>
              <a:rPr lang="en-GB" dirty="0">
                <a:hlinkClick r:id="rId2">
                  <a:extLst>
                    <a:ext uri="{A12FA001-AC4F-418D-AE19-62706E023703}">
                      <ahyp:hlinkClr xmlns:ahyp="http://schemas.microsoft.com/office/drawing/2018/hyperlinkcolor" val="tx"/>
                    </a:ext>
                  </a:extLst>
                </a:hlinkClick>
              </a:rPr>
              <a:t>play streets around the world</a:t>
            </a:r>
            <a:r>
              <a:rPr lang="en-GB" dirty="0"/>
              <a:t>. Design a campaign to turn your street into a play street!</a:t>
            </a:r>
          </a:p>
        </p:txBody>
      </p:sp>
      <p:sp>
        <p:nvSpPr>
          <p:cNvPr id="25" name="Picture 7">
            <a:extLst>
              <a:ext uri="{FF2B5EF4-FFF2-40B4-BE49-F238E27FC236}">
                <a16:creationId xmlns:a16="http://schemas.microsoft.com/office/drawing/2014/main" id="{14A3BBA3-0046-08F5-0C80-EE8F199FE95F}"/>
              </a:ext>
            </a:extLst>
          </p:cNvPr>
          <p:cNvSpPr/>
          <p:nvPr/>
        </p:nvSpPr>
        <p:spPr>
          <a:xfrm>
            <a:off x="4006700" y="2093004"/>
            <a:ext cx="3473116" cy="3061777"/>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Explore old maps of this area, located towards the end of this PPT. What evidence can you find of industry and transport in the past? Compare this with a modern map.  How has the environment changed over time?</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190620" y="2000101"/>
            <a:ext cx="3561824" cy="326421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Stand and look at the view down the hill.  Imagine what it would have been like 200 years ago when the factories and works were operating in this area. How would the view be similar and different? What would it have smelled and sounded like in this area?</a:t>
            </a:r>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292809" y="352979"/>
            <a:ext cx="3146046" cy="710288"/>
          </a:xfrm>
        </p:spPr>
        <p:txBody>
          <a:bodyPr/>
          <a:lstStyle/>
          <a:p>
            <a:r>
              <a:rPr lang="en-GB" dirty="0"/>
              <a:t>Activities </a:t>
            </a:r>
            <a:r>
              <a:rPr lang="en-GB" dirty="0">
                <a:solidFill>
                  <a:schemeClr val="bg1"/>
                </a:solidFill>
              </a:rPr>
              <a:t>(10)</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812097">
            <a:off x="276837" y="1403348"/>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285503" y="1539394"/>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155292" y="1431532"/>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067305" y="1531766"/>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848772" y="1622882"/>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563635" y="1765055"/>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21307" y="4085095"/>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05158" y="5276548"/>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833779" y="5079719"/>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243978" y="4096603"/>
            <a:ext cx="1298270" cy="388611"/>
            <a:chOff x="2781044" y="-49324"/>
            <a:chExt cx="1802190"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781044" y="42607"/>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664962" y="5003302"/>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7"/>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0352" y="5018415"/>
            <a:ext cx="1010961" cy="1146230"/>
          </a:xfrm>
          <a:prstGeom prst="rect">
            <a:avLst/>
          </a:prstGeom>
        </p:spPr>
      </p:pic>
    </p:spTree>
    <p:extLst>
      <p:ext uri="{BB962C8B-B14F-4D97-AF65-F5344CB8AC3E}">
        <p14:creationId xmlns:p14="http://schemas.microsoft.com/office/powerpoint/2010/main" val="2330943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7CCF-A562-4840-9899-12D0AD13BEF6}"/>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mn-lt"/>
                <a:ea typeface="+mn-ea"/>
                <a:cs typeface="+mn-cs"/>
              </a:rPr>
              <a:t>Cleminson</a:t>
            </a:r>
            <a:r>
              <a:rPr kumimoji="0" lang="en-GB" sz="1800" b="0" i="0" u="none" strike="noStrike" kern="1200" cap="none" spc="0" normalizeH="0" baseline="0" noProof="0" dirty="0">
                <a:ln>
                  <a:noFill/>
                </a:ln>
                <a:solidFill>
                  <a:schemeClr val="tx1"/>
                </a:solidFill>
                <a:effectLst/>
                <a:uLnTx/>
                <a:uFillTx/>
                <a:latin typeface="+mn-lt"/>
                <a:ea typeface="+mn-ea"/>
                <a:cs typeface="+mn-cs"/>
              </a:rPr>
              <a:t> Street, 2021</a:t>
            </a:r>
          </a:p>
        </p:txBody>
      </p:sp>
      <p:pic>
        <p:nvPicPr>
          <p:cNvPr id="3" name="Picture 2" descr="Photo of street with car park to one side and large building in background">
            <a:extLst>
              <a:ext uri="{FF2B5EF4-FFF2-40B4-BE49-F238E27FC236}">
                <a16:creationId xmlns:a16="http://schemas.microsoft.com/office/drawing/2014/main" id="{D80A6D90-B881-45E0-9223-C430DE3316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47"/>
          <a:stretch/>
        </p:blipFill>
        <p:spPr>
          <a:xfrm>
            <a:off x="559293" y="692458"/>
            <a:ext cx="11073414" cy="6011882"/>
          </a:xfrm>
          <a:prstGeom prst="rect">
            <a:avLst/>
          </a:prstGeom>
        </p:spPr>
      </p:pic>
    </p:spTree>
    <p:extLst>
      <p:ext uri="{BB962C8B-B14F-4D97-AF65-F5344CB8AC3E}">
        <p14:creationId xmlns:p14="http://schemas.microsoft.com/office/powerpoint/2010/main" val="1306336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89D4D-111E-4271-A88A-76F6661DE54E}"/>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mn-lt"/>
                <a:ea typeface="+mn-ea"/>
                <a:cs typeface="+mn-cs"/>
              </a:rPr>
              <a:t>Cleminson</a:t>
            </a:r>
            <a:r>
              <a:rPr kumimoji="0" lang="en-GB" sz="1800" b="0" i="0" u="none" strike="noStrike" kern="1200" cap="none" spc="0" normalizeH="0" baseline="0" noProof="0" dirty="0">
                <a:ln>
                  <a:noFill/>
                </a:ln>
                <a:solidFill>
                  <a:schemeClr val="tx1"/>
                </a:solidFill>
                <a:effectLst/>
                <a:uLnTx/>
                <a:uFillTx/>
                <a:latin typeface="+mn-lt"/>
                <a:ea typeface="+mn-ea"/>
                <a:cs typeface="+mn-cs"/>
              </a:rPr>
              <a:t> Play Street. 1929. </a:t>
            </a:r>
          </a:p>
        </p:txBody>
      </p:sp>
      <p:pic>
        <p:nvPicPr>
          <p:cNvPr id="4" name="Content Placeholder 3" descr="Black and white photo of children playing in the street. Some have bikes. Many are looking into the camera.">
            <a:extLst>
              <a:ext uri="{FF2B5EF4-FFF2-40B4-BE49-F238E27FC236}">
                <a16:creationId xmlns:a16="http://schemas.microsoft.com/office/drawing/2014/main" id="{98BB0897-73D8-48A1-ACB2-C6EEF9BE18B5}"/>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020668" y="618440"/>
            <a:ext cx="8150664" cy="6175300"/>
          </a:xfrm>
        </p:spPr>
      </p:pic>
    </p:spTree>
    <p:extLst>
      <p:ext uri="{BB962C8B-B14F-4D97-AF65-F5344CB8AC3E}">
        <p14:creationId xmlns:p14="http://schemas.microsoft.com/office/powerpoint/2010/main" val="4109320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River view and The Crescent</a:t>
            </a:r>
          </a:p>
        </p:txBody>
      </p:sp>
      <p:pic>
        <p:nvPicPr>
          <p:cNvPr id="9" name="Picture Placeholder 8" descr="Photo of wide road with row of terraced houses in the background. Each house is thin with 3 floors and large rectangular, evenly spaced windows.">
            <a:extLst>
              <a:ext uri="{FF2B5EF4-FFF2-40B4-BE49-F238E27FC236}">
                <a16:creationId xmlns:a16="http://schemas.microsoft.com/office/drawing/2014/main" id="{31323CFD-5426-4809-829D-06736242E7F5}"/>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a:xfrm>
            <a:off x="240857" y="1316602"/>
            <a:ext cx="4632984" cy="4093986"/>
          </a:xfrm>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The Crescent, 2023                 Emma Fox</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4876800" y="1710843"/>
            <a:ext cx="6477000" cy="3305504"/>
          </a:xfrm>
        </p:spPr>
        <p:txBody>
          <a:bodyPr/>
          <a:lstStyle/>
          <a:p>
            <a:pPr marL="342900" indent="-342900">
              <a:buFont typeface="Arial" panose="020B0604020202020204" pitchFamily="34" charset="0"/>
              <a:buChar char="•"/>
            </a:pPr>
            <a:r>
              <a:rPr lang="en-GB" sz="1600" dirty="0"/>
              <a:t>The name Salford comes from the willow trees lining the banks of the river where people first made a crossing, or a ford. The botanical name for willow is </a:t>
            </a:r>
            <a:r>
              <a:rPr lang="en-GB" sz="1600" dirty="0" err="1"/>
              <a:t>salix</a:t>
            </a:r>
            <a:r>
              <a:rPr lang="en-GB" sz="1600" dirty="0"/>
              <a:t>. Hence, when added to the word “ford”, we get Salford. </a:t>
            </a:r>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1600" dirty="0"/>
              <a:t>At this point the River Irwell curves in a tight loop and the road along the banks follows the same curve, giving The Crescent name to this part of the street, the old pub and the row of Georgian houses on the other side of the road.  These houses were built for the wealthy to enjoy the river and willow view. General Arbuthnot, who is buried in the crypt at St Philip’s Church, lived on the Crescent.  Now the houses are mostly used as offices.  They are all listed buildings.</a:t>
            </a:r>
          </a:p>
          <a:p>
            <a:endParaRPr lang="en-GB" sz="1600" dirty="0"/>
          </a:p>
          <a:p>
            <a:r>
              <a:rPr lang="en-GB" sz="1800" dirty="0"/>
              <a:t>Find out more</a:t>
            </a:r>
          </a:p>
          <a:p>
            <a:pPr marL="342900" indent="-342900">
              <a:buFont typeface="Arial" panose="020B0604020202020204" pitchFamily="34" charset="0"/>
              <a:buChar char="•"/>
            </a:pPr>
            <a:r>
              <a:rPr lang="en-GB" sz="1800" dirty="0">
                <a:hlinkClick r:id="rId3"/>
              </a:rPr>
              <a:t>Historic England </a:t>
            </a:r>
            <a:r>
              <a:rPr lang="en-GB" sz="1800" dirty="0"/>
              <a:t> list entry. The Crescent</a:t>
            </a:r>
            <a:endParaRPr lang="en-GB" sz="2000" dirty="0"/>
          </a:p>
        </p:txBody>
      </p:sp>
    </p:spTree>
    <p:extLst>
      <p:ext uri="{BB962C8B-B14F-4D97-AF65-F5344CB8AC3E}">
        <p14:creationId xmlns:p14="http://schemas.microsoft.com/office/powerpoint/2010/main" val="91031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57938" y="2068267"/>
            <a:ext cx="3660118" cy="2159777"/>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Lark Hill Place at Salford Museum to find out more about what this area might have been like when the houses on the Crescent were in use as homes.</a:t>
            </a:r>
          </a:p>
        </p:txBody>
      </p:sp>
      <p:sp>
        <p:nvSpPr>
          <p:cNvPr id="25" name="Picture 7">
            <a:extLst>
              <a:ext uri="{FF2B5EF4-FFF2-40B4-BE49-F238E27FC236}">
                <a16:creationId xmlns:a16="http://schemas.microsoft.com/office/drawing/2014/main" id="{14A3BBA3-0046-08F5-0C80-EE8F199FE95F}"/>
              </a:ext>
            </a:extLst>
          </p:cNvPr>
          <p:cNvSpPr/>
          <p:nvPr/>
        </p:nvSpPr>
        <p:spPr>
          <a:xfrm>
            <a:off x="3972658" y="2171326"/>
            <a:ext cx="3473116" cy="2544498"/>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Look at the antique print of this area on the following slide.  Why do you think this location was chosen for the houses on The Crescent? How has the area changed?</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172107" y="2255914"/>
            <a:ext cx="3561824" cy="283627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How many willow trees can you spot over the river?</a:t>
            </a:r>
          </a:p>
          <a:p>
            <a:endParaRPr lang="en-GB" dirty="0"/>
          </a:p>
          <a:p>
            <a:pPr marL="285750" indent="-285750">
              <a:buFont typeface="Arial" panose="020B0604020202020204" pitchFamily="34" charset="0"/>
              <a:buChar char="•"/>
            </a:pPr>
            <a:r>
              <a:rPr lang="en-GB" dirty="0"/>
              <a:t>How are the houses on the Crescent similar to the ones on </a:t>
            </a:r>
            <a:r>
              <a:rPr lang="en-GB" dirty="0" err="1"/>
              <a:t>Encombe</a:t>
            </a:r>
            <a:r>
              <a:rPr lang="en-GB" dirty="0"/>
              <a:t> Place?  Which would you prefer to have lived in?</a:t>
            </a:r>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292809" y="352979"/>
            <a:ext cx="3146046" cy="710288"/>
          </a:xfrm>
        </p:spPr>
        <p:txBody>
          <a:bodyPr/>
          <a:lstStyle/>
          <a:p>
            <a:r>
              <a:rPr lang="en-GB" dirty="0"/>
              <a:t>Activities </a:t>
            </a:r>
            <a:r>
              <a:rPr lang="en-GB" dirty="0">
                <a:solidFill>
                  <a:schemeClr val="bg1"/>
                </a:solidFill>
              </a:rPr>
              <a:t>(11)</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298770" y="1591263"/>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355527" y="1708107"/>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067704" y="1507740"/>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076107" y="1635955"/>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804759" y="1425028"/>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274655" y="1534450"/>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04536" y="4125404"/>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2443" y="5018403"/>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823226" y="4849035"/>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473989" y="4060924"/>
            <a:ext cx="1274668" cy="388611"/>
            <a:chOff x="3101186" y="6209"/>
            <a:chExt cx="1769426"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3101186" y="6209"/>
              <a:ext cx="1769426"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3125962" y="117994"/>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288785" y="4515669"/>
            <a:ext cx="1047221" cy="367869"/>
            <a:chOff x="5383967" y="4751715"/>
            <a:chExt cx="1047221"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390212" y="4751715"/>
              <a:ext cx="1040976" cy="367869"/>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383967" y="479472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02085" y="4457556"/>
            <a:ext cx="1050476" cy="1191032"/>
          </a:xfrm>
          <a:prstGeom prst="rect">
            <a:avLst/>
          </a:prstGeom>
        </p:spPr>
      </p:pic>
    </p:spTree>
    <p:extLst>
      <p:ext uri="{BB962C8B-B14F-4D97-AF65-F5344CB8AC3E}">
        <p14:creationId xmlns:p14="http://schemas.microsoft.com/office/powerpoint/2010/main" val="30192607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EB0C-6CEF-46A2-8DB7-55F19B050F17}"/>
              </a:ext>
            </a:extLst>
          </p:cNvPr>
          <p:cNvSpPr>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Antique Print, view over River Irwell, Salford, 1834. </a:t>
            </a:r>
          </a:p>
        </p:txBody>
      </p:sp>
      <p:pic>
        <p:nvPicPr>
          <p:cNvPr id="4" name="Content Placeholder 3" descr="Black and white view of River Irwell with willow trees in foreground and grand buildings in the background.">
            <a:extLst>
              <a:ext uri="{FF2B5EF4-FFF2-40B4-BE49-F238E27FC236}">
                <a16:creationId xmlns:a16="http://schemas.microsoft.com/office/drawing/2014/main" id="{1741C445-134A-4A31-8B19-47F50C62A654}"/>
              </a:ext>
            </a:extLst>
          </p:cNvPr>
          <p:cNvPicPr>
            <a:picLocks noGrp="1" noChangeAspect="1"/>
          </p:cNvPicPr>
          <p:nvPr>
            <p:ph idx="1"/>
          </p:nvPr>
        </p:nvPicPr>
        <p:blipFill>
          <a:blip r:embed="rId3"/>
          <a:stretch>
            <a:fillRect/>
          </a:stretch>
        </p:blipFill>
        <p:spPr>
          <a:xfrm>
            <a:off x="1694802" y="708105"/>
            <a:ext cx="9144000" cy="5974080"/>
          </a:xfrm>
        </p:spPr>
      </p:pic>
    </p:spTree>
    <p:extLst>
      <p:ext uri="{BB962C8B-B14F-4D97-AF65-F5344CB8AC3E}">
        <p14:creationId xmlns:p14="http://schemas.microsoft.com/office/powerpoint/2010/main" val="1519452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93BB-46F7-4BBA-9575-441E198A126E}"/>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The Crescent, 2023</a:t>
            </a:r>
          </a:p>
        </p:txBody>
      </p:sp>
      <p:pic>
        <p:nvPicPr>
          <p:cNvPr id="6" name="Content Placeholder 5" descr="Photo of wide road with row of terraced houses in the background. Each house is thin with 3 floors and large rectangular, evenly spaced windows.">
            <a:extLst>
              <a:ext uri="{FF2B5EF4-FFF2-40B4-BE49-F238E27FC236}">
                <a16:creationId xmlns:a16="http://schemas.microsoft.com/office/drawing/2014/main" id="{6A04A681-2DEC-497E-9E7F-235A02FCB466}"/>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914525" y="454199"/>
            <a:ext cx="8362950" cy="6272213"/>
          </a:xfrm>
        </p:spPr>
      </p:pic>
    </p:spTree>
    <p:extLst>
      <p:ext uri="{BB962C8B-B14F-4D97-AF65-F5344CB8AC3E}">
        <p14:creationId xmlns:p14="http://schemas.microsoft.com/office/powerpoint/2010/main" val="3225787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86F0-E462-48BF-9E25-FB8C73BB5E1D}"/>
              </a:ext>
            </a:extLst>
          </p:cNvPr>
          <p:cNvSpPr>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Georgian House on The Crescent, 1872</a:t>
            </a:r>
          </a:p>
        </p:txBody>
      </p:sp>
      <p:pic>
        <p:nvPicPr>
          <p:cNvPr id="4" name="Content Placeholder 3" descr="Sepia photo of tall thin house with three floors.  The house has a curved front door and large rectangular, evenly space windows.">
            <a:extLst>
              <a:ext uri="{FF2B5EF4-FFF2-40B4-BE49-F238E27FC236}">
                <a16:creationId xmlns:a16="http://schemas.microsoft.com/office/drawing/2014/main" id="{6B29B1D6-0E8E-403C-8DE3-069FE6023323}"/>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886364" y="846995"/>
            <a:ext cx="4419272" cy="5866290"/>
          </a:xfrm>
        </p:spPr>
      </p:pic>
    </p:spTree>
    <p:extLst>
      <p:ext uri="{BB962C8B-B14F-4D97-AF65-F5344CB8AC3E}">
        <p14:creationId xmlns:p14="http://schemas.microsoft.com/office/powerpoint/2010/main" val="1032384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19DC-3D82-4B8F-81BF-3632F4BE9F8F}"/>
              </a:ext>
            </a:extLst>
          </p:cNvPr>
          <p:cNvSpPr txBox="1">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Islington Mill, 2023 </a:t>
            </a: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A photo of the front and side of a large mill building with 6 floors.  Windows running along each floor. ">
            <a:extLst>
              <a:ext uri="{FF2B5EF4-FFF2-40B4-BE49-F238E27FC236}">
                <a16:creationId xmlns:a16="http://schemas.microsoft.com/office/drawing/2014/main" id="{38CC8BEB-5CD5-4DD1-9FD0-E25E0F3BF8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2407" y="462610"/>
            <a:ext cx="8527187" cy="6395390"/>
          </a:xfrm>
          <a:prstGeom prst="rect">
            <a:avLst/>
          </a:prstGeom>
        </p:spPr>
      </p:pic>
    </p:spTree>
    <p:extLst>
      <p:ext uri="{BB962C8B-B14F-4D97-AF65-F5344CB8AC3E}">
        <p14:creationId xmlns:p14="http://schemas.microsoft.com/office/powerpoint/2010/main" val="3338839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88922" y="5466004"/>
            <a:ext cx="3643313" cy="426029"/>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Peel Park</a:t>
            </a:r>
          </a:p>
        </p:txBody>
      </p:sp>
      <p:pic>
        <p:nvPicPr>
          <p:cNvPr id="12" name="Picture Placeholder 11" descr="Photo of grassed area with trees in background.  There are steps in the foreground leading to a heart shaped path through the grass.">
            <a:extLst>
              <a:ext uri="{FF2B5EF4-FFF2-40B4-BE49-F238E27FC236}">
                <a16:creationId xmlns:a16="http://schemas.microsoft.com/office/drawing/2014/main" id="{034BD659-9267-43AF-808A-CE1895EA6C86}"/>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137311" y="5466003"/>
            <a:ext cx="3146533" cy="426029"/>
          </a:xfrm>
        </p:spPr>
        <p:txBody>
          <a:bodyPr/>
          <a:lstStyle/>
          <a:p>
            <a:r>
              <a:rPr lang="en-GB" dirty="0"/>
              <a:t>Peel Park, By </a:t>
            </a:r>
            <a:r>
              <a:rPr lang="en-GB" dirty="0" err="1"/>
              <a:t>Richerman</a:t>
            </a:r>
            <a:endParaRPr lang="en-GB" dirty="0"/>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4873841" y="1075413"/>
            <a:ext cx="6477000" cy="3305504"/>
          </a:xfrm>
        </p:spPr>
        <p:txBody>
          <a:bodyPr/>
          <a:lstStyle/>
          <a:p>
            <a:pPr marL="342900" indent="-342900">
              <a:buFont typeface="Arial" panose="020B0604020202020204" pitchFamily="34" charset="0"/>
              <a:buChar char="•"/>
            </a:pPr>
            <a:r>
              <a:rPr lang="en-GB" sz="1800" dirty="0"/>
              <a:t>Peel Park was one of three public parks, opened on the same day in 1846. They were the first three in the country!  The parks were paid for by public subscription - what we would call crowd funding today. </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Peel Park is named after Prime Minister Robert Peel who passed a lot of laws to help workers have a better life. The park provided much needed fresh air, nature and a place to exercise.   In fact, the motto on Salford’s coat of arms, written in Latin, means "The welfare of the people is the highest law" and Salford certainly lives up to this. The city provided its people not only with one of the country’s first public parks, but also a library in 1850; now Salford Gallery and Museum. </a:t>
            </a:r>
          </a:p>
          <a:p>
            <a:endParaRPr lang="en-GB" sz="1600" dirty="0"/>
          </a:p>
          <a:p>
            <a:r>
              <a:rPr lang="en-GB" sz="1800" dirty="0"/>
              <a:t>Find out more</a:t>
            </a:r>
          </a:p>
          <a:p>
            <a:pPr marL="342900" indent="-342900">
              <a:buFont typeface="Arial" panose="020B0604020202020204" pitchFamily="34" charset="0"/>
              <a:buChar char="•"/>
            </a:pPr>
            <a:r>
              <a:rPr lang="en-GB" sz="1800" dirty="0">
                <a:hlinkClick r:id="rId4"/>
              </a:rPr>
              <a:t>Peel Park history</a:t>
            </a:r>
            <a:endParaRPr lang="en-GB" sz="1800" dirty="0"/>
          </a:p>
        </p:txBody>
      </p:sp>
    </p:spTree>
    <p:extLst>
      <p:ext uri="{BB962C8B-B14F-4D97-AF65-F5344CB8AC3E}">
        <p14:creationId xmlns:p14="http://schemas.microsoft.com/office/powerpoint/2010/main" val="1560511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icture 7">
            <a:extLst>
              <a:ext uri="{FF2B5EF4-FFF2-40B4-BE49-F238E27FC236}">
                <a16:creationId xmlns:a16="http://schemas.microsoft.com/office/drawing/2014/main" id="{77950E83-E598-413B-A8A1-61E4B649D43E}"/>
              </a:ext>
            </a:extLst>
          </p:cNvPr>
          <p:cNvSpPr/>
          <p:nvPr/>
        </p:nvSpPr>
        <p:spPr>
          <a:xfrm rot="21554286">
            <a:off x="7600990" y="2119829"/>
            <a:ext cx="3660118" cy="3337340"/>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In 1851 Queen Victoria visited Peel Park.  80,000 children gathered there to sing to her!  Can you find the painting of Queen Victoria’s visit in Salford Museum and Gallery? Imagine more people than would fit into Old Trafford in Peel Park singing to the queen!</a:t>
            </a:r>
          </a:p>
        </p:txBody>
      </p:sp>
      <p:sp>
        <p:nvSpPr>
          <p:cNvPr id="25" name="Picture 7">
            <a:extLst>
              <a:ext uri="{FF2B5EF4-FFF2-40B4-BE49-F238E27FC236}">
                <a16:creationId xmlns:a16="http://schemas.microsoft.com/office/drawing/2014/main" id="{14A3BBA3-0046-08F5-0C80-EE8F199FE95F}"/>
              </a:ext>
            </a:extLst>
          </p:cNvPr>
          <p:cNvSpPr/>
          <p:nvPr/>
        </p:nvSpPr>
        <p:spPr>
          <a:xfrm>
            <a:off x="3989530" y="2649074"/>
            <a:ext cx="3473116" cy="220024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How is the park used by people from Salford used today? You could take a survey and show your results in a graph.</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295703" y="2534073"/>
            <a:ext cx="3561824" cy="2382701"/>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Why do you think places like Peel Park were so important to people in Salford when it first opened?  How do you use Peel Park today?</a:t>
            </a:r>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292809" y="352979"/>
            <a:ext cx="3146046" cy="710288"/>
          </a:xfrm>
        </p:spPr>
        <p:txBody>
          <a:bodyPr/>
          <a:lstStyle/>
          <a:p>
            <a:r>
              <a:rPr lang="en-GB" dirty="0"/>
              <a:t>Activities </a:t>
            </a:r>
            <a:r>
              <a:rPr lang="en-GB" dirty="0">
                <a:solidFill>
                  <a:schemeClr val="bg1"/>
                </a:solidFill>
              </a:rPr>
              <a:t>(12)</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236713" y="2164113"/>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379018" y="2266457"/>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815892" y="2100576"/>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3824295" y="2228791"/>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508177" y="1470095"/>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114843" y="1587551"/>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15621" y="5123243"/>
            <a:ext cx="1061173" cy="1078323"/>
          </a:xfrm>
          <a:prstGeom prst="rect">
            <a:avLst/>
          </a:prstGeom>
        </p:spPr>
      </p:pic>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17686" y="5056637"/>
            <a:ext cx="1298270" cy="388611"/>
            <a:chOff x="2781044" y="-49324"/>
            <a:chExt cx="1802190"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781044" y="42607"/>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63189" y="4354783"/>
            <a:ext cx="1132999" cy="1284597"/>
          </a:xfrm>
          <a:prstGeom prst="rect">
            <a:avLst/>
          </a:prstGeom>
        </p:spPr>
      </p:pic>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022521" y="4629401"/>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2" name="Picture 31">
            <a:extLst>
              <a:ext uri="{FF2B5EF4-FFF2-40B4-BE49-F238E27FC236}">
                <a16:creationId xmlns:a16="http://schemas.microsoft.com/office/drawing/2014/main" id="{C2C9072A-300B-412B-BB8D-91A198DD1AD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58541" y="4947938"/>
            <a:ext cx="1576120" cy="1202661"/>
          </a:xfrm>
          <a:prstGeom prst="rect">
            <a:avLst/>
          </a:prstGeom>
        </p:spPr>
      </p:pic>
      <p:sp>
        <p:nvSpPr>
          <p:cNvPr id="37" name="Picture 9">
            <a:extLst>
              <a:ext uri="{FF2B5EF4-FFF2-40B4-BE49-F238E27FC236}">
                <a16:creationId xmlns:a16="http://schemas.microsoft.com/office/drawing/2014/main" id="{D633B415-F044-4C4E-AC27-87AC562044E7}"/>
              </a:ext>
              <a:ext uri="{C183D7F6-B498-43B3-948B-1728B52AA6E4}">
                <adec:decorative xmlns:adec="http://schemas.microsoft.com/office/drawing/2017/decorative" val="1"/>
              </a:ext>
            </a:extLst>
          </p:cNvPr>
          <p:cNvSpPr/>
          <p:nvPr/>
        </p:nvSpPr>
        <p:spPr>
          <a:xfrm>
            <a:off x="1340545" y="4579359"/>
            <a:ext cx="1255570" cy="545124"/>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38" name="Text Placeholder 41">
            <a:extLst>
              <a:ext uri="{FF2B5EF4-FFF2-40B4-BE49-F238E27FC236}">
                <a16:creationId xmlns:a16="http://schemas.microsoft.com/office/drawing/2014/main" id="{130EC56E-027E-4D60-8BEF-06F1D32F38C7}"/>
              </a:ext>
            </a:extLst>
          </p:cNvPr>
          <p:cNvSpPr txBox="1">
            <a:spLocks/>
          </p:cNvSpPr>
          <p:nvPr/>
        </p:nvSpPr>
        <p:spPr>
          <a:xfrm>
            <a:off x="1164899" y="4564185"/>
            <a:ext cx="1576120" cy="519042"/>
          </a:xfrm>
          <a:prstGeom prst="rect">
            <a:avLst/>
          </a:prstGeom>
          <a:noFill/>
        </p:spPr>
        <p:txBody>
          <a:bodyPr anchor="ctr" anchorCtr="0">
            <a:normAutofit fontScale="9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Group discussion</a:t>
            </a:r>
          </a:p>
        </p:txBody>
      </p:sp>
    </p:spTree>
    <p:extLst>
      <p:ext uri="{BB962C8B-B14F-4D97-AF65-F5344CB8AC3E}">
        <p14:creationId xmlns:p14="http://schemas.microsoft.com/office/powerpoint/2010/main" val="1641864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C179A-BCF5-4D98-87A9-7BFFCF33CAAD}"/>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Peel Park, 2019</a:t>
            </a:r>
          </a:p>
        </p:txBody>
      </p:sp>
      <p:pic>
        <p:nvPicPr>
          <p:cNvPr id="3" name="Picture 2" descr="Photo of grassed area with trees in background.  There are steps in the foreground leading to a heart shaped path through the grass.">
            <a:extLst>
              <a:ext uri="{FF2B5EF4-FFF2-40B4-BE49-F238E27FC236}">
                <a16:creationId xmlns:a16="http://schemas.microsoft.com/office/drawing/2014/main" id="{78540BAC-3435-43EC-B661-72DA7056E3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80145" y="911403"/>
            <a:ext cx="7831710" cy="5873783"/>
          </a:xfrm>
          <a:prstGeom prst="rect">
            <a:avLst/>
          </a:prstGeom>
        </p:spPr>
      </p:pic>
    </p:spTree>
    <p:extLst>
      <p:ext uri="{BB962C8B-B14F-4D97-AF65-F5344CB8AC3E}">
        <p14:creationId xmlns:p14="http://schemas.microsoft.com/office/powerpoint/2010/main" val="26399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6D90-AEAB-416B-8399-EE70E3B3FCED}"/>
              </a:ext>
            </a:extLst>
          </p:cNvPr>
          <p:cNvSpPr>
            <a:spLocks noGrp="1"/>
          </p:cNvSpPr>
          <p:nvPr>
            <p:ph type="title" idx="4294967295"/>
          </p:nvPr>
        </p:nvSpPr>
        <p:spPr>
          <a:xfrm>
            <a:off x="1"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Entrance to Peel Park from Chapel St, 2022</a:t>
            </a:r>
          </a:p>
        </p:txBody>
      </p:sp>
      <p:pic>
        <p:nvPicPr>
          <p:cNvPr id="4" name="Content Placeholder 3" descr="Photo of two entrance posts with trees in background">
            <a:extLst>
              <a:ext uri="{FF2B5EF4-FFF2-40B4-BE49-F238E27FC236}">
                <a16:creationId xmlns:a16="http://schemas.microsoft.com/office/drawing/2014/main" id="{C022375C-5690-4FD8-A919-FA2F3861F5B7}"/>
              </a:ext>
            </a:extLst>
          </p:cNvPr>
          <p:cNvPicPr>
            <a:picLocks noGrp="1" noChangeAspect="1"/>
          </p:cNvPicPr>
          <p:nvPr>
            <p:ph idx="1"/>
          </p:nvPr>
        </p:nvPicPr>
        <p:blipFill>
          <a:blip r:embed="rId3"/>
          <a:stretch>
            <a:fillRect/>
          </a:stretch>
        </p:blipFill>
        <p:spPr>
          <a:xfrm>
            <a:off x="1725207" y="423862"/>
            <a:ext cx="8741587" cy="6329871"/>
          </a:xfrm>
        </p:spPr>
      </p:pic>
    </p:spTree>
    <p:extLst>
      <p:ext uri="{BB962C8B-B14F-4D97-AF65-F5344CB8AC3E}">
        <p14:creationId xmlns:p14="http://schemas.microsoft.com/office/powerpoint/2010/main" val="13439286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C20A-635E-429A-81FD-D173DC49F3B4}"/>
              </a:ext>
            </a:extLst>
          </p:cNvPr>
          <p:cNvSpPr>
            <a:spLocks noGrp="1"/>
          </p:cNvSpPr>
          <p:nvPr>
            <p:ph type="title" idx="4294967295"/>
          </p:nvPr>
        </p:nvSpPr>
        <p:spPr>
          <a:xfrm>
            <a:off x="0" y="0"/>
            <a:ext cx="1219199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Salford Coat of Arms</a:t>
            </a:r>
          </a:p>
        </p:txBody>
      </p:sp>
      <p:pic>
        <p:nvPicPr>
          <p:cNvPr id="4" name="Content Placeholder 3" descr="Image of two red lions either side of a shield shaped object in blue and yellow. There are words in latin below - 'Salus Populi Suprema Lex'">
            <a:extLst>
              <a:ext uri="{FF2B5EF4-FFF2-40B4-BE49-F238E27FC236}">
                <a16:creationId xmlns:a16="http://schemas.microsoft.com/office/drawing/2014/main" id="{7465E4BC-394C-4244-A187-997D3157320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233225" y="492398"/>
            <a:ext cx="5725550" cy="6365602"/>
          </a:xfrm>
        </p:spPr>
      </p:pic>
    </p:spTree>
    <p:extLst>
      <p:ext uri="{BB962C8B-B14F-4D97-AF65-F5344CB8AC3E}">
        <p14:creationId xmlns:p14="http://schemas.microsoft.com/office/powerpoint/2010/main" val="27176993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Faraday House</a:t>
            </a:r>
          </a:p>
        </p:txBody>
      </p:sp>
      <p:pic>
        <p:nvPicPr>
          <p:cNvPr id="9" name="Picture Placeholder 8" descr="Photo of two storey building with flat green roof">
            <a:extLst>
              <a:ext uri="{FF2B5EF4-FFF2-40B4-BE49-F238E27FC236}">
                <a16:creationId xmlns:a16="http://schemas.microsoft.com/office/drawing/2014/main" id="{A242B455-A2E4-41B3-8399-64EA9D4089E6}"/>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l="4772" r="4772"/>
          <a:stretch>
            <a:fillRect/>
          </a:stretch>
        </p:blipFill>
        <p:spPr>
          <a:xfrm>
            <a:off x="299022" y="1316602"/>
            <a:ext cx="4632984" cy="4093986"/>
          </a:xfrm>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Faraday House, 2022.                      © Google 2023</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5169116" y="1337804"/>
            <a:ext cx="6051334" cy="3305504"/>
          </a:xfrm>
        </p:spPr>
        <p:txBody>
          <a:bodyPr/>
          <a:lstStyle/>
          <a:p>
            <a:pPr marL="342900" indent="-342900">
              <a:buFont typeface="Arial" panose="020B0604020202020204" pitchFamily="34" charset="0"/>
              <a:buChar char="•"/>
            </a:pPr>
            <a:r>
              <a:rPr lang="en-GB" sz="1800" dirty="0"/>
              <a:t>Faraday House was once the Amalgamated Union of Engineering Workers office.  One notable member was Benny Rothman, who worked there in the 1930s. Rothman believed that workers in the city should have access to the countryside and fresh air, outside of Salford, but many landowners were restricting where people could walk. He started a campaign for workers’ rights and access to fresh air.  In April 1932 he organised a mass trespass on a hill called Kinder Scout in the Peak District, which was private property.   Four hundred people walked on the hill and refused to leave.  Rothman was arrested but public support for the cause eventually led to a change in the law about the Right to Roam. </a:t>
            </a:r>
          </a:p>
          <a:p>
            <a:endParaRPr lang="en-GB" sz="1800" dirty="0"/>
          </a:p>
          <a:p>
            <a:r>
              <a:rPr lang="en-GB" sz="1800" dirty="0"/>
              <a:t>Find out more</a:t>
            </a:r>
          </a:p>
          <a:p>
            <a:pPr marL="342900" indent="-342900">
              <a:buFont typeface="Arial" panose="020B0604020202020204" pitchFamily="34" charset="0"/>
              <a:buChar char="•"/>
            </a:pPr>
            <a:r>
              <a:rPr lang="en-GB" sz="2000" dirty="0">
                <a:hlinkClick r:id="rId3"/>
              </a:rPr>
              <a:t>The Kinder Scout Trespass</a:t>
            </a:r>
            <a:endParaRPr lang="en-GB" sz="2000" dirty="0"/>
          </a:p>
        </p:txBody>
      </p:sp>
    </p:spTree>
    <p:extLst>
      <p:ext uri="{BB962C8B-B14F-4D97-AF65-F5344CB8AC3E}">
        <p14:creationId xmlns:p14="http://schemas.microsoft.com/office/powerpoint/2010/main" val="3117806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icture 7">
            <a:extLst>
              <a:ext uri="{FF2B5EF4-FFF2-40B4-BE49-F238E27FC236}">
                <a16:creationId xmlns:a16="http://schemas.microsoft.com/office/drawing/2014/main" id="{14A3BBA3-0046-08F5-0C80-EE8F199FE95F}"/>
              </a:ext>
            </a:extLst>
          </p:cNvPr>
          <p:cNvSpPr/>
          <p:nvPr/>
        </p:nvSpPr>
        <p:spPr>
          <a:xfrm>
            <a:off x="3989530" y="2649074"/>
            <a:ext cx="3473116" cy="220024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Find out more about Benny Rothman and the </a:t>
            </a:r>
            <a:r>
              <a:rPr lang="en-GB" dirty="0">
                <a:hlinkClick r:id="rId2">
                  <a:extLst>
                    <a:ext uri="{A12FA001-AC4F-418D-AE19-62706E023703}">
                      <ahyp:hlinkClr xmlns:ahyp="http://schemas.microsoft.com/office/drawing/2018/hyperlinkcolor" val="tx"/>
                    </a:ext>
                  </a:extLst>
                </a:hlinkClick>
              </a:rPr>
              <a:t>mass trespass of Kinder Scout</a:t>
            </a:r>
            <a:r>
              <a:rPr lang="en-GB" dirty="0"/>
              <a:t>. What is the Right to Roam?</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257226" y="2999615"/>
            <a:ext cx="3561824" cy="1464289"/>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How can you tell that this building is not as old as the houses on The Crescent?</a:t>
            </a:r>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465115" y="459511"/>
            <a:ext cx="3146046" cy="710288"/>
          </a:xfrm>
        </p:spPr>
        <p:txBody>
          <a:bodyPr/>
          <a:lstStyle/>
          <a:p>
            <a:r>
              <a:rPr lang="en-GB" dirty="0"/>
              <a:t>Activities </a:t>
            </a:r>
            <a:r>
              <a:rPr lang="en-GB" dirty="0">
                <a:solidFill>
                  <a:schemeClr val="bg1"/>
                </a:solidFill>
              </a:rPr>
              <a:t>(13)</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239619" y="2526540"/>
            <a:ext cx="2207942" cy="520445"/>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383845" y="2608445"/>
            <a:ext cx="2058987" cy="341285"/>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815892" y="2100576"/>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3824295" y="2228791"/>
            <a:ext cx="2196318" cy="435823"/>
          </a:xfrm>
        </p:spPr>
        <p:txBody>
          <a:bodyPr/>
          <a:lstStyle/>
          <a:p>
            <a:r>
              <a:rPr lang="en-GB" sz="2000" b="1" dirty="0"/>
              <a:t>Do in class:</a:t>
            </a:r>
            <a:endParaRPr lang="en-US" sz="2000" dirty="0"/>
          </a:p>
        </p:txBody>
      </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63189" y="4354783"/>
            <a:ext cx="1132999" cy="1284597"/>
          </a:xfrm>
          <a:prstGeom prst="rect">
            <a:avLst/>
          </a:prstGeom>
        </p:spPr>
      </p:pic>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022521" y="4629401"/>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23" name="Picture 22">
            <a:extLst>
              <a:ext uri="{FF2B5EF4-FFF2-40B4-BE49-F238E27FC236}">
                <a16:creationId xmlns:a16="http://schemas.microsoft.com/office/drawing/2014/main" id="{B19DBB2C-64F9-4345-BF45-F7354CA2E87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37505" y="4574274"/>
            <a:ext cx="1360657" cy="909353"/>
          </a:xfrm>
          <a:prstGeom prst="rect">
            <a:avLst/>
          </a:prstGeom>
        </p:spPr>
      </p:pic>
      <p:grpSp>
        <p:nvGrpSpPr>
          <p:cNvPr id="24" name="Group 23">
            <a:extLst>
              <a:ext uri="{FF2B5EF4-FFF2-40B4-BE49-F238E27FC236}">
                <a16:creationId xmlns:a16="http://schemas.microsoft.com/office/drawing/2014/main" id="{0AA1F8CC-8215-4DB4-8DFF-AB4FF5AB25C5}"/>
              </a:ext>
              <a:ext uri="{C183D7F6-B498-43B3-948B-1728B52AA6E4}">
                <adec:decorative xmlns:adec="http://schemas.microsoft.com/office/drawing/2017/decorative" val="1"/>
              </a:ext>
            </a:extLst>
          </p:cNvPr>
          <p:cNvGrpSpPr/>
          <p:nvPr/>
        </p:nvGrpSpPr>
        <p:grpSpPr>
          <a:xfrm rot="20890396">
            <a:off x="1610111" y="4340215"/>
            <a:ext cx="1017327" cy="409195"/>
            <a:chOff x="2930014" y="867844"/>
            <a:chExt cx="1769427" cy="681038"/>
          </a:xfrm>
        </p:grpSpPr>
        <p:sp>
          <p:nvSpPr>
            <p:cNvPr id="26" name="Picture Placeholder 39">
              <a:extLst>
                <a:ext uri="{FF2B5EF4-FFF2-40B4-BE49-F238E27FC236}">
                  <a16:creationId xmlns:a16="http://schemas.microsoft.com/office/drawing/2014/main" id="{90227D92-C993-41F1-A577-1E3862C6E9E6}"/>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7" name="Text Placeholder 41">
              <a:extLst>
                <a:ext uri="{FF2B5EF4-FFF2-40B4-BE49-F238E27FC236}">
                  <a16:creationId xmlns:a16="http://schemas.microsoft.com/office/drawing/2014/main" id="{CB1F56DC-DBD6-4D1C-8CA4-42A7CB29E3ED}"/>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sp>
        <p:nvSpPr>
          <p:cNvPr id="28" name="Picture 7">
            <a:extLst>
              <a:ext uri="{FF2B5EF4-FFF2-40B4-BE49-F238E27FC236}">
                <a16:creationId xmlns:a16="http://schemas.microsoft.com/office/drawing/2014/main" id="{316B696C-32E2-40D4-9118-56E95064F0F1}"/>
              </a:ext>
            </a:extLst>
          </p:cNvPr>
          <p:cNvSpPr/>
          <p:nvPr/>
        </p:nvSpPr>
        <p:spPr>
          <a:xfrm rot="21554286">
            <a:off x="7694656" y="2697749"/>
            <a:ext cx="3660118" cy="210289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Find Kinder Scout on a map. How far away is it from your school or home? How long would it take to get there by car, bus or train?</a:t>
            </a:r>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634232" y="2124681"/>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349095" y="2266854"/>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75556" y="4668117"/>
            <a:ext cx="1061173" cy="1078323"/>
          </a:xfrm>
          <a:prstGeom prst="rect">
            <a:avLst/>
          </a:prstGeom>
        </p:spPr>
      </p:pic>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298227" y="4596712"/>
            <a:ext cx="1298270" cy="388611"/>
            <a:chOff x="2781044" y="-49324"/>
            <a:chExt cx="1802190"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781044" y="42607"/>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spTree>
    <p:extLst>
      <p:ext uri="{BB962C8B-B14F-4D97-AF65-F5344CB8AC3E}">
        <p14:creationId xmlns:p14="http://schemas.microsoft.com/office/powerpoint/2010/main" val="1547760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5F46-DD67-4CFC-8B1F-04525374DB73}"/>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Faraday House, 2022                    </a:t>
            </a:r>
          </a:p>
        </p:txBody>
      </p:sp>
      <p:pic>
        <p:nvPicPr>
          <p:cNvPr id="6" name="Content Placeholder 5" descr="Photo of two storey building with flat green roof">
            <a:extLst>
              <a:ext uri="{FF2B5EF4-FFF2-40B4-BE49-F238E27FC236}">
                <a16:creationId xmlns:a16="http://schemas.microsoft.com/office/drawing/2014/main" id="{5AB6C917-D5EE-42C0-A260-B277FF83034F}"/>
              </a:ext>
            </a:extLst>
          </p:cNvPr>
          <p:cNvPicPr>
            <a:picLocks noGrp="1" noChangeAspect="1"/>
          </p:cNvPicPr>
          <p:nvPr>
            <p:ph idx="1"/>
          </p:nvPr>
        </p:nvPicPr>
        <p:blipFill>
          <a:blip r:embed="rId3"/>
          <a:stretch>
            <a:fillRect/>
          </a:stretch>
        </p:blipFill>
        <p:spPr>
          <a:xfrm>
            <a:off x="2184861" y="504965"/>
            <a:ext cx="7822278" cy="6253659"/>
          </a:xfrm>
        </p:spPr>
      </p:pic>
    </p:spTree>
    <p:extLst>
      <p:ext uri="{BB962C8B-B14F-4D97-AF65-F5344CB8AC3E}">
        <p14:creationId xmlns:p14="http://schemas.microsoft.com/office/powerpoint/2010/main" val="968110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Salford Museum and Gallery</a:t>
            </a:r>
          </a:p>
        </p:txBody>
      </p:sp>
      <p:pic>
        <p:nvPicPr>
          <p:cNvPr id="10" name="Picture Placeholder 9" descr="Photo of large red brick building with entrance surrounded by 4 columns. Windows around the outside of the building are large and curved at the top">
            <a:extLst>
              <a:ext uri="{FF2B5EF4-FFF2-40B4-BE49-F238E27FC236}">
                <a16:creationId xmlns:a16="http://schemas.microsoft.com/office/drawing/2014/main" id="{FADE1BB1-CF36-47F0-AA21-D98BC3712BCA}"/>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38017" y="5771370"/>
            <a:ext cx="3364175" cy="414338"/>
          </a:xfrm>
        </p:spPr>
        <p:txBody>
          <a:bodyPr/>
          <a:lstStyle/>
          <a:p>
            <a:r>
              <a:rPr lang="en-GB" dirty="0"/>
              <a:t>Salford Museum and Gallery © </a:t>
            </a:r>
            <a:r>
              <a:rPr lang="en-GB" dirty="0" err="1"/>
              <a:t>Alamy</a:t>
            </a:r>
            <a:r>
              <a:rPr lang="en-GB" dirty="0"/>
              <a:t> Ref: KWHEF1 Date 1 Dec 2017</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5166803" y="1075413"/>
            <a:ext cx="5894774" cy="3305504"/>
          </a:xfrm>
        </p:spPr>
        <p:txBody>
          <a:bodyPr/>
          <a:lstStyle/>
          <a:p>
            <a:pPr marL="342900" indent="-342900">
              <a:buFont typeface="Arial" panose="020B0604020202020204" pitchFamily="34" charset="0"/>
              <a:buChar char="•"/>
            </a:pPr>
            <a:r>
              <a:rPr lang="en-GB" sz="1800" dirty="0"/>
              <a:t>Salford Museum and Gallery was originally the site of a mansion house built for Colonel Ackers. It was known as Lark Hill. The building was converted into the Royal Museum and Public Library in 1850. It was the first completely free public lending library, with reading rooms and an art gallery.  The building replaced the original mansion in the 1930s and is another listed building in this area of Salford.  </a:t>
            </a:r>
          </a:p>
          <a:p>
            <a:endParaRPr lang="en-GB" sz="1800" dirty="0"/>
          </a:p>
          <a:p>
            <a:pPr marL="342900" indent="-342900">
              <a:buFont typeface="Arial" panose="020B0604020202020204" pitchFamily="34" charset="0"/>
              <a:buChar char="•"/>
            </a:pPr>
            <a:r>
              <a:rPr lang="en-GB" sz="1800" dirty="0"/>
              <a:t>Today there is still an art gallery on site, as well as Salford Local History Library, a café and even a recreation of what a Salford Street might have looked like 100 years ago!</a:t>
            </a:r>
          </a:p>
          <a:p>
            <a:endParaRPr lang="en-GB" sz="1800" dirty="0"/>
          </a:p>
          <a:p>
            <a:r>
              <a:rPr lang="en-GB" sz="1800" dirty="0"/>
              <a:t>Find out more</a:t>
            </a:r>
          </a:p>
          <a:p>
            <a:pPr marL="342900" indent="-342900">
              <a:buFont typeface="Arial" panose="020B0604020202020204" pitchFamily="34" charset="0"/>
              <a:buChar char="•"/>
            </a:pPr>
            <a:r>
              <a:rPr lang="en-GB" sz="2000" dirty="0">
                <a:hlinkClick r:id="rId3"/>
              </a:rPr>
              <a:t>Salford Museum history</a:t>
            </a:r>
            <a:r>
              <a:rPr lang="en-GB" sz="2000" dirty="0"/>
              <a:t>.</a:t>
            </a:r>
          </a:p>
          <a:p>
            <a:pPr marL="342900" indent="-342900">
              <a:buFont typeface="Arial" panose="020B0604020202020204" pitchFamily="34" charset="0"/>
              <a:buChar char="•"/>
            </a:pPr>
            <a:r>
              <a:rPr lang="en-GB" sz="2000" dirty="0">
                <a:hlinkClick r:id="rId4"/>
              </a:rPr>
              <a:t>Historic England list entry. Salford Museum.</a:t>
            </a:r>
            <a:endParaRPr lang="en-GB" sz="2000" dirty="0"/>
          </a:p>
        </p:txBody>
      </p:sp>
    </p:spTree>
    <p:extLst>
      <p:ext uri="{BB962C8B-B14F-4D97-AF65-F5344CB8AC3E}">
        <p14:creationId xmlns:p14="http://schemas.microsoft.com/office/powerpoint/2010/main" val="2505635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67897" y="2264976"/>
            <a:ext cx="3514467" cy="283324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Watch this </a:t>
            </a:r>
            <a:r>
              <a:rPr lang="en-GB" dirty="0">
                <a:hlinkClick r:id="rId2">
                  <a:extLst>
                    <a:ext uri="{A12FA001-AC4F-418D-AE19-62706E023703}">
                      <ahyp:hlinkClr xmlns:ahyp="http://schemas.microsoft.com/office/drawing/2018/hyperlinkcolor" val="tx"/>
                    </a:ext>
                  </a:extLst>
                </a:hlinkClick>
              </a:rPr>
              <a:t>short film</a:t>
            </a:r>
            <a:r>
              <a:rPr lang="en-GB" dirty="0"/>
              <a:t> which recaps many of the themes we have looked at in the trail. How does it help you to understand what Salford was like during the Industrial Revolution?</a:t>
            </a:r>
          </a:p>
          <a:p>
            <a:pPr marL="285750" indent="-285750">
              <a:buFont typeface="Arial" panose="020B0604020202020204" pitchFamily="34" charset="0"/>
              <a:buChar char="•"/>
            </a:pPr>
            <a:endParaRPr lang="en-GB" dirty="0"/>
          </a:p>
        </p:txBody>
      </p:sp>
      <p:sp>
        <p:nvSpPr>
          <p:cNvPr id="25" name="Picture 7">
            <a:extLst>
              <a:ext uri="{FF2B5EF4-FFF2-40B4-BE49-F238E27FC236}">
                <a16:creationId xmlns:a16="http://schemas.microsoft.com/office/drawing/2014/main" id="{14A3BBA3-0046-08F5-0C80-EE8F199FE95F}"/>
              </a:ext>
            </a:extLst>
          </p:cNvPr>
          <p:cNvSpPr/>
          <p:nvPr/>
        </p:nvSpPr>
        <p:spPr>
          <a:xfrm>
            <a:off x="3989530" y="2656572"/>
            <a:ext cx="3473116" cy="2192747"/>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Borrow a </a:t>
            </a:r>
            <a:r>
              <a:rPr lang="en-GB" dirty="0">
                <a:hlinkClick r:id="rId3">
                  <a:extLst>
                    <a:ext uri="{A12FA001-AC4F-418D-AE19-62706E023703}">
                      <ahyp:hlinkClr xmlns:ahyp="http://schemas.microsoft.com/office/drawing/2018/hyperlinkcolor" val="tx"/>
                    </a:ext>
                  </a:extLst>
                </a:hlinkClick>
              </a:rPr>
              <a:t>Discovery Box </a:t>
            </a:r>
            <a:r>
              <a:rPr lang="en-GB" dirty="0"/>
              <a:t>from Salford Museum and Gallery and find out more about what Salford was like in the past. </a:t>
            </a:r>
          </a:p>
        </p:txBody>
      </p:sp>
      <p:sp>
        <p:nvSpPr>
          <p:cNvPr id="20" name="Picture 7">
            <a:extLst>
              <a:ext uri="{FF2B5EF4-FFF2-40B4-BE49-F238E27FC236}">
                <a16:creationId xmlns:a16="http://schemas.microsoft.com/office/drawing/2014/main" id="{C4E45855-1A8A-4FEC-F34A-E818158D8073}"/>
              </a:ext>
            </a:extLst>
          </p:cNvPr>
          <p:cNvSpPr/>
          <p:nvPr/>
        </p:nvSpPr>
        <p:spPr>
          <a:xfrm rot="-45714">
            <a:off x="210108" y="2578078"/>
            <a:ext cx="3561824" cy="1881011"/>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Have a look at the statues of Queen Victoria and Prince Albert outside the museum. Can you see when Prince Albert’s birthday is?</a:t>
            </a:r>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465115" y="459511"/>
            <a:ext cx="3146046" cy="710288"/>
          </a:xfrm>
        </p:spPr>
        <p:txBody>
          <a:bodyPr/>
          <a:lstStyle/>
          <a:p>
            <a:r>
              <a:rPr lang="en-GB" dirty="0"/>
              <a:t>Activities </a:t>
            </a:r>
            <a:r>
              <a:rPr lang="en-GB" dirty="0">
                <a:solidFill>
                  <a:schemeClr val="bg1"/>
                </a:solidFill>
              </a:rPr>
              <a:t>(14)</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214460" y="2119509"/>
            <a:ext cx="2207942" cy="520445"/>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314338" y="2196580"/>
            <a:ext cx="2058987" cy="341285"/>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744871" y="2035154"/>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3727911" y="2163370"/>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417527" y="1744622"/>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132389" y="1863180"/>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75557" y="5072276"/>
            <a:ext cx="1061173" cy="1078323"/>
          </a:xfrm>
          <a:prstGeom prst="rect">
            <a:avLst/>
          </a:prstGeom>
        </p:spPr>
      </p:pic>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298228" y="5000871"/>
            <a:ext cx="1298270" cy="388611"/>
            <a:chOff x="2781044" y="-49324"/>
            <a:chExt cx="1802190"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781044" y="42607"/>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63189" y="4354783"/>
            <a:ext cx="1132999" cy="1284597"/>
          </a:xfrm>
          <a:prstGeom prst="rect">
            <a:avLst/>
          </a:prstGeom>
        </p:spPr>
      </p:pic>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022521" y="4629401"/>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23" name="Picture 22">
            <a:extLst>
              <a:ext uri="{FF2B5EF4-FFF2-40B4-BE49-F238E27FC236}">
                <a16:creationId xmlns:a16="http://schemas.microsoft.com/office/drawing/2014/main" id="{B19DBB2C-64F9-4345-BF45-F7354CA2E87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37505" y="4574274"/>
            <a:ext cx="1360657" cy="909353"/>
          </a:xfrm>
          <a:prstGeom prst="rect">
            <a:avLst/>
          </a:prstGeom>
        </p:spPr>
      </p:pic>
      <p:grpSp>
        <p:nvGrpSpPr>
          <p:cNvPr id="24" name="Group 23">
            <a:extLst>
              <a:ext uri="{FF2B5EF4-FFF2-40B4-BE49-F238E27FC236}">
                <a16:creationId xmlns:a16="http://schemas.microsoft.com/office/drawing/2014/main" id="{0AA1F8CC-8215-4DB4-8DFF-AB4FF5AB25C5}"/>
              </a:ext>
              <a:ext uri="{C183D7F6-B498-43B3-948B-1728B52AA6E4}">
                <adec:decorative xmlns:adec="http://schemas.microsoft.com/office/drawing/2017/decorative" val="1"/>
              </a:ext>
            </a:extLst>
          </p:cNvPr>
          <p:cNvGrpSpPr/>
          <p:nvPr/>
        </p:nvGrpSpPr>
        <p:grpSpPr>
          <a:xfrm rot="20890396">
            <a:off x="1610111" y="4340215"/>
            <a:ext cx="1017327" cy="409195"/>
            <a:chOff x="2930014" y="867844"/>
            <a:chExt cx="1769427" cy="681038"/>
          </a:xfrm>
        </p:grpSpPr>
        <p:sp>
          <p:nvSpPr>
            <p:cNvPr id="26" name="Picture Placeholder 39">
              <a:extLst>
                <a:ext uri="{FF2B5EF4-FFF2-40B4-BE49-F238E27FC236}">
                  <a16:creationId xmlns:a16="http://schemas.microsoft.com/office/drawing/2014/main" id="{90227D92-C993-41F1-A577-1E3862C6E9E6}"/>
                </a:ext>
              </a:extLst>
            </p:cNvPr>
            <p:cNvSpPr txBox="1">
              <a:spLocks/>
            </p:cNvSpPr>
            <p:nvPr/>
          </p:nvSpPr>
          <p:spPr>
            <a:xfrm>
              <a:off x="2930014" y="86784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7" name="Text Placeholder 41">
              <a:extLst>
                <a:ext uri="{FF2B5EF4-FFF2-40B4-BE49-F238E27FC236}">
                  <a16:creationId xmlns:a16="http://schemas.microsoft.com/office/drawing/2014/main" id="{CB1F56DC-DBD6-4D1C-8CA4-42A7CB29E3ED}"/>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spTree>
    <p:extLst>
      <p:ext uri="{BB962C8B-B14F-4D97-AF65-F5344CB8AC3E}">
        <p14:creationId xmlns:p14="http://schemas.microsoft.com/office/powerpoint/2010/main" val="88380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8968B5-A60E-491F-8829-4C53DAE523E0}"/>
              </a:ext>
              <a:ext uri="{C183D7F6-B498-43B3-948B-1728B52AA6E4}">
                <adec:decorative xmlns:adec="http://schemas.microsoft.com/office/drawing/2017/decorative" val="0"/>
              </a:ext>
            </a:extLst>
          </p:cNvPr>
          <p:cNvSpPr txBox="1">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Sign on side of Islington Mill, 2023 </a:t>
            </a:r>
          </a:p>
        </p:txBody>
      </p:sp>
      <p:pic>
        <p:nvPicPr>
          <p:cNvPr id="4" name="Content Placeholder 3" descr="Photo of Sign on side of Islington Mill reading &quot;clothing for all the family....from factory to wearer">
            <a:extLst>
              <a:ext uri="{FF2B5EF4-FFF2-40B4-BE49-F238E27FC236}">
                <a16:creationId xmlns:a16="http://schemas.microsoft.com/office/drawing/2014/main" id="{D17AFAAB-E8ED-4924-AD06-7E7EA30B7664}"/>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524000" y="577048"/>
            <a:ext cx="9144000" cy="6280951"/>
          </a:xfrm>
        </p:spPr>
      </p:pic>
    </p:spTree>
    <p:extLst>
      <p:ext uri="{BB962C8B-B14F-4D97-AF65-F5344CB8AC3E}">
        <p14:creationId xmlns:p14="http://schemas.microsoft.com/office/powerpoint/2010/main" val="2699406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9707C-A71A-4ACF-8A1B-E4B0D0A1D761}"/>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Salford Museum and Gallery, 2017</a:t>
            </a:r>
          </a:p>
        </p:txBody>
      </p:sp>
      <p:pic>
        <p:nvPicPr>
          <p:cNvPr id="6" name="Content Placeholder 5" descr="Photo of large red brick building with entrance surrounded by 4 columns. Windows around the outside of the building are large and curved at the top">
            <a:extLst>
              <a:ext uri="{FF2B5EF4-FFF2-40B4-BE49-F238E27FC236}">
                <a16:creationId xmlns:a16="http://schemas.microsoft.com/office/drawing/2014/main" id="{8A620665-1C53-45F9-AA4E-66BA6C24287E}"/>
              </a:ext>
            </a:extLst>
          </p:cNvPr>
          <p:cNvPicPr>
            <a:picLocks noGrp="1" noChangeAspect="1"/>
          </p:cNvPicPr>
          <p:nvPr>
            <p:ph idx="1"/>
          </p:nvPr>
        </p:nvPicPr>
        <p:blipFill>
          <a:blip r:embed="rId3"/>
          <a:stretch>
            <a:fillRect/>
          </a:stretch>
        </p:blipFill>
        <p:spPr>
          <a:xfrm>
            <a:off x="1543653" y="656652"/>
            <a:ext cx="9104694" cy="6069796"/>
          </a:xfrm>
        </p:spPr>
      </p:pic>
    </p:spTree>
    <p:extLst>
      <p:ext uri="{BB962C8B-B14F-4D97-AF65-F5344CB8AC3E}">
        <p14:creationId xmlns:p14="http://schemas.microsoft.com/office/powerpoint/2010/main" val="3522141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C904-C982-414D-A4AD-C6A890FFD25E}"/>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Postcard of Salford Museum and Art Gallery 1900 - 1930</a:t>
            </a:r>
          </a:p>
        </p:txBody>
      </p:sp>
      <p:pic>
        <p:nvPicPr>
          <p:cNvPr id="4" name="Content Placeholder 3" descr="Colour postcard of large red brick building. In foreground are two white statues, on either side of the building.">
            <a:extLst>
              <a:ext uri="{FF2B5EF4-FFF2-40B4-BE49-F238E27FC236}">
                <a16:creationId xmlns:a16="http://schemas.microsoft.com/office/drawing/2014/main" id="{5E5F5316-788B-4709-83CA-35F17204B08A}"/>
              </a:ext>
            </a:extLst>
          </p:cNvPr>
          <p:cNvPicPr>
            <a:picLocks noGrp="1" noChangeAspect="1"/>
          </p:cNvPicPr>
          <p:nvPr>
            <p:ph idx="1"/>
          </p:nvPr>
        </p:nvPicPr>
        <p:blipFill>
          <a:blip r:embed="rId3"/>
          <a:stretch>
            <a:fillRect/>
          </a:stretch>
        </p:blipFill>
        <p:spPr>
          <a:xfrm>
            <a:off x="1360037" y="690103"/>
            <a:ext cx="9471925" cy="5923111"/>
          </a:xfrm>
        </p:spPr>
      </p:pic>
    </p:spTree>
    <p:extLst>
      <p:ext uri="{BB962C8B-B14F-4D97-AF65-F5344CB8AC3E}">
        <p14:creationId xmlns:p14="http://schemas.microsoft.com/office/powerpoint/2010/main" val="1923767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Transport House</a:t>
            </a:r>
          </a:p>
        </p:txBody>
      </p:sp>
      <p:pic>
        <p:nvPicPr>
          <p:cNvPr id="10" name="Picture Placeholder 9" descr="Photo of curved white building. Glass fronted ground floor, with columns of windows running down either side. ">
            <a:extLst>
              <a:ext uri="{FF2B5EF4-FFF2-40B4-BE49-F238E27FC236}">
                <a16:creationId xmlns:a16="http://schemas.microsoft.com/office/drawing/2014/main" id="{D9908CFF-2EFB-402F-87CA-F3F1F0D1F3DC}"/>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Transport House, 2023                 Emma Fox</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5054353" y="1075414"/>
            <a:ext cx="6477000" cy="3305504"/>
          </a:xfrm>
        </p:spPr>
        <p:txBody>
          <a:bodyPr/>
          <a:lstStyle/>
          <a:p>
            <a:r>
              <a:rPr lang="en-GB" sz="1600" dirty="0"/>
              <a:t>This is the site of the former Transport and General Workers Union offices. The building was demolished and in 2004 new apartments were built, following the curve of the original TGWU building. On the ground floor windows of the apartments are words from a poem by Percy Bysshe Shelley about the Peterloo Massacre (you can read them on a subsequent slide).</a:t>
            </a:r>
          </a:p>
          <a:p>
            <a:r>
              <a:rPr lang="en-GB" sz="1600" dirty="0"/>
              <a:t>In 1819, the Peterloo Massacre took place near to Central Library in Manchester. Over 60,000 people walked, from all over Greater Manchester, to listen to speeches being given about allowing working people the right to vote. Eighteen people died that day when soldiers on horses were sent to break up the crowd. Hundreds were injured including James Chapman a labourer who lived at 13 Barrow Street, just around the corner from Islington Mill.  Chapman was trampled by a soldier’s horse. Four other people who lived along this tour route were also injured, among them a weaver, a dyer and a shoemaker. </a:t>
            </a:r>
          </a:p>
          <a:p>
            <a:r>
              <a:rPr lang="en-GB" sz="1600" dirty="0"/>
              <a:t> </a:t>
            </a:r>
          </a:p>
          <a:p>
            <a:r>
              <a:rPr lang="en-GB" sz="1600" dirty="0"/>
              <a:t>Find out more</a:t>
            </a:r>
          </a:p>
          <a:p>
            <a:pPr marL="342900" indent="-342900">
              <a:buFont typeface="Arial" panose="020B0604020202020204" pitchFamily="34" charset="0"/>
              <a:buChar char="•"/>
            </a:pPr>
            <a:r>
              <a:rPr lang="en-GB" sz="1600" dirty="0">
                <a:hlinkClick r:id="rId3"/>
              </a:rPr>
              <a:t>Peterloo events</a:t>
            </a:r>
            <a:endParaRPr lang="en-GB" sz="1600" dirty="0"/>
          </a:p>
        </p:txBody>
      </p:sp>
    </p:spTree>
    <p:extLst>
      <p:ext uri="{BB962C8B-B14F-4D97-AF65-F5344CB8AC3E}">
        <p14:creationId xmlns:p14="http://schemas.microsoft.com/office/powerpoint/2010/main" val="1879038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69729" y="2127994"/>
            <a:ext cx="3660118" cy="285240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the Working Class Movement Library, opposite Salford Museum on Chapel Street, to find out more about Peterloo.</a:t>
            </a:r>
          </a:p>
          <a:p>
            <a:endParaRPr lang="en-GB" dirty="0"/>
          </a:p>
          <a:p>
            <a:pPr marL="285750" indent="-285750">
              <a:buFont typeface="Arial" panose="020B0604020202020204" pitchFamily="34" charset="0"/>
              <a:buChar char="•"/>
            </a:pPr>
            <a:r>
              <a:rPr lang="en-GB" dirty="0"/>
              <a:t>Visit the Peterloo Memorial in Manchester.</a:t>
            </a:r>
          </a:p>
        </p:txBody>
      </p:sp>
      <p:sp>
        <p:nvSpPr>
          <p:cNvPr id="25" name="Picture 7">
            <a:extLst>
              <a:ext uri="{FF2B5EF4-FFF2-40B4-BE49-F238E27FC236}">
                <a16:creationId xmlns:a16="http://schemas.microsoft.com/office/drawing/2014/main" id="{14A3BBA3-0046-08F5-0C80-EE8F199FE95F}"/>
              </a:ext>
            </a:extLst>
          </p:cNvPr>
          <p:cNvSpPr/>
          <p:nvPr/>
        </p:nvSpPr>
        <p:spPr>
          <a:xfrm>
            <a:off x="3964648" y="2395719"/>
            <a:ext cx="3473116" cy="2025906"/>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Find out more about the </a:t>
            </a:r>
            <a:r>
              <a:rPr lang="en-GB" dirty="0">
                <a:hlinkClick r:id="rId2">
                  <a:extLst>
                    <a:ext uri="{A12FA001-AC4F-418D-AE19-62706E023703}">
                      <ahyp:hlinkClr xmlns:ahyp="http://schemas.microsoft.com/office/drawing/2018/hyperlinkcolor" val="tx"/>
                    </a:ext>
                  </a:extLst>
                </a:hlinkClick>
              </a:rPr>
              <a:t>Peterloo Massacre</a:t>
            </a:r>
            <a:r>
              <a:rPr lang="en-GB" dirty="0"/>
              <a:t> and the people that died or were injured. How many were from Salford?</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235978" y="2606974"/>
            <a:ext cx="3561824" cy="2103684"/>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Can you make out any of the words from the poem?  Your teacher can read them if not! What do you think they might mean?</a:t>
            </a:r>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292809" y="352979"/>
            <a:ext cx="3146046" cy="710288"/>
          </a:xfrm>
        </p:spPr>
        <p:txBody>
          <a:bodyPr/>
          <a:lstStyle/>
          <a:p>
            <a:r>
              <a:rPr lang="en-GB" dirty="0"/>
              <a:t>Activities </a:t>
            </a:r>
            <a:r>
              <a:rPr lang="en-GB" dirty="0">
                <a:solidFill>
                  <a:schemeClr val="bg1"/>
                </a:solidFill>
              </a:rPr>
              <a:t>(15)</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361381" y="1997104"/>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503686" y="2099448"/>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097186" y="1712774"/>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105589" y="1840989"/>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909618" y="1538414"/>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656287" y="1654423"/>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59256" y="4734247"/>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4468" y="4735156"/>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765251" y="4565788"/>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251642" y="4676269"/>
            <a:ext cx="1298270" cy="388611"/>
            <a:chOff x="2781044" y="-49324"/>
            <a:chExt cx="1802190"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781044" y="42607"/>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272213" y="4197508"/>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45815" y="4139446"/>
            <a:ext cx="1132999" cy="1284597"/>
          </a:xfrm>
          <a:prstGeom prst="rect">
            <a:avLst/>
          </a:prstGeom>
        </p:spPr>
      </p:pic>
    </p:spTree>
    <p:extLst>
      <p:ext uri="{BB962C8B-B14F-4D97-AF65-F5344CB8AC3E}">
        <p14:creationId xmlns:p14="http://schemas.microsoft.com/office/powerpoint/2010/main" val="42167229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7053-0C4A-42AB-8DEB-B5C351FA4F5B}"/>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Transport House, 2023</a:t>
            </a:r>
          </a:p>
        </p:txBody>
      </p:sp>
      <p:pic>
        <p:nvPicPr>
          <p:cNvPr id="4" name="Content Placeholder 3" descr="Photo of curved white building. Glass fronted ground floor, with columns of windows running down either side. ">
            <a:extLst>
              <a:ext uri="{FF2B5EF4-FFF2-40B4-BE49-F238E27FC236}">
                <a16:creationId xmlns:a16="http://schemas.microsoft.com/office/drawing/2014/main" id="{8C758EC8-E079-4965-9646-B010EC73CED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094442" y="704830"/>
            <a:ext cx="8003117" cy="6002338"/>
          </a:xfrm>
        </p:spPr>
      </p:pic>
    </p:spTree>
    <p:extLst>
      <p:ext uri="{BB962C8B-B14F-4D97-AF65-F5344CB8AC3E}">
        <p14:creationId xmlns:p14="http://schemas.microsoft.com/office/powerpoint/2010/main" val="8892916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Photo of Former Transport and General Workers Union Offices before demolition">
            <a:extLst>
              <a:ext uri="{FF2B5EF4-FFF2-40B4-BE49-F238E27FC236}">
                <a16:creationId xmlns:a16="http://schemas.microsoft.com/office/drawing/2014/main" id="{525B55BA-BB6E-4743-8AAA-C4DE7E90609E}"/>
              </a:ext>
            </a:extLst>
          </p:cNvPr>
          <p:cNvSpPr>
            <a:spLocks noGrp="1"/>
          </p:cNvSpPr>
          <p:nvPr>
            <p:ph type="title" idx="4294967295"/>
          </p:nvPr>
        </p:nvSpPr>
        <p:spPr>
          <a:xfrm>
            <a:off x="0" y="-1786"/>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Former Transport and General Workers Union Offices, 2001</a:t>
            </a:r>
          </a:p>
        </p:txBody>
      </p:sp>
      <p:pic>
        <p:nvPicPr>
          <p:cNvPr id="4" name="Picture 3" descr="Photo of large building with three floors.  Front is curved with large entrance door. Building extends to back.">
            <a:extLst>
              <a:ext uri="{FF2B5EF4-FFF2-40B4-BE49-F238E27FC236}">
                <a16:creationId xmlns:a16="http://schemas.microsoft.com/office/drawing/2014/main" id="{0904418A-EA83-43F4-8095-D7253D6F89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681" y="514350"/>
            <a:ext cx="9562637" cy="6160770"/>
          </a:xfrm>
          <a:prstGeom prst="rect">
            <a:avLst/>
          </a:prstGeom>
        </p:spPr>
      </p:pic>
    </p:spTree>
    <p:extLst>
      <p:ext uri="{BB962C8B-B14F-4D97-AF65-F5344CB8AC3E}">
        <p14:creationId xmlns:p14="http://schemas.microsoft.com/office/powerpoint/2010/main" val="677790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161C4A-E667-4D11-AD78-D52DDE21BF52}"/>
              </a:ext>
              <a:ext uri="{C183D7F6-B498-43B3-948B-1728B52AA6E4}">
                <adec:decorative xmlns:adec="http://schemas.microsoft.com/office/drawing/2017/decorative" val="1"/>
              </a:ext>
            </a:extLst>
          </p:cNvPr>
          <p:cNvPicPr>
            <a:picLocks noChangeAspect="1"/>
          </p:cNvPicPr>
          <p:nvPr/>
        </p:nvPicPr>
        <p:blipFill>
          <a:blip r:embed="rId2">
            <a:alphaModFix amt="3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A68B44-23EB-3E6F-686F-7F59479B49E7}"/>
              </a:ext>
            </a:extLst>
          </p:cNvPr>
          <p:cNvSpPr>
            <a:spLocks noGrp="1"/>
          </p:cNvSpPr>
          <p:nvPr>
            <p:ph type="title" idx="4294967295"/>
          </p:nvPr>
        </p:nvSpPr>
        <p:spPr>
          <a:xfrm>
            <a:off x="838200" y="365125"/>
            <a:ext cx="10515600" cy="1325563"/>
          </a:xfrm>
          <a:prstGeom prst="rect">
            <a:avLst/>
          </a:prstGeom>
        </p:spPr>
        <p:txBody>
          <a:bodyPr/>
          <a:lstStyle/>
          <a:p>
            <a:r>
              <a:rPr lang="en-GB" dirty="0"/>
              <a:t>Peterloo Massacre</a:t>
            </a:r>
          </a:p>
        </p:txBody>
      </p:sp>
      <p:sp>
        <p:nvSpPr>
          <p:cNvPr id="3" name="Content Placeholder 2">
            <a:extLst>
              <a:ext uri="{FF2B5EF4-FFF2-40B4-BE49-F238E27FC236}">
                <a16:creationId xmlns:a16="http://schemas.microsoft.com/office/drawing/2014/main" id="{DDD5C8F0-52EA-47BE-B5D4-7A0A04D64BAD}"/>
              </a:ext>
            </a:extLst>
          </p:cNvPr>
          <p:cNvSpPr>
            <a:spLocks noGrp="1"/>
          </p:cNvSpPr>
          <p:nvPr>
            <p:ph idx="1"/>
          </p:nvPr>
        </p:nvSpPr>
        <p:spPr>
          <a:xfrm>
            <a:off x="3197513" y="1965175"/>
            <a:ext cx="5796973" cy="3541630"/>
          </a:xfrm>
        </p:spPr>
        <p:txBody>
          <a:bodyPr/>
          <a:lstStyle/>
          <a:p>
            <a:r>
              <a:rPr lang="en-GB" i="1" dirty="0"/>
              <a:t>“Rise Like Lions after slumber </a:t>
            </a:r>
          </a:p>
          <a:p>
            <a:r>
              <a:rPr lang="en-GB" i="1" dirty="0"/>
              <a:t>In </a:t>
            </a:r>
            <a:r>
              <a:rPr lang="en-GB" i="1" dirty="0" err="1"/>
              <a:t>unvanquishable</a:t>
            </a:r>
            <a:r>
              <a:rPr lang="en-GB" i="1" dirty="0"/>
              <a:t> number, </a:t>
            </a:r>
          </a:p>
          <a:p>
            <a:r>
              <a:rPr lang="en-GB" i="1" dirty="0"/>
              <a:t>Shake your chains to earth like dew </a:t>
            </a:r>
          </a:p>
          <a:p>
            <a:r>
              <a:rPr lang="en-GB" i="1" dirty="0"/>
              <a:t>Which in sleep had fallen on you. </a:t>
            </a:r>
          </a:p>
          <a:p>
            <a:r>
              <a:rPr lang="en-GB" i="1" dirty="0"/>
              <a:t>Ye are many, They are Few”</a:t>
            </a:r>
          </a:p>
          <a:p>
            <a:r>
              <a:rPr lang="en-GB" sz="2000" dirty="0"/>
              <a:t>	Extract from a poem by Percy Bysshe 	Shelley about the Peterloo Massacre </a:t>
            </a:r>
          </a:p>
          <a:p>
            <a:endParaRPr lang="en-GB" dirty="0"/>
          </a:p>
        </p:txBody>
      </p:sp>
    </p:spTree>
    <p:extLst>
      <p:ext uri="{BB962C8B-B14F-4D97-AF65-F5344CB8AC3E}">
        <p14:creationId xmlns:p14="http://schemas.microsoft.com/office/powerpoint/2010/main" val="2761165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Salford Royal</a:t>
            </a:r>
          </a:p>
        </p:txBody>
      </p:sp>
      <p:pic>
        <p:nvPicPr>
          <p:cNvPr id="10" name="Picture Placeholder 9" descr="Photo of large red brick building with four floors.  Steps lead up to entrance, which has two columns on each side.  ">
            <a:extLst>
              <a:ext uri="{FF2B5EF4-FFF2-40B4-BE49-F238E27FC236}">
                <a16:creationId xmlns:a16="http://schemas.microsoft.com/office/drawing/2014/main" id="{BB1CAA33-489F-41C9-B0AC-ADF737496AF7}"/>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Salford Royal, 2023                   Emma Fox</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4876800" y="695017"/>
            <a:ext cx="6477000" cy="3305504"/>
          </a:xfrm>
        </p:spPr>
        <p:txBody>
          <a:bodyPr/>
          <a:lstStyle/>
          <a:p>
            <a:pPr marL="342900" indent="-342900">
              <a:buFont typeface="Arial" panose="020B0604020202020204" pitchFamily="34" charset="0"/>
              <a:buChar char="•"/>
            </a:pPr>
            <a:r>
              <a:rPr lang="en-GB" sz="1800" dirty="0"/>
              <a:t>Salford Royal is now apartments but, between 1827 and 1993, it was a hospital.  The hospital was built to help the growing population in this area, many of whom had had accidents at work in the factories, or were ill due to local pollution and unhygienic living conditions.  Later in the 1800s Salford Royal treated many with injuries from street gang fighting, known as scuttling. </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During World War Two fourteen nurses died when a bomb landed on the hospital.  Their names and home towns are listed on the side of the former hospital. Nurse Phyllis Norman survived the air raid and sixty years after the bombing, opened the Angel Centre; a Healthy Living Centre just round the corner from the hospital. The name Angel was chosen by the local community to remember those who worked and died in the war, at the hospital.</a:t>
            </a:r>
          </a:p>
          <a:p>
            <a:r>
              <a:rPr lang="en-GB" sz="1800" dirty="0"/>
              <a:t>Find out more</a:t>
            </a:r>
          </a:p>
          <a:p>
            <a:pPr marL="342900" indent="-342900">
              <a:buFont typeface="Arial" panose="020B0604020202020204" pitchFamily="34" charset="0"/>
              <a:buChar char="•"/>
            </a:pPr>
            <a:r>
              <a:rPr lang="en-GB" sz="1800" dirty="0">
                <a:hlinkClick r:id="rId3"/>
              </a:rPr>
              <a:t>Salford Royal History</a:t>
            </a:r>
            <a:endParaRPr lang="en-GB" sz="2000" dirty="0"/>
          </a:p>
        </p:txBody>
      </p:sp>
    </p:spTree>
    <p:extLst>
      <p:ext uri="{BB962C8B-B14F-4D97-AF65-F5344CB8AC3E}">
        <p14:creationId xmlns:p14="http://schemas.microsoft.com/office/powerpoint/2010/main" val="13963711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292809" y="352979"/>
            <a:ext cx="3146046" cy="710288"/>
          </a:xfrm>
        </p:spPr>
        <p:txBody>
          <a:bodyPr/>
          <a:lstStyle/>
          <a:p>
            <a:r>
              <a:rPr lang="en-GB" dirty="0"/>
              <a:t>Activities </a:t>
            </a:r>
            <a:r>
              <a:rPr lang="en-GB" dirty="0">
                <a:solidFill>
                  <a:schemeClr val="bg1"/>
                </a:solidFill>
              </a:rPr>
              <a:t>(16)</a:t>
            </a:r>
            <a:endParaRPr lang="en-US" dirty="0">
              <a:solidFill>
                <a:schemeClr val="bg1"/>
              </a:solidFill>
            </a:endParaRPr>
          </a:p>
        </p:txBody>
      </p:sp>
      <p:sp>
        <p:nvSpPr>
          <p:cNvPr id="25" name="Picture 7">
            <a:extLst>
              <a:ext uri="{FF2B5EF4-FFF2-40B4-BE49-F238E27FC236}">
                <a16:creationId xmlns:a16="http://schemas.microsoft.com/office/drawing/2014/main" id="{14A3BBA3-0046-08F5-0C80-EE8F199FE95F}"/>
              </a:ext>
            </a:extLst>
          </p:cNvPr>
          <p:cNvSpPr/>
          <p:nvPr/>
        </p:nvSpPr>
        <p:spPr>
          <a:xfrm>
            <a:off x="3964648" y="2395719"/>
            <a:ext cx="3473116" cy="2025906"/>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Do some research to find out more about the impact of World War Two on Salford and the surrounding area.</a:t>
            </a:r>
          </a:p>
          <a:p>
            <a:endParaRPr lang="en-GB" dirty="0"/>
          </a:p>
        </p:txBody>
      </p:sp>
      <p:sp>
        <p:nvSpPr>
          <p:cNvPr id="20" name="Picture 7">
            <a:extLst>
              <a:ext uri="{FF2B5EF4-FFF2-40B4-BE49-F238E27FC236}">
                <a16:creationId xmlns:a16="http://schemas.microsoft.com/office/drawing/2014/main" id="{C4E45855-1A8A-4FEC-F34A-E818158D8073}"/>
              </a:ext>
            </a:extLst>
          </p:cNvPr>
          <p:cNvSpPr/>
          <p:nvPr/>
        </p:nvSpPr>
        <p:spPr>
          <a:xfrm rot="-45714">
            <a:off x="231271" y="1935495"/>
            <a:ext cx="3561824" cy="281133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Find the plaque remembering the names of the nurses who died in the World War Two bombing. What was the date of the air raid? How many nurses died? </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256862" y="1336948"/>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399167" y="1439292"/>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4113762" y="1733770"/>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122165" y="1861985"/>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728262" y="1985963"/>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443125" y="2128136"/>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19221" y="4117072"/>
            <a:ext cx="1061173" cy="1078323"/>
          </a:xfrm>
          <a:prstGeom prst="rect">
            <a:avLst/>
          </a:prstGeom>
        </p:spPr>
      </p:pic>
      <p:pic>
        <p:nvPicPr>
          <p:cNvPr id="24" name="Picture 23">
            <a:extLst>
              <a:ext uri="{FF2B5EF4-FFF2-40B4-BE49-F238E27FC236}">
                <a16:creationId xmlns:a16="http://schemas.microsoft.com/office/drawing/2014/main" id="{4EFE4F4E-A027-4AC9-925F-F413926943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4299" y="4637425"/>
            <a:ext cx="1360657" cy="909353"/>
          </a:xfrm>
          <a:prstGeom prst="rect">
            <a:avLst/>
          </a:prstGeom>
        </p:spPr>
      </p:pic>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1765251" y="4565788"/>
            <a:ext cx="1017327" cy="409195"/>
            <a:chOff x="2930014" y="86784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930014" y="86784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541892" y="4045667"/>
            <a:ext cx="1298270" cy="388611"/>
            <a:chOff x="2781044" y="-49324"/>
            <a:chExt cx="1802190"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781044" y="42607"/>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450416" y="4162392"/>
            <a:ext cx="1047220" cy="367869"/>
            <a:chOff x="5117703" y="4865447"/>
            <a:chExt cx="1047220"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32568" y="4892236"/>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6009" y="4168008"/>
            <a:ext cx="1132999" cy="1284597"/>
          </a:xfrm>
          <a:prstGeom prst="rect">
            <a:avLst/>
          </a:prstGeom>
        </p:spPr>
      </p:pic>
      <p:sp>
        <p:nvSpPr>
          <p:cNvPr id="30" name="Picture 7">
            <a:extLst>
              <a:ext uri="{FF2B5EF4-FFF2-40B4-BE49-F238E27FC236}">
                <a16:creationId xmlns:a16="http://schemas.microsoft.com/office/drawing/2014/main" id="{648C474B-8AE7-15AA-7566-1255FF292820}"/>
              </a:ext>
            </a:extLst>
          </p:cNvPr>
          <p:cNvSpPr/>
          <p:nvPr/>
        </p:nvSpPr>
        <p:spPr>
          <a:xfrm rot="21554286">
            <a:off x="7660958" y="2522531"/>
            <a:ext cx="3660118" cy="170549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Visit the Angel Centre and try to find the plaque about Phyllis Norman opening the centre. </a:t>
            </a:r>
          </a:p>
        </p:txBody>
      </p:sp>
    </p:spTree>
    <p:extLst>
      <p:ext uri="{BB962C8B-B14F-4D97-AF65-F5344CB8AC3E}">
        <p14:creationId xmlns:p14="http://schemas.microsoft.com/office/powerpoint/2010/main" val="25082909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8256-61DE-40F9-AA96-0CD6E85C179D}"/>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Salford Royal, 2023</a:t>
            </a:r>
          </a:p>
        </p:txBody>
      </p:sp>
      <p:pic>
        <p:nvPicPr>
          <p:cNvPr id="5" name="Content Placeholder 4" descr="Photo of large red brick building with four floors.  Steps lead up to entrance, which has two columns on each side.  ">
            <a:extLst>
              <a:ext uri="{FF2B5EF4-FFF2-40B4-BE49-F238E27FC236}">
                <a16:creationId xmlns:a16="http://schemas.microsoft.com/office/drawing/2014/main" id="{5D12582B-1223-4F0F-8CAF-C8DAC88680B8}"/>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964576" y="527280"/>
            <a:ext cx="8262848" cy="6197136"/>
          </a:xfrm>
        </p:spPr>
      </p:pic>
    </p:spTree>
    <p:extLst>
      <p:ext uri="{BB962C8B-B14F-4D97-AF65-F5344CB8AC3E}">
        <p14:creationId xmlns:p14="http://schemas.microsoft.com/office/powerpoint/2010/main" val="3193960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9C72D8-E0C5-43FE-9E53-036EF4B9B635}"/>
              </a:ext>
            </a:extLst>
          </p:cNvPr>
          <p:cNvSpPr txBox="1">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1892 map showing Islington Mill and surrounding workers houses.</a:t>
            </a:r>
          </a:p>
        </p:txBody>
      </p:sp>
      <p:pic>
        <p:nvPicPr>
          <p:cNvPr id="4" name="Content Placeholder 3" descr="A black and white drawing of an historic map">
            <a:extLst>
              <a:ext uri="{FF2B5EF4-FFF2-40B4-BE49-F238E27FC236}">
                <a16:creationId xmlns:a16="http://schemas.microsoft.com/office/drawing/2014/main" id="{98F2BE1D-E0CA-473C-94C6-46307501CC4D}"/>
              </a:ext>
            </a:extLst>
          </p:cNvPr>
          <p:cNvPicPr>
            <a:picLocks noGrp="1" noChangeAspect="1"/>
          </p:cNvPicPr>
          <p:nvPr>
            <p:ph idx="1"/>
          </p:nvPr>
        </p:nvPicPr>
        <p:blipFill>
          <a:blip r:embed="rId3"/>
          <a:stretch>
            <a:fillRect/>
          </a:stretch>
        </p:blipFill>
        <p:spPr>
          <a:xfrm>
            <a:off x="1134707" y="621447"/>
            <a:ext cx="9922587" cy="5839122"/>
          </a:xfrm>
        </p:spPr>
      </p:pic>
    </p:spTree>
    <p:extLst>
      <p:ext uri="{BB962C8B-B14F-4D97-AF65-F5344CB8AC3E}">
        <p14:creationId xmlns:p14="http://schemas.microsoft.com/office/powerpoint/2010/main" val="31794242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50C4-234C-438B-A194-EC996D0B033B}"/>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Remembrance Plaque to nurses who died in WW2 bombing.</a:t>
            </a:r>
          </a:p>
        </p:txBody>
      </p:sp>
      <p:pic>
        <p:nvPicPr>
          <p:cNvPr id="4" name="Content Placeholder 3" descr="Photo of plaque on red brick wall. Plaque contains names and home towns of nurses who died in WW2 bombing">
            <a:extLst>
              <a:ext uri="{FF2B5EF4-FFF2-40B4-BE49-F238E27FC236}">
                <a16:creationId xmlns:a16="http://schemas.microsoft.com/office/drawing/2014/main" id="{6F7EFE65-AB81-4D21-A8E6-9E0DC01C5EB9}"/>
              </a:ext>
            </a:extLst>
          </p:cNvPr>
          <p:cNvPicPr>
            <a:picLocks noGrp="1" noChangeAspect="1"/>
          </p:cNvPicPr>
          <p:nvPr>
            <p:ph idx="1"/>
          </p:nvPr>
        </p:nvPicPr>
        <p:blipFill>
          <a:blip r:embed="rId3"/>
          <a:stretch>
            <a:fillRect/>
          </a:stretch>
        </p:blipFill>
        <p:spPr>
          <a:xfrm>
            <a:off x="3832040" y="531713"/>
            <a:ext cx="3711422" cy="6326287"/>
          </a:xfrm>
        </p:spPr>
      </p:pic>
    </p:spTree>
    <p:extLst>
      <p:ext uri="{BB962C8B-B14F-4D97-AF65-F5344CB8AC3E}">
        <p14:creationId xmlns:p14="http://schemas.microsoft.com/office/powerpoint/2010/main" val="29528621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Vimto Gardens</a:t>
            </a:r>
          </a:p>
        </p:txBody>
      </p:sp>
      <p:pic>
        <p:nvPicPr>
          <p:cNvPr id="9" name="Picture Placeholder 8" descr="Photo of three large buildings by a wide road.   The building in the foreground has a small, green domed tower on the top corner.">
            <a:extLst>
              <a:ext uri="{FF2B5EF4-FFF2-40B4-BE49-F238E27FC236}">
                <a16:creationId xmlns:a16="http://schemas.microsoft.com/office/drawing/2014/main" id="{D91FF3C3-D999-4013-BE29-BD2509FE1289}"/>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Vimto Gardens, 2023. Emma Fox</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5169763" y="1660839"/>
            <a:ext cx="5905354" cy="3305504"/>
          </a:xfrm>
        </p:spPr>
        <p:txBody>
          <a:bodyPr/>
          <a:lstStyle/>
          <a:p>
            <a:pPr marL="342900" indent="-342900">
              <a:buFont typeface="Arial" panose="020B0604020202020204" pitchFamily="34" charset="0"/>
              <a:buChar char="•"/>
            </a:pPr>
            <a:r>
              <a:rPr lang="en-GB" sz="2000" dirty="0"/>
              <a:t>Vimto Gardens apartments are named after the Vimto factory which used to be on Chapel Street.  Vimto was invented to encourage people not to drink alcohol.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When the apartments were built, in 2014, the front of the Bell Tower pub was kept and incorporated into the new build. The pub was originally called The Angel.</a:t>
            </a:r>
          </a:p>
          <a:p>
            <a:endParaRPr lang="en-GB" sz="2000" i="1" dirty="0"/>
          </a:p>
          <a:p>
            <a:r>
              <a:rPr lang="en-GB" sz="2000" i="1" dirty="0"/>
              <a:t>Find out more</a:t>
            </a:r>
          </a:p>
          <a:p>
            <a:pPr marL="342900" indent="-342900">
              <a:buFont typeface="Arial" panose="020B0604020202020204" pitchFamily="34" charset="0"/>
              <a:buChar char="•"/>
            </a:pPr>
            <a:r>
              <a:rPr lang="en-GB" sz="2000" dirty="0">
                <a:hlinkClick r:id="rId3"/>
              </a:rPr>
              <a:t>History of Vimto </a:t>
            </a:r>
            <a:br>
              <a:rPr lang="en-GB" sz="2000" dirty="0"/>
            </a:br>
            <a:endParaRPr lang="en-GB" sz="2000" dirty="0"/>
          </a:p>
        </p:txBody>
      </p:sp>
    </p:spTree>
    <p:extLst>
      <p:ext uri="{BB962C8B-B14F-4D97-AF65-F5344CB8AC3E}">
        <p14:creationId xmlns:p14="http://schemas.microsoft.com/office/powerpoint/2010/main" val="16166799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07798" y="2527607"/>
            <a:ext cx="3660118" cy="2139257"/>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Find the Vimto statue on Granby Row in Manchester near Piccadilly Train Station where Vimto was invented.</a:t>
            </a:r>
          </a:p>
        </p:txBody>
      </p:sp>
      <p:sp>
        <p:nvSpPr>
          <p:cNvPr id="25" name="Picture 7">
            <a:extLst>
              <a:ext uri="{FF2B5EF4-FFF2-40B4-BE49-F238E27FC236}">
                <a16:creationId xmlns:a16="http://schemas.microsoft.com/office/drawing/2014/main" id="{14A3BBA3-0046-08F5-0C80-EE8F199FE95F}"/>
              </a:ext>
            </a:extLst>
          </p:cNvPr>
          <p:cNvSpPr/>
          <p:nvPr/>
        </p:nvSpPr>
        <p:spPr>
          <a:xfrm>
            <a:off x="3963473" y="2528663"/>
            <a:ext cx="3097032" cy="2161429"/>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Find out more about the </a:t>
            </a:r>
            <a:r>
              <a:rPr lang="en-GB" dirty="0">
                <a:hlinkClick r:id="rId2">
                  <a:extLst>
                    <a:ext uri="{A12FA001-AC4F-418D-AE19-62706E023703}">
                      <ahyp:hlinkClr xmlns:ahyp="http://schemas.microsoft.com/office/drawing/2018/hyperlinkcolor" val="tx"/>
                    </a:ext>
                  </a:extLst>
                </a:hlinkClick>
              </a:rPr>
              <a:t>history of Vimto</a:t>
            </a:r>
            <a:r>
              <a:rPr lang="en-GB" dirty="0"/>
              <a:t> and its links with Manchester and Salford</a:t>
            </a:r>
          </a:p>
        </p:txBody>
      </p:sp>
      <p:sp>
        <p:nvSpPr>
          <p:cNvPr id="20" name="Picture 7">
            <a:extLst>
              <a:ext uri="{FF2B5EF4-FFF2-40B4-BE49-F238E27FC236}">
                <a16:creationId xmlns:a16="http://schemas.microsoft.com/office/drawing/2014/main" id="{C4E45855-1A8A-4FEC-F34A-E818158D8073}"/>
              </a:ext>
            </a:extLst>
          </p:cNvPr>
          <p:cNvSpPr/>
          <p:nvPr/>
        </p:nvSpPr>
        <p:spPr>
          <a:xfrm rot="-45714">
            <a:off x="234755" y="2104769"/>
            <a:ext cx="3199968" cy="2643543"/>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Discussion: Have you tried Vimto? What is it like and what do you think it is made of? Remember we saw the berries on the horse sculpture. </a:t>
            </a:r>
          </a:p>
          <a:p>
            <a:endParaRPr lang="en-GB" sz="1600" i="1" dirty="0"/>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107963" y="18896"/>
            <a:ext cx="3146046" cy="710288"/>
          </a:xfrm>
        </p:spPr>
        <p:txBody>
          <a:bodyPr/>
          <a:lstStyle/>
          <a:p>
            <a:r>
              <a:rPr lang="en-GB" dirty="0"/>
              <a:t>Activities </a:t>
            </a:r>
            <a:r>
              <a:rPr lang="en-GB" dirty="0">
                <a:solidFill>
                  <a:schemeClr val="bg1"/>
                </a:solidFill>
              </a:rPr>
              <a:t>(17)</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144428" y="1466369"/>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234722" y="1575122"/>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981518" y="1951621"/>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4021136" y="2037647"/>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764982" y="1945359"/>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479846" y="2063918"/>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53306" y="4690092"/>
            <a:ext cx="1061173" cy="1078323"/>
          </a:xfrm>
          <a:prstGeom prst="rect">
            <a:avLst/>
          </a:prstGeom>
        </p:spPr>
      </p:pic>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36078" y="4575962"/>
            <a:ext cx="1274668" cy="388611"/>
            <a:chOff x="2813807" y="-4932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39027" y="68143"/>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251105" y="4432177"/>
            <a:ext cx="1050601" cy="367869"/>
            <a:chOff x="5108078" y="4865447"/>
            <a:chExt cx="1050601"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08078" y="4884738"/>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sp>
        <p:nvSpPr>
          <p:cNvPr id="37" name="Picture 9">
            <a:extLst>
              <a:ext uri="{FF2B5EF4-FFF2-40B4-BE49-F238E27FC236}">
                <a16:creationId xmlns:a16="http://schemas.microsoft.com/office/drawing/2014/main" id="{3C3DD752-CC2C-40BE-937D-2F539B4E31DD}"/>
              </a:ext>
              <a:ext uri="{C183D7F6-B498-43B3-948B-1728B52AA6E4}">
                <adec:decorative xmlns:adec="http://schemas.microsoft.com/office/drawing/2017/decorative" val="1"/>
              </a:ext>
            </a:extLst>
          </p:cNvPr>
          <p:cNvSpPr/>
          <p:nvPr/>
        </p:nvSpPr>
        <p:spPr>
          <a:xfrm>
            <a:off x="1104493" y="4499155"/>
            <a:ext cx="1255570" cy="545124"/>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38" name="Text Placeholder 41">
            <a:extLst>
              <a:ext uri="{FF2B5EF4-FFF2-40B4-BE49-F238E27FC236}">
                <a16:creationId xmlns:a16="http://schemas.microsoft.com/office/drawing/2014/main" id="{1DDA0D04-7767-4557-BC04-515E62CA5B3B}"/>
              </a:ext>
            </a:extLst>
          </p:cNvPr>
          <p:cNvSpPr txBox="1">
            <a:spLocks/>
          </p:cNvSpPr>
          <p:nvPr/>
        </p:nvSpPr>
        <p:spPr>
          <a:xfrm>
            <a:off x="982202" y="4481486"/>
            <a:ext cx="1576120" cy="519042"/>
          </a:xfrm>
          <a:prstGeom prst="rect">
            <a:avLst/>
          </a:prstGeom>
          <a:noFill/>
        </p:spPr>
        <p:txBody>
          <a:bodyPr anchor="ctr" anchorCtr="0">
            <a:normAutofit fontScale="9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Group discussion</a:t>
            </a:r>
          </a:p>
        </p:txBody>
      </p:sp>
      <p:pic>
        <p:nvPicPr>
          <p:cNvPr id="32" name="Picture 31">
            <a:extLst>
              <a:ext uri="{FF2B5EF4-FFF2-40B4-BE49-F238E27FC236}">
                <a16:creationId xmlns:a16="http://schemas.microsoft.com/office/drawing/2014/main" id="{3EF767D2-2753-4A70-8C9B-2AA066C1954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46406" y="4488454"/>
            <a:ext cx="1576120" cy="1202661"/>
          </a:xfrm>
          <a:prstGeom prst="rect">
            <a:avLst/>
          </a:prstGeom>
        </p:spPr>
      </p:pic>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70530" y="4259494"/>
            <a:ext cx="1132999" cy="1284597"/>
          </a:xfrm>
          <a:prstGeom prst="rect">
            <a:avLst/>
          </a:prstGeom>
        </p:spPr>
      </p:pic>
    </p:spTree>
    <p:extLst>
      <p:ext uri="{BB962C8B-B14F-4D97-AF65-F5344CB8AC3E}">
        <p14:creationId xmlns:p14="http://schemas.microsoft.com/office/powerpoint/2010/main" val="32898552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9B94-6C18-4D03-A1F5-F199B650E0FD}"/>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Vimto Gardens, 2023</a:t>
            </a:r>
          </a:p>
        </p:txBody>
      </p:sp>
      <p:pic>
        <p:nvPicPr>
          <p:cNvPr id="6" name="Picture 5" descr="Photo of three large buildings by a wide road.   The building in the foreground has a small, green domed tower on the top corner.">
            <a:extLst>
              <a:ext uri="{FF2B5EF4-FFF2-40B4-BE49-F238E27FC236}">
                <a16:creationId xmlns:a16="http://schemas.microsoft.com/office/drawing/2014/main" id="{2BE61302-AC8A-4576-8577-4B6C12CDB8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90650" y="747237"/>
            <a:ext cx="9410700" cy="5973159"/>
          </a:xfrm>
          <a:prstGeom prst="rect">
            <a:avLst/>
          </a:prstGeom>
        </p:spPr>
      </p:pic>
    </p:spTree>
    <p:extLst>
      <p:ext uri="{BB962C8B-B14F-4D97-AF65-F5344CB8AC3E}">
        <p14:creationId xmlns:p14="http://schemas.microsoft.com/office/powerpoint/2010/main" val="14296517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4F69C-9F13-4853-AE21-3619B6E31136}"/>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Bell Tower pub before incorporated into Vimto Gardens</a:t>
            </a:r>
          </a:p>
        </p:txBody>
      </p:sp>
      <p:pic>
        <p:nvPicPr>
          <p:cNvPr id="4" name="Content Placeholder 3" descr="Photo of large red brick building. Windows on ground floor have been boarded up.  Green domed tower on one corner of the roof">
            <a:extLst>
              <a:ext uri="{FF2B5EF4-FFF2-40B4-BE49-F238E27FC236}">
                <a16:creationId xmlns:a16="http://schemas.microsoft.com/office/drawing/2014/main" id="{C9508D0F-B390-4C2F-A1B4-41987D15BC4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945710" y="1012054"/>
            <a:ext cx="4300580" cy="571060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4958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7F2898-363E-47BB-955E-1F7B8D789647}"/>
              </a:ext>
              <a:ext uri="{C183D7F6-B498-43B3-948B-1728B52AA6E4}">
                <adec:decorative xmlns:adec="http://schemas.microsoft.com/office/drawing/2017/decorative" val="1"/>
              </a:ext>
            </a:extLst>
          </p:cNvPr>
          <p:cNvSpPr>
            <a:spLocks noGrp="1"/>
          </p:cNvSpPr>
          <p:nvPr>
            <p:ph type="pic" sz="quarter" idx="24"/>
          </p:nvPr>
        </p:nvSpPr>
        <p:spPr>
          <a:xfrm>
            <a:off x="898449" y="5651777"/>
            <a:ext cx="3643313" cy="579437"/>
          </a:xfrm>
        </p:spPr>
      </p:sp>
      <p:sp>
        <p:nvSpPr>
          <p:cNvPr id="3" name="Title 2">
            <a:extLst>
              <a:ext uri="{FF2B5EF4-FFF2-40B4-BE49-F238E27FC236}">
                <a16:creationId xmlns:a16="http://schemas.microsoft.com/office/drawing/2014/main" id="{D380AA84-C5BB-41F4-BD57-70DA931C2BB5}"/>
              </a:ext>
            </a:extLst>
          </p:cNvPr>
          <p:cNvSpPr>
            <a:spLocks noGrp="1"/>
          </p:cNvSpPr>
          <p:nvPr>
            <p:ph type="title"/>
          </p:nvPr>
        </p:nvSpPr>
        <p:spPr/>
        <p:txBody>
          <a:bodyPr/>
          <a:lstStyle/>
          <a:p>
            <a:r>
              <a:rPr lang="en-GB" dirty="0"/>
              <a:t>Barrow Street</a:t>
            </a:r>
          </a:p>
        </p:txBody>
      </p:sp>
      <p:pic>
        <p:nvPicPr>
          <p:cNvPr id="8" name="Picture Placeholder 7" descr="Photo of street with residential buildings on one side and a car park on the other.  ">
            <a:extLst>
              <a:ext uri="{FF2B5EF4-FFF2-40B4-BE49-F238E27FC236}">
                <a16:creationId xmlns:a16="http://schemas.microsoft.com/office/drawing/2014/main" id="{CEB3F844-D4FE-4975-AAF8-BBAE56365DC8}"/>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l="4535" r="4535"/>
          <a:stretch>
            <a:fillRect/>
          </a:stretch>
        </p:blipFill>
        <p:spPr/>
      </p:pic>
      <p:sp>
        <p:nvSpPr>
          <p:cNvPr id="6" name="Text Placeholder 5">
            <a:extLst>
              <a:ext uri="{FF2B5EF4-FFF2-40B4-BE49-F238E27FC236}">
                <a16:creationId xmlns:a16="http://schemas.microsoft.com/office/drawing/2014/main" id="{C69895F9-E362-4351-96F2-BBDE88DC33B5}"/>
              </a:ext>
            </a:extLst>
          </p:cNvPr>
          <p:cNvSpPr>
            <a:spLocks noGrp="1"/>
          </p:cNvSpPr>
          <p:nvPr>
            <p:ph type="body" sz="quarter" idx="23"/>
          </p:nvPr>
        </p:nvSpPr>
        <p:spPr>
          <a:xfrm>
            <a:off x="1008217" y="5752121"/>
            <a:ext cx="3146533" cy="414338"/>
          </a:xfrm>
        </p:spPr>
        <p:txBody>
          <a:bodyPr/>
          <a:lstStyle/>
          <a:p>
            <a:r>
              <a:rPr lang="en-GB" dirty="0"/>
              <a:t>Barrow Street. 2020                             Copyright 2023 Google </a:t>
            </a:r>
          </a:p>
        </p:txBody>
      </p:sp>
      <p:sp>
        <p:nvSpPr>
          <p:cNvPr id="4" name="Content Placeholder 3">
            <a:extLst>
              <a:ext uri="{FF2B5EF4-FFF2-40B4-BE49-F238E27FC236}">
                <a16:creationId xmlns:a16="http://schemas.microsoft.com/office/drawing/2014/main" id="{8CFD27BE-2A24-4392-B311-8362C9BA8AD3}"/>
              </a:ext>
            </a:extLst>
          </p:cNvPr>
          <p:cNvSpPr>
            <a:spLocks noGrp="1"/>
          </p:cNvSpPr>
          <p:nvPr>
            <p:ph idx="1"/>
          </p:nvPr>
        </p:nvSpPr>
        <p:spPr>
          <a:xfrm>
            <a:off x="5018842" y="70228"/>
            <a:ext cx="6512757" cy="3305504"/>
          </a:xfrm>
        </p:spPr>
        <p:txBody>
          <a:bodyPr/>
          <a:lstStyle/>
          <a:p>
            <a:pPr marL="342900" indent="-342900">
              <a:buFont typeface="Arial" panose="020B0604020202020204" pitchFamily="34" charset="0"/>
              <a:buChar char="•"/>
            </a:pPr>
            <a:r>
              <a:rPr lang="en-GB" sz="1800" dirty="0"/>
              <a:t>Costermongers were people who sold fruit and vegetables from large wooden barrows at the market on Oldfield Road, just round the corner from Barrow Street.  This is how Barrow Street got its name!  </a:t>
            </a:r>
          </a:p>
          <a:p>
            <a:endParaRPr lang="en-GB" sz="1800" dirty="0"/>
          </a:p>
          <a:p>
            <a:pPr marL="285750" indent="-285750">
              <a:buFont typeface="Arial" panose="020B0604020202020204" pitchFamily="34" charset="0"/>
              <a:buChar char="•"/>
            </a:pPr>
            <a:r>
              <a:rPr lang="en-GB" sz="1800" dirty="0"/>
              <a:t>In the 1800s St Philip’s Church ran a ‘ragged school’ for very poor children on Barrow Street but teenagers, like Harry Swain, Robert Melville and George Hutton from Barrow Street, often became part of gangs. They got into trouble with the police for fighting in the street. They were known as “</a:t>
            </a:r>
            <a:r>
              <a:rPr lang="en-GB" sz="1800" dirty="0" err="1"/>
              <a:t>Scuttlers</a:t>
            </a:r>
            <a:r>
              <a:rPr lang="en-GB" sz="1800" dirty="0"/>
              <a:t>” or gang members.  Sometimes these </a:t>
            </a:r>
            <a:r>
              <a:rPr lang="en-GB" sz="1800" dirty="0" err="1"/>
              <a:t>Scuttlers</a:t>
            </a:r>
            <a:r>
              <a:rPr lang="en-GB" sz="1800" dirty="0"/>
              <a:t> went to prison but the fighting would start again when they came out.  Salford Lads Club, Adelphi Lads Club and Manchester City Football Club were set up to stop teenagers becoming ‘</a:t>
            </a:r>
            <a:r>
              <a:rPr lang="en-GB" sz="1800" dirty="0" err="1"/>
              <a:t>Scuttlers</a:t>
            </a:r>
            <a:r>
              <a:rPr lang="en-GB" sz="1800" dirty="0"/>
              <a:t>’.  The clubs gave them a place to go and encouraged them to play sport instead. </a:t>
            </a:r>
          </a:p>
          <a:p>
            <a:endParaRPr lang="en-GB" sz="1800" dirty="0"/>
          </a:p>
          <a:p>
            <a:r>
              <a:rPr lang="en-GB" sz="1800" dirty="0"/>
              <a:t>Find out more</a:t>
            </a:r>
          </a:p>
          <a:p>
            <a:pPr marL="342900" indent="-342900">
              <a:buFont typeface="Arial" panose="020B0604020202020204" pitchFamily="34" charset="0"/>
              <a:buChar char="•"/>
            </a:pPr>
            <a:r>
              <a:rPr lang="en-GB" sz="1800" dirty="0">
                <a:hlinkClick r:id="rId3"/>
              </a:rPr>
              <a:t>Costermongers. </a:t>
            </a:r>
            <a:r>
              <a:rPr lang="en-GB" sz="1800" dirty="0"/>
              <a:t>   </a:t>
            </a:r>
          </a:p>
          <a:p>
            <a:pPr marL="342900" indent="-342900">
              <a:buFont typeface="Arial" panose="020B0604020202020204" pitchFamily="34" charset="0"/>
              <a:buChar char="•"/>
            </a:pPr>
            <a:r>
              <a:rPr lang="en-GB" sz="1800" dirty="0" err="1">
                <a:hlinkClick r:id="rId4"/>
              </a:rPr>
              <a:t>Scuttlers</a:t>
            </a:r>
            <a:r>
              <a:rPr lang="en-GB" sz="1800" dirty="0">
                <a:hlinkClick r:id="rId4"/>
              </a:rPr>
              <a:t> </a:t>
            </a:r>
            <a:endParaRPr lang="en-GB" sz="1800" dirty="0"/>
          </a:p>
          <a:p>
            <a:pPr marL="342900" indent="-342900">
              <a:buFont typeface="Arial" panose="020B0604020202020204" pitchFamily="34" charset="0"/>
              <a:buChar char="•"/>
            </a:pPr>
            <a:r>
              <a:rPr lang="en-GB" sz="1800" dirty="0">
                <a:hlinkClick r:id="rId5"/>
              </a:rPr>
              <a:t>Salford Lads Club. </a:t>
            </a:r>
            <a:endParaRPr lang="en-GB" sz="2000" dirty="0"/>
          </a:p>
        </p:txBody>
      </p:sp>
    </p:spTree>
    <p:extLst>
      <p:ext uri="{BB962C8B-B14F-4D97-AF65-F5344CB8AC3E}">
        <p14:creationId xmlns:p14="http://schemas.microsoft.com/office/powerpoint/2010/main" val="38547453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icture 7">
            <a:extLst>
              <a:ext uri="{FF2B5EF4-FFF2-40B4-BE49-F238E27FC236}">
                <a16:creationId xmlns:a16="http://schemas.microsoft.com/office/drawing/2014/main" id="{648C474B-8AE7-15AA-7566-1255FF292820}"/>
              </a:ext>
            </a:extLst>
          </p:cNvPr>
          <p:cNvSpPr/>
          <p:nvPr/>
        </p:nvSpPr>
        <p:spPr>
          <a:xfrm rot="21554286">
            <a:off x="7607798" y="2527607"/>
            <a:ext cx="3660118" cy="2139257"/>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Can you find out where Adelphi Lads Club used to be? </a:t>
            </a:r>
          </a:p>
          <a:p>
            <a:endParaRPr lang="en-GB" dirty="0"/>
          </a:p>
          <a:p>
            <a:pPr marL="285750" indent="-285750">
              <a:buFont typeface="Arial" panose="020B0604020202020204" pitchFamily="34" charset="0"/>
              <a:buChar char="•"/>
            </a:pPr>
            <a:r>
              <a:rPr lang="en-GB" dirty="0"/>
              <a:t>Visit Salford Lads Club which still exists today!</a:t>
            </a:r>
          </a:p>
        </p:txBody>
      </p:sp>
      <p:sp>
        <p:nvSpPr>
          <p:cNvPr id="25" name="Picture 7">
            <a:extLst>
              <a:ext uri="{FF2B5EF4-FFF2-40B4-BE49-F238E27FC236}">
                <a16:creationId xmlns:a16="http://schemas.microsoft.com/office/drawing/2014/main" id="{14A3BBA3-0046-08F5-0C80-EE8F199FE95F}"/>
              </a:ext>
            </a:extLst>
          </p:cNvPr>
          <p:cNvSpPr/>
          <p:nvPr/>
        </p:nvSpPr>
        <p:spPr>
          <a:xfrm>
            <a:off x="3676044" y="1601277"/>
            <a:ext cx="3617957" cy="3805784"/>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dirty="0"/>
              <a:t>Look at old maps of your school and the surrounding area. You can get bespoke historic map packs from </a:t>
            </a:r>
            <a:r>
              <a:rPr lang="en-GB" dirty="0">
                <a:hlinkClick r:id="rId2">
                  <a:extLst>
                    <a:ext uri="{A12FA001-AC4F-418D-AE19-62706E023703}">
                      <ahyp:hlinkClr xmlns:ahyp="http://schemas.microsoft.com/office/drawing/2018/hyperlinkcolor" val="tx"/>
                    </a:ext>
                  </a:extLst>
                </a:hlinkClick>
              </a:rPr>
              <a:t>Historic England</a:t>
            </a:r>
            <a:r>
              <a:rPr lang="en-GB" dirty="0"/>
              <a:t> or try </a:t>
            </a:r>
            <a:r>
              <a:rPr lang="en-GB" dirty="0">
                <a:hlinkClick r:id="rId3">
                  <a:extLst>
                    <a:ext uri="{A12FA001-AC4F-418D-AE19-62706E023703}">
                      <ahyp:hlinkClr xmlns:ahyp="http://schemas.microsoft.com/office/drawing/2018/hyperlinkcolor" val="tx"/>
                    </a:ext>
                  </a:extLst>
                </a:hlinkClick>
              </a:rPr>
              <a:t>National Maps Scotland</a:t>
            </a:r>
            <a:r>
              <a:rPr lang="en-GB" dirty="0"/>
              <a:t> to view old and modern maps side by side .   How has the area changed?  Can you work out around when your school was built? </a:t>
            </a:r>
          </a:p>
        </p:txBody>
      </p:sp>
      <p:sp>
        <p:nvSpPr>
          <p:cNvPr id="20" name="Picture 7">
            <a:extLst>
              <a:ext uri="{FF2B5EF4-FFF2-40B4-BE49-F238E27FC236}">
                <a16:creationId xmlns:a16="http://schemas.microsoft.com/office/drawing/2014/main" id="{C4E45855-1A8A-4FEC-F34A-E818158D8073}"/>
              </a:ext>
            </a:extLst>
          </p:cNvPr>
          <p:cNvSpPr/>
          <p:nvPr/>
        </p:nvSpPr>
        <p:spPr>
          <a:xfrm rot="-45714">
            <a:off x="233227" y="3373589"/>
            <a:ext cx="3199968" cy="8876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Find the old Barrow Street sign.</a:t>
            </a:r>
          </a:p>
          <a:p>
            <a:endParaRPr lang="en-GB" sz="1600" i="1" dirty="0"/>
          </a:p>
        </p:txBody>
      </p:sp>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76426" y="327716"/>
            <a:ext cx="3146046" cy="710288"/>
          </a:xfrm>
        </p:spPr>
        <p:txBody>
          <a:bodyPr/>
          <a:lstStyle/>
          <a:p>
            <a:r>
              <a:rPr lang="en-GB" dirty="0"/>
              <a:t>Activities </a:t>
            </a:r>
            <a:r>
              <a:rPr lang="en-GB" dirty="0">
                <a:solidFill>
                  <a:schemeClr val="bg1"/>
                </a:solidFill>
              </a:rPr>
              <a:t>(18)</a:t>
            </a:r>
            <a:endParaRPr lang="en-US" dirty="0">
              <a:solidFill>
                <a:schemeClr val="bg1"/>
              </a:solidFill>
            </a:endParaRP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704476">
            <a:off x="139259" y="2640735"/>
            <a:ext cx="2207942" cy="631847"/>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694977">
            <a:off x="245073" y="2777103"/>
            <a:ext cx="2058987" cy="414338"/>
          </a:xfrm>
        </p:spPr>
        <p:txBody>
          <a:bodyPr/>
          <a:lstStyle/>
          <a:p>
            <a:r>
              <a:rPr lang="en-GB" sz="2000" b="1" dirty="0"/>
              <a:t>Do on the trail:</a:t>
            </a:r>
            <a:endParaRPr lang="en-US" sz="2000" dirty="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rot="20690172">
            <a:off x="3731332" y="1020842"/>
            <a:ext cx="2152907" cy="622803"/>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0640054">
            <a:off x="3638220" y="1141799"/>
            <a:ext cx="2196318" cy="435823"/>
          </a:xfrm>
        </p:spPr>
        <p:txBody>
          <a:bodyPr/>
          <a:lstStyle/>
          <a:p>
            <a:r>
              <a:rPr lang="en-GB" sz="2000" b="1" dirty="0"/>
              <a:t>Do in class:</a:t>
            </a:r>
            <a:endParaRPr lang="en-US" sz="2000" dirty="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rot="20854406">
            <a:off x="7788247" y="1928498"/>
            <a:ext cx="2096848" cy="651457"/>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0638325">
            <a:off x="7503111" y="2047057"/>
            <a:ext cx="2667123" cy="414338"/>
          </a:xfrm>
        </p:spPr>
        <p:txBody>
          <a:bodyPr/>
          <a:lstStyle/>
          <a:p>
            <a:r>
              <a:rPr lang="en-GB" sz="2000" b="1" dirty="0"/>
              <a:t>Do later:</a:t>
            </a:r>
            <a:endParaRPr lang="en-US" sz="2000" dirty="0"/>
          </a:p>
        </p:txBody>
      </p:sp>
      <p:pic>
        <p:nvPicPr>
          <p:cNvPr id="21" name="Picture 20">
            <a:extLst>
              <a:ext uri="{FF2B5EF4-FFF2-40B4-BE49-F238E27FC236}">
                <a16:creationId xmlns:a16="http://schemas.microsoft.com/office/drawing/2014/main" id="{18AB3F20-5D92-4B16-B4EE-1C157E94972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53306" y="4690092"/>
            <a:ext cx="1061173" cy="1078323"/>
          </a:xfrm>
          <a:prstGeom prst="rect">
            <a:avLst/>
          </a:prstGeom>
        </p:spPr>
      </p:pic>
      <p:grpSp>
        <p:nvGrpSpPr>
          <p:cNvPr id="29" name="Group 28">
            <a:extLst>
              <a:ext uri="{FF2B5EF4-FFF2-40B4-BE49-F238E27FC236}">
                <a16:creationId xmlns:a16="http://schemas.microsoft.com/office/drawing/2014/main" id="{0A2EFE4B-6C84-4249-AE98-86B28A79C1E3}"/>
              </a:ext>
              <a:ext uri="{C183D7F6-B498-43B3-948B-1728B52AA6E4}">
                <adec:decorative xmlns:adec="http://schemas.microsoft.com/office/drawing/2017/decorative" val="1"/>
              </a:ext>
            </a:extLst>
          </p:cNvPr>
          <p:cNvGrpSpPr/>
          <p:nvPr/>
        </p:nvGrpSpPr>
        <p:grpSpPr>
          <a:xfrm rot="20548446">
            <a:off x="9336078" y="4575962"/>
            <a:ext cx="1274668" cy="388611"/>
            <a:chOff x="2813807" y="-49324"/>
            <a:chExt cx="1769427" cy="681038"/>
          </a:xfrm>
        </p:grpSpPr>
        <p:sp>
          <p:nvSpPr>
            <p:cNvPr id="31" name="Picture Placeholder 39">
              <a:extLst>
                <a:ext uri="{FF2B5EF4-FFF2-40B4-BE49-F238E27FC236}">
                  <a16:creationId xmlns:a16="http://schemas.microsoft.com/office/drawing/2014/main" id="{F33CAC97-ADA9-4EC4-B3D6-8D63413914B6}"/>
                </a:ext>
              </a:extLst>
            </p:cNvPr>
            <p:cNvSpPr txBox="1">
              <a:spLocks/>
            </p:cNvSpPr>
            <p:nvPr/>
          </p:nvSpPr>
          <p:spPr>
            <a:xfrm>
              <a:off x="2813807" y="-4932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3" name="Text Placeholder 41">
              <a:extLst>
                <a:ext uri="{FF2B5EF4-FFF2-40B4-BE49-F238E27FC236}">
                  <a16:creationId xmlns:a16="http://schemas.microsoft.com/office/drawing/2014/main" id="{73EAEC81-0636-4602-B0A8-B5DADC8B9A6C}"/>
                </a:ext>
              </a:extLst>
            </p:cNvPr>
            <p:cNvSpPr txBox="1">
              <a:spLocks/>
            </p:cNvSpPr>
            <p:nvPr/>
          </p:nvSpPr>
          <p:spPr>
            <a:xfrm rot="21383919">
              <a:off x="2839027" y="68143"/>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Investigate</a:t>
              </a:r>
            </a:p>
          </p:txBody>
        </p:sp>
      </p:grpSp>
      <p:pic>
        <p:nvPicPr>
          <p:cNvPr id="34" name="Picture 33">
            <a:extLst>
              <a:ext uri="{FF2B5EF4-FFF2-40B4-BE49-F238E27FC236}">
                <a16:creationId xmlns:a16="http://schemas.microsoft.com/office/drawing/2014/main" id="{C7AF7FAF-0699-4CB0-A0EF-6749B62BA27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85625" y="4874006"/>
            <a:ext cx="1132999" cy="1284597"/>
          </a:xfrm>
          <a:prstGeom prst="rect">
            <a:avLst/>
          </a:prstGeom>
        </p:spPr>
      </p:pic>
      <p:grpSp>
        <p:nvGrpSpPr>
          <p:cNvPr id="2" name="Group 1">
            <a:extLst>
              <a:ext uri="{FF2B5EF4-FFF2-40B4-BE49-F238E27FC236}">
                <a16:creationId xmlns:a16="http://schemas.microsoft.com/office/drawing/2014/main" id="{B21EA698-C24C-448A-A53D-2E6CA85846A9}"/>
              </a:ext>
              <a:ext uri="{C183D7F6-B498-43B3-948B-1728B52AA6E4}">
                <adec:decorative xmlns:adec="http://schemas.microsoft.com/office/drawing/2017/decorative" val="1"/>
              </a:ext>
            </a:extLst>
          </p:cNvPr>
          <p:cNvGrpSpPr/>
          <p:nvPr/>
        </p:nvGrpSpPr>
        <p:grpSpPr>
          <a:xfrm>
            <a:off x="5226684" y="5197252"/>
            <a:ext cx="1050601" cy="367869"/>
            <a:chOff x="5108078" y="4865447"/>
            <a:chExt cx="1050601" cy="367869"/>
          </a:xfrm>
        </p:grpSpPr>
        <p:sp>
          <p:nvSpPr>
            <p:cNvPr id="35" name="Picture Placeholder 39">
              <a:extLst>
                <a:ext uri="{FF2B5EF4-FFF2-40B4-BE49-F238E27FC236}">
                  <a16:creationId xmlns:a16="http://schemas.microsoft.com/office/drawing/2014/main" id="{EEAC5C87-352B-487F-A9AA-75AB36976164}"/>
                </a:ext>
              </a:extLst>
            </p:cNvPr>
            <p:cNvSpPr txBox="1">
              <a:spLocks/>
            </p:cNvSpPr>
            <p:nvPr/>
          </p:nvSpPr>
          <p:spPr>
            <a:xfrm rot="20718637">
              <a:off x="5117703" y="4865447"/>
              <a:ext cx="1040976" cy="367869"/>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41">
              <a:extLst>
                <a:ext uri="{FF2B5EF4-FFF2-40B4-BE49-F238E27FC236}">
                  <a16:creationId xmlns:a16="http://schemas.microsoft.com/office/drawing/2014/main" id="{BDD15CAE-86F4-4D6D-A99B-E3CCED3D6516}"/>
                </a:ext>
              </a:extLst>
            </p:cNvPr>
            <p:cNvSpPr txBox="1">
              <a:spLocks/>
            </p:cNvSpPr>
            <p:nvPr/>
          </p:nvSpPr>
          <p:spPr>
            <a:xfrm rot="20570669">
              <a:off x="5108078" y="4884738"/>
              <a:ext cx="1032355" cy="31428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a:t>
              </a:r>
            </a:p>
          </p:txBody>
        </p:sp>
      </p:grpSp>
      <p:pic>
        <p:nvPicPr>
          <p:cNvPr id="23" name="Picture 22">
            <a:extLst>
              <a:ext uri="{FF2B5EF4-FFF2-40B4-BE49-F238E27FC236}">
                <a16:creationId xmlns:a16="http://schemas.microsoft.com/office/drawing/2014/main" id="{8E15D67D-C83B-44E3-A8FA-4C597EE1058B}"/>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11637" y="4379719"/>
            <a:ext cx="1360657" cy="909353"/>
          </a:xfrm>
          <a:prstGeom prst="rect">
            <a:avLst/>
          </a:prstGeom>
        </p:spPr>
      </p:pic>
      <p:grpSp>
        <p:nvGrpSpPr>
          <p:cNvPr id="24" name="Group 23">
            <a:extLst>
              <a:ext uri="{FF2B5EF4-FFF2-40B4-BE49-F238E27FC236}">
                <a16:creationId xmlns:a16="http://schemas.microsoft.com/office/drawing/2014/main" id="{A7523AF0-1B4A-49FA-B77E-3C01390BC8A7}"/>
              </a:ext>
              <a:ext uri="{C183D7F6-B498-43B3-948B-1728B52AA6E4}">
                <adec:decorative xmlns:adec="http://schemas.microsoft.com/office/drawing/2017/decorative" val="1"/>
              </a:ext>
            </a:extLst>
          </p:cNvPr>
          <p:cNvGrpSpPr/>
          <p:nvPr/>
        </p:nvGrpSpPr>
        <p:grpSpPr>
          <a:xfrm rot="20890396">
            <a:off x="1503283" y="4116115"/>
            <a:ext cx="1017327" cy="409195"/>
            <a:chOff x="2930014" y="867844"/>
            <a:chExt cx="1769427" cy="681038"/>
          </a:xfrm>
        </p:grpSpPr>
        <p:sp>
          <p:nvSpPr>
            <p:cNvPr id="26" name="Picture Placeholder 39">
              <a:extLst>
                <a:ext uri="{FF2B5EF4-FFF2-40B4-BE49-F238E27FC236}">
                  <a16:creationId xmlns:a16="http://schemas.microsoft.com/office/drawing/2014/main" id="{A1A95535-3DB0-4B2A-87CA-BA379F23F0D8}"/>
                </a:ext>
              </a:extLst>
            </p:cNvPr>
            <p:cNvSpPr txBox="1">
              <a:spLocks/>
            </p:cNvSpPr>
            <p:nvPr/>
          </p:nvSpPr>
          <p:spPr>
            <a:xfrm>
              <a:off x="2930014" y="867844"/>
              <a:ext cx="1769427" cy="681038"/>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7" name="Text Placeholder 41">
              <a:extLst>
                <a:ext uri="{FF2B5EF4-FFF2-40B4-BE49-F238E27FC236}">
                  <a16:creationId xmlns:a16="http://schemas.microsoft.com/office/drawing/2014/main" id="{C2820225-DC6F-45DD-AD5A-3BD1FB8B7A4E}"/>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a:t>
              </a:r>
            </a:p>
          </p:txBody>
        </p:sp>
      </p:grpSp>
    </p:spTree>
    <p:extLst>
      <p:ext uri="{BB962C8B-B14F-4D97-AF65-F5344CB8AC3E}">
        <p14:creationId xmlns:p14="http://schemas.microsoft.com/office/powerpoint/2010/main" val="3835052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2B0E-6CBD-4950-9284-2253389BC678}"/>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Barrow Street, 2020</a:t>
            </a:r>
          </a:p>
        </p:txBody>
      </p:sp>
      <p:pic>
        <p:nvPicPr>
          <p:cNvPr id="4" name="Content Placeholder 3" descr="Photo of street with residential buildings on one side and a car park on the other.  ">
            <a:extLst>
              <a:ext uri="{FF2B5EF4-FFF2-40B4-BE49-F238E27FC236}">
                <a16:creationId xmlns:a16="http://schemas.microsoft.com/office/drawing/2014/main" id="{3EF5D796-7AA5-4A82-B4BF-3FD69703F785}"/>
              </a:ext>
            </a:extLst>
          </p:cNvPr>
          <p:cNvPicPr>
            <a:picLocks noGrp="1" noChangeAspect="1"/>
          </p:cNvPicPr>
          <p:nvPr>
            <p:ph idx="1"/>
          </p:nvPr>
        </p:nvPicPr>
        <p:blipFill>
          <a:blip r:embed="rId3"/>
          <a:stretch>
            <a:fillRect/>
          </a:stretch>
        </p:blipFill>
        <p:spPr>
          <a:xfrm>
            <a:off x="2550271" y="941561"/>
            <a:ext cx="7091458" cy="5699156"/>
          </a:xfrm>
        </p:spPr>
      </p:pic>
    </p:spTree>
    <p:extLst>
      <p:ext uri="{BB962C8B-B14F-4D97-AF65-F5344CB8AC3E}">
        <p14:creationId xmlns:p14="http://schemas.microsoft.com/office/powerpoint/2010/main" val="19129723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EA2-209A-4849-A438-4DEEC7682433}"/>
              </a:ext>
            </a:extLst>
          </p:cNvPr>
          <p:cNvSpPr>
            <a:spLocks noGrp="1"/>
          </p:cNvSpPr>
          <p:nvPr>
            <p:ph type="title" idx="4294967295"/>
          </p:nvPr>
        </p:nvSpPr>
        <p:spPr>
          <a:xfrm>
            <a:off x="0" y="0"/>
            <a:ext cx="12192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Barrow Street Sign, 2023</a:t>
            </a:r>
          </a:p>
        </p:txBody>
      </p:sp>
      <p:pic>
        <p:nvPicPr>
          <p:cNvPr id="4" name="Content Placeholder 3" descr="Photo of old sign on red brick building, Sign reads Barrow Street Sign">
            <a:extLst>
              <a:ext uri="{FF2B5EF4-FFF2-40B4-BE49-F238E27FC236}">
                <a16:creationId xmlns:a16="http://schemas.microsoft.com/office/drawing/2014/main" id="{52212CC3-EBD9-4461-BA30-E05105B5A416}"/>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205046" y="864109"/>
            <a:ext cx="7781908" cy="5836431"/>
          </a:xfrm>
        </p:spPr>
      </p:pic>
    </p:spTree>
    <p:extLst>
      <p:ext uri="{BB962C8B-B14F-4D97-AF65-F5344CB8AC3E}">
        <p14:creationId xmlns:p14="http://schemas.microsoft.com/office/powerpoint/2010/main" val="14816536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13BFCC56-03B4-4867-9819-7744623B50D6}"/>
              </a:ext>
            </a:extLst>
          </p:cNvPr>
          <p:cNvSpPr txBox="1">
            <a:spLocks noGrp="1"/>
          </p:cNvSpPr>
          <p:nvPr>
            <p:ph type="title" idx="4294967295"/>
          </p:nvPr>
        </p:nvSpPr>
        <p:spPr>
          <a:xfrm>
            <a:off x="231336" y="380336"/>
            <a:ext cx="5864664"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Extension Activity</a:t>
            </a:r>
            <a:endParaRPr kumimoji="0" lang="en-US"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endParaRPr>
          </a:p>
        </p:txBody>
      </p:sp>
      <p:sp>
        <p:nvSpPr>
          <p:cNvPr id="14" name="Content Placeholder 3">
            <a:extLst>
              <a:ext uri="{FF2B5EF4-FFF2-40B4-BE49-F238E27FC236}">
                <a16:creationId xmlns:a16="http://schemas.microsoft.com/office/drawing/2014/main" id="{540CD1F2-45A9-41AD-87F6-3D7410BC06BF}"/>
              </a:ext>
            </a:extLst>
          </p:cNvPr>
          <p:cNvSpPr>
            <a:spLocks noGrp="1"/>
          </p:cNvSpPr>
          <p:nvPr>
            <p:ph idx="1"/>
          </p:nvPr>
        </p:nvSpPr>
        <p:spPr>
          <a:xfrm>
            <a:off x="324223" y="1169799"/>
            <a:ext cx="10768614" cy="3305504"/>
          </a:xfrm>
        </p:spPr>
        <p:txBody>
          <a:bodyPr/>
          <a:lstStyle/>
          <a:p>
            <a:r>
              <a:rPr lang="en-GB" sz="2000" dirty="0"/>
              <a:t>Explore some of the many other interesting buildings and sites in this part of Salford. Below are some suggestions.  Can you find them on a map?  Can you do some research to find out what makes them special?  What other buildings would you add to this list?</a:t>
            </a:r>
          </a:p>
          <a:p>
            <a:endParaRPr lang="en-GB" sz="2000" dirty="0"/>
          </a:p>
          <a:p>
            <a:pPr marL="342900" lvl="0" indent="-342900">
              <a:buFont typeface="Arial" panose="020B0604020202020204" pitchFamily="34" charset="0"/>
              <a:buChar char="•"/>
            </a:pPr>
            <a:r>
              <a:rPr lang="en-GB" sz="1800" dirty="0"/>
              <a:t>Working Class Movement Library</a:t>
            </a:r>
          </a:p>
          <a:p>
            <a:pPr marL="342900" lvl="0" indent="-342900">
              <a:buFont typeface="Arial" panose="020B0604020202020204" pitchFamily="34" charset="0"/>
              <a:buChar char="•"/>
            </a:pPr>
            <a:r>
              <a:rPr lang="en-GB" sz="1800" dirty="0"/>
              <a:t>Old Fire Station, Chapel Street </a:t>
            </a:r>
          </a:p>
          <a:p>
            <a:pPr marL="342900" lvl="0" indent="-342900">
              <a:buFont typeface="Arial" panose="020B0604020202020204" pitchFamily="34" charset="0"/>
              <a:buChar char="•"/>
            </a:pPr>
            <a:r>
              <a:rPr lang="en-GB" sz="1800" dirty="0"/>
              <a:t>Salford University Peel Building </a:t>
            </a:r>
          </a:p>
          <a:p>
            <a:pPr marL="342900" lvl="0" indent="-342900">
              <a:buFont typeface="Arial" panose="020B0604020202020204" pitchFamily="34" charset="0"/>
              <a:buChar char="•"/>
            </a:pPr>
            <a:r>
              <a:rPr lang="en-GB" sz="1800" dirty="0"/>
              <a:t>Manchester and Salford Savings Bank</a:t>
            </a:r>
          </a:p>
          <a:p>
            <a:pPr marL="342900" lvl="0" indent="-342900">
              <a:buFont typeface="Arial" panose="020B0604020202020204" pitchFamily="34" charset="0"/>
              <a:buChar char="•"/>
            </a:pPr>
            <a:r>
              <a:rPr lang="en-GB" sz="1800" dirty="0"/>
              <a:t>The Angel Centre</a:t>
            </a:r>
          </a:p>
          <a:p>
            <a:pPr marL="342900" lvl="0" indent="-342900">
              <a:buFont typeface="Arial" panose="020B0604020202020204" pitchFamily="34" charset="0"/>
              <a:buChar char="•"/>
            </a:pPr>
            <a:r>
              <a:rPr lang="en-GB" sz="1800" dirty="0"/>
              <a:t>Salford and Lancashire Fusiliers Boer War Memorial</a:t>
            </a:r>
          </a:p>
          <a:p>
            <a:pPr marL="342900" lvl="0" indent="-342900">
              <a:buFont typeface="Arial" panose="020B0604020202020204" pitchFamily="34" charset="0"/>
              <a:buChar char="•"/>
            </a:pPr>
            <a:r>
              <a:rPr lang="en-GB" sz="1800" dirty="0"/>
              <a:t>Sphynx Cenotaph</a:t>
            </a:r>
          </a:p>
          <a:p>
            <a:pPr marL="342900" lvl="0" indent="-342900">
              <a:buFont typeface="Arial" panose="020B0604020202020204" pitchFamily="34" charset="0"/>
              <a:buChar char="•"/>
            </a:pPr>
            <a:r>
              <a:rPr lang="en-GB" sz="1800" dirty="0"/>
              <a:t>Helmsley House Masonic Lodge</a:t>
            </a:r>
          </a:p>
          <a:p>
            <a:pPr marL="342900" indent="-342900">
              <a:buFont typeface="Arial" panose="020B0604020202020204" pitchFamily="34" charset="0"/>
              <a:buChar char="•"/>
            </a:pPr>
            <a:endParaRPr lang="en-GB" sz="2000" dirty="0"/>
          </a:p>
        </p:txBody>
      </p:sp>
      <p:pic>
        <p:nvPicPr>
          <p:cNvPr id="16" name="Picture 15">
            <a:extLst>
              <a:ext uri="{FF2B5EF4-FFF2-40B4-BE49-F238E27FC236}">
                <a16:creationId xmlns:a16="http://schemas.microsoft.com/office/drawing/2014/main" id="{C25F30B2-EA5D-4CAA-AEF5-B0B5FC77598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31964" y="3288262"/>
            <a:ext cx="2608296" cy="2650450"/>
          </a:xfrm>
          <a:prstGeom prst="rect">
            <a:avLst/>
          </a:prstGeom>
        </p:spPr>
      </p:pic>
      <p:grpSp>
        <p:nvGrpSpPr>
          <p:cNvPr id="17" name="Group 16">
            <a:extLst>
              <a:ext uri="{FF2B5EF4-FFF2-40B4-BE49-F238E27FC236}">
                <a16:creationId xmlns:a16="http://schemas.microsoft.com/office/drawing/2014/main" id="{141D7E09-4833-43ED-BF33-78B1A456390A}"/>
              </a:ext>
              <a:ext uri="{C183D7F6-B498-43B3-948B-1728B52AA6E4}">
                <adec:decorative xmlns:adec="http://schemas.microsoft.com/office/drawing/2017/decorative" val="1"/>
              </a:ext>
            </a:extLst>
          </p:cNvPr>
          <p:cNvGrpSpPr/>
          <p:nvPr/>
        </p:nvGrpSpPr>
        <p:grpSpPr>
          <a:xfrm rot="20548446">
            <a:off x="5508318" y="2825802"/>
            <a:ext cx="3707357" cy="1206394"/>
            <a:chOff x="2801150" y="-49324"/>
            <a:chExt cx="1782084" cy="681038"/>
          </a:xfrm>
        </p:grpSpPr>
        <p:sp>
          <p:nvSpPr>
            <p:cNvPr id="18" name="Picture Placeholder 39">
              <a:extLst>
                <a:ext uri="{FF2B5EF4-FFF2-40B4-BE49-F238E27FC236}">
                  <a16:creationId xmlns:a16="http://schemas.microsoft.com/office/drawing/2014/main" id="{6D0C0645-973C-4AA9-9ABD-59BF23DC9B0A}"/>
                </a:ext>
              </a:extLst>
            </p:cNvPr>
            <p:cNvSpPr txBox="1">
              <a:spLocks/>
            </p:cNvSpPr>
            <p:nvPr/>
          </p:nvSpPr>
          <p:spPr>
            <a:xfrm>
              <a:off x="2813807" y="-49324"/>
              <a:ext cx="1769427" cy="68103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9" name="Text Placeholder 41">
              <a:extLst>
                <a:ext uri="{FF2B5EF4-FFF2-40B4-BE49-F238E27FC236}">
                  <a16:creationId xmlns:a16="http://schemas.microsoft.com/office/drawing/2014/main" id="{04E34AF5-4287-4B90-BF4C-8E2D764B33DB}"/>
                </a:ext>
              </a:extLst>
            </p:cNvPr>
            <p:cNvSpPr txBox="1">
              <a:spLocks/>
            </p:cNvSpPr>
            <p:nvPr/>
          </p:nvSpPr>
          <p:spPr>
            <a:xfrm rot="21383919">
              <a:off x="2801150" y="95488"/>
              <a:ext cx="1700794" cy="3565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Investigate</a:t>
              </a:r>
            </a:p>
          </p:txBody>
        </p:sp>
      </p:grpSp>
    </p:spTree>
    <p:extLst>
      <p:ext uri="{BB962C8B-B14F-4D97-AF65-F5344CB8AC3E}">
        <p14:creationId xmlns:p14="http://schemas.microsoft.com/office/powerpoint/2010/main" val="1617909418"/>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B544973E018B41A571F53E3DCBF129" ma:contentTypeVersion="10" ma:contentTypeDescription="Create a new document." ma:contentTypeScope="" ma:versionID="00681acb728052d03d404344e4a96f44">
  <xsd:schema xmlns:xsd="http://www.w3.org/2001/XMLSchema" xmlns:xs="http://www.w3.org/2001/XMLSchema" xmlns:p="http://schemas.microsoft.com/office/2006/metadata/properties" xmlns:ns2="edbe8950-61f0-42e7-b390-a0623418c29b" xmlns:ns3="4d463b1d-7766-4d02-8af5-f10485b3b5eb" targetNamespace="http://schemas.microsoft.com/office/2006/metadata/properties" ma:root="true" ma:fieldsID="67df836f53e084a91c5f9058d7798d44" ns2:_="" ns3:_="">
    <xsd:import namespace="edbe8950-61f0-42e7-b390-a0623418c29b"/>
    <xsd:import namespace="4d463b1d-7766-4d02-8af5-f10485b3b5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e8950-61f0-42e7-b390-a0623418c2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463b1d-7766-4d02-8af5-f10485b3b5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7edc658-fdf0-4449-9d62-2d36fc815dc3}" ma:internalName="TaxCatchAll" ma:showField="CatchAllData" ma:web="4d463b1d-7766-4d02-8af5-f10485b3b5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d463b1d-7766-4d02-8af5-f10485b3b5eb">
      <UserInfo>
        <DisplayName>Horsley, Daisy</DisplayName>
        <AccountId>21</AccountId>
        <AccountType/>
      </UserInfo>
      <UserInfo>
        <DisplayName>Angel, Victoria</DisplayName>
        <AccountId>24</AccountId>
        <AccountType/>
      </UserInfo>
    </SharedWithUsers>
    <lcf76f155ced4ddcb4097134ff3c332f xmlns="edbe8950-61f0-42e7-b390-a0623418c29b">
      <Terms xmlns="http://schemas.microsoft.com/office/infopath/2007/PartnerControls"/>
    </lcf76f155ced4ddcb4097134ff3c332f>
    <TaxCatchAll xmlns="4d463b1d-7766-4d02-8af5-f10485b3b5e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EAEBA1-72B2-49E6-AD45-CEBF37DDE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be8950-61f0-42e7-b390-a0623418c29b"/>
    <ds:schemaRef ds:uri="4d463b1d-7766-4d02-8af5-f10485b3b5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http://purl.org/dc/dcmitype/"/>
    <ds:schemaRef ds:uri="http://purl.org/dc/elements/1.1/"/>
    <ds:schemaRef ds:uri="http://schemas.microsoft.com/office/infopath/2007/PartnerControls"/>
    <ds:schemaRef ds:uri="http://www.w3.org/XML/1998/namespace"/>
    <ds:schemaRef ds:uri="http://schemas.openxmlformats.org/package/2006/metadata/core-properties"/>
    <ds:schemaRef ds:uri="http://purl.org/dc/terms/"/>
    <ds:schemaRef ds:uri="http://schemas.microsoft.com/office/2006/documentManagement/types"/>
    <ds:schemaRef ds:uri="4d463b1d-7766-4d02-8af5-f10485b3b5eb"/>
    <ds:schemaRef ds:uri="edbe8950-61f0-42e7-b390-a0623418c29b"/>
    <ds:schemaRef ds:uri="http://schemas.microsoft.com/office/2006/metadata/properties"/>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2393</TotalTime>
  <Words>7481</Words>
  <Application>Microsoft Office PowerPoint</Application>
  <PresentationFormat>Widescreen</PresentationFormat>
  <Paragraphs>740</Paragraphs>
  <Slides>109</Slides>
  <Notes>63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109</vt:i4>
      </vt:variant>
    </vt:vector>
  </HeadingPairs>
  <TitlesOfParts>
    <vt:vector size="115" baseType="lpstr">
      <vt:lpstr>Arial</vt:lpstr>
      <vt:lpstr>ArialMT</vt:lpstr>
      <vt:lpstr>Calibri</vt:lpstr>
      <vt:lpstr>Source Sans Pro</vt:lpstr>
      <vt:lpstr>Source Sans Pro Bold</vt:lpstr>
      <vt:lpstr>Office Theme</vt:lpstr>
      <vt:lpstr>Using Buildings to tell Salford’s Story</vt:lpstr>
      <vt:lpstr>How to use this PPT</vt:lpstr>
      <vt:lpstr>Using buildings to tell Salford’s story  </vt:lpstr>
      <vt:lpstr>Islington Mill</vt:lpstr>
      <vt:lpstr>Islington Mill (Cont.)</vt:lpstr>
      <vt:lpstr>Activities (1)</vt:lpstr>
      <vt:lpstr>Islington Mill, 2023 </vt:lpstr>
      <vt:lpstr>Sign on side of Islington Mill, 2023 </vt:lpstr>
      <vt:lpstr>1892 map showing Islington Mill and surrounding workers houses.</vt:lpstr>
      <vt:lpstr>Tiles by Partington Pots</vt:lpstr>
      <vt:lpstr>Activities (2)</vt:lpstr>
      <vt:lpstr>Tiles made by Partington Pots and St Philip’s Primary, 2023</vt:lpstr>
      <vt:lpstr>Islington Park</vt:lpstr>
      <vt:lpstr>Islington Park (Cont.)</vt:lpstr>
      <vt:lpstr>Activities (3)</vt:lpstr>
      <vt:lpstr>1908 map showing Methodist Chapel, railway and canal (bottom left corner)</vt:lpstr>
      <vt:lpstr>Islington Park with viaduct in background, 2023 </vt:lpstr>
      <vt:lpstr>Panel in Islington Park, 2023 </vt:lpstr>
      <vt:lpstr>Print of Irwell Street Methodist Chapel.</vt:lpstr>
      <vt:lpstr>Bexley Square</vt:lpstr>
      <vt:lpstr>Bexley Square (cont.)</vt:lpstr>
      <vt:lpstr>Activities (4)</vt:lpstr>
      <vt:lpstr>Town Hall in Bexley Square, 1999</vt:lpstr>
      <vt:lpstr>Town Hall Bexley Square. 1942</vt:lpstr>
      <vt:lpstr>Antique print, of Town Hall Bexley Square, 1829</vt:lpstr>
      <vt:lpstr>Salford Firsts horse sculpture and oil lamp, 2023</vt:lpstr>
      <vt:lpstr>Battle of Bexley Square plaque, 2023</vt:lpstr>
      <vt:lpstr>Salford Board School</vt:lpstr>
      <vt:lpstr>Activities (5)</vt:lpstr>
      <vt:lpstr>Salford Board School, opened in 1894</vt:lpstr>
      <vt:lpstr>Girls sign on Board School, 2023</vt:lpstr>
      <vt:lpstr>1922 Map showing board school.</vt:lpstr>
      <vt:lpstr>Cathedral Church of St John Evangelist</vt:lpstr>
      <vt:lpstr>Activities (6)</vt:lpstr>
      <vt:lpstr>Air photo showing Cathedral on Chapel Street, July 1953. </vt:lpstr>
      <vt:lpstr>Salford Cathedral, 1999</vt:lpstr>
      <vt:lpstr>Salford Cathedral. Date 7 March 1946</vt:lpstr>
      <vt:lpstr>St Philip’s Square</vt:lpstr>
      <vt:lpstr>St Philip’s Square (cont.) (cont.)</vt:lpstr>
      <vt:lpstr>St Philip’s Square (cont.2)</vt:lpstr>
      <vt:lpstr>Activities (7)</vt:lpstr>
      <vt:lpstr>St Philip’s Square, 2023</vt:lpstr>
      <vt:lpstr>Lowry Painting, St Philip’s Square. 2023</vt:lpstr>
      <vt:lpstr>Sycamore seed sculpture, 2023</vt:lpstr>
      <vt:lpstr>St Philip’s Church</vt:lpstr>
      <vt:lpstr>Activities (8)</vt:lpstr>
      <vt:lpstr>St Philip’s Church, 2023</vt:lpstr>
      <vt:lpstr>St Philip's Church Antique Print, 1831</vt:lpstr>
      <vt:lpstr>Encombe Place</vt:lpstr>
      <vt:lpstr>Activities (9)</vt:lpstr>
      <vt:lpstr>County Court, Encombe Place, 2023</vt:lpstr>
      <vt:lpstr>Georgian Terrace on Encombe Place, 2023</vt:lpstr>
      <vt:lpstr>Street Directories for Encombe Place</vt:lpstr>
      <vt:lpstr>1911 Census, 2 Encombe Place  </vt:lpstr>
      <vt:lpstr>1911 Census, 4 Encombe Place  </vt:lpstr>
      <vt:lpstr>1911 Census, 6 Encombe Place  </vt:lpstr>
      <vt:lpstr>1911 Census, 8 Encombe Place  </vt:lpstr>
      <vt:lpstr>1911 Census, 10 Encombe Place  </vt:lpstr>
      <vt:lpstr>1911 Census, 12 Encombe Place  </vt:lpstr>
      <vt:lpstr>Cleminson Street</vt:lpstr>
      <vt:lpstr>Cleminson Street (cont.)</vt:lpstr>
      <vt:lpstr>Activities (10)</vt:lpstr>
      <vt:lpstr>Cleminson Street, 2021</vt:lpstr>
      <vt:lpstr>Cleminson Play Street. 1929. </vt:lpstr>
      <vt:lpstr>River view and The Crescent</vt:lpstr>
      <vt:lpstr>Activities (11)</vt:lpstr>
      <vt:lpstr>Antique Print, view over River Irwell, Salford, 1834. </vt:lpstr>
      <vt:lpstr>The Crescent, 2023</vt:lpstr>
      <vt:lpstr>Georgian House on The Crescent, 1872</vt:lpstr>
      <vt:lpstr>Peel Park</vt:lpstr>
      <vt:lpstr>Activities (12)</vt:lpstr>
      <vt:lpstr>Peel Park, 2019</vt:lpstr>
      <vt:lpstr>Entrance to Peel Park from Chapel St, 2022</vt:lpstr>
      <vt:lpstr>Salford Coat of Arms</vt:lpstr>
      <vt:lpstr>Faraday House</vt:lpstr>
      <vt:lpstr>Activities (13)</vt:lpstr>
      <vt:lpstr>Faraday House, 2022                    </vt:lpstr>
      <vt:lpstr>Salford Museum and Gallery</vt:lpstr>
      <vt:lpstr>Activities (14)</vt:lpstr>
      <vt:lpstr>Salford Museum and Gallery, 2017</vt:lpstr>
      <vt:lpstr>Postcard of Salford Museum and Art Gallery 1900 - 1930</vt:lpstr>
      <vt:lpstr>Transport House</vt:lpstr>
      <vt:lpstr>Activities (15)</vt:lpstr>
      <vt:lpstr>Transport House, 2023</vt:lpstr>
      <vt:lpstr>Former Transport and General Workers Union Offices, 2001</vt:lpstr>
      <vt:lpstr>Peterloo Massacre</vt:lpstr>
      <vt:lpstr>Salford Royal</vt:lpstr>
      <vt:lpstr>Activities (16)</vt:lpstr>
      <vt:lpstr>Salford Royal, 2023</vt:lpstr>
      <vt:lpstr>Remembrance Plaque to nurses who died in WW2 bombing.</vt:lpstr>
      <vt:lpstr>Vimto Gardens</vt:lpstr>
      <vt:lpstr>Activities (17)</vt:lpstr>
      <vt:lpstr>Vimto Gardens, 2023</vt:lpstr>
      <vt:lpstr>Bell Tower pub before incorporated into Vimto Gardens</vt:lpstr>
      <vt:lpstr>Barrow Street</vt:lpstr>
      <vt:lpstr>Activities (18)</vt:lpstr>
      <vt:lpstr>Barrow Street, 2020</vt:lpstr>
      <vt:lpstr>Barrow Street Sign, 2023</vt:lpstr>
      <vt:lpstr>Extension Activity</vt:lpstr>
      <vt:lpstr>Maps</vt:lpstr>
      <vt:lpstr>Chapel Street, Salford – Modern Map</vt:lpstr>
      <vt:lpstr>Chapel Street, Salford – 1994 Map</vt:lpstr>
      <vt:lpstr>Chapel Street, Salford – 1980 Map</vt:lpstr>
      <vt:lpstr>Chapel Street, Salford – 1972 Map</vt:lpstr>
      <vt:lpstr>Chapel Street, Salford – 1956 Map</vt:lpstr>
      <vt:lpstr>Chapel Street, Salford – 1923 Map</vt:lpstr>
      <vt:lpstr>Chapel Street, Salford – 1909 Map</vt:lpstr>
      <vt:lpstr>Chapel Street, Salford – 1895 Map</vt:lpstr>
      <vt:lpstr>Chapel Street, Salford – 1848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324</cp:revision>
  <dcterms:created xsi:type="dcterms:W3CDTF">2022-11-29T11:24:41Z</dcterms:created>
  <dcterms:modified xsi:type="dcterms:W3CDTF">2023-05-15T07:58:13Z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0x0101000BB544973E018B41A571F53E3DCBF129</vt:lpwstr>
  </property>
  <property fmtid="{D5CDD505-2E9C-101B-9397-08002B2CF9AE}" pid="3" name="MediaServiceImageTags">
    <vt:lpwstr/>
  </property>
</Properties>
</file>