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75" r:id="rId3"/>
    <p:sldId id="258" r:id="rId4"/>
    <p:sldId id="259" r:id="rId5"/>
    <p:sldId id="260" r:id="rId6"/>
    <p:sldId id="268" r:id="rId7"/>
    <p:sldId id="269" r:id="rId8"/>
    <p:sldId id="270" r:id="rId9"/>
    <p:sldId id="262" r:id="rId10"/>
    <p:sldId id="304" r:id="rId11"/>
    <p:sldId id="305" r:id="rId12"/>
    <p:sldId id="266" r:id="rId13"/>
    <p:sldId id="276" r:id="rId14"/>
    <p:sldId id="278" r:id="rId15"/>
    <p:sldId id="277" r:id="rId16"/>
    <p:sldId id="279" r:id="rId17"/>
    <p:sldId id="280" r:id="rId18"/>
    <p:sldId id="281" r:id="rId19"/>
    <p:sldId id="282" r:id="rId20"/>
    <p:sldId id="283" r:id="rId21"/>
    <p:sldId id="284" r:id="rId22"/>
    <p:sldId id="285" r:id="rId23"/>
    <p:sldId id="286" r:id="rId24"/>
    <p:sldId id="287" r:id="rId25"/>
    <p:sldId id="288" r:id="rId26"/>
    <p:sldId id="290" r:id="rId27"/>
    <p:sldId id="291" r:id="rId28"/>
    <p:sldId id="292" r:id="rId29"/>
    <p:sldId id="293" r:id="rId30"/>
    <p:sldId id="294" r:id="rId31"/>
    <p:sldId id="295" r:id="rId32"/>
    <p:sldId id="296" r:id="rId33"/>
    <p:sldId id="297" r:id="rId34"/>
    <p:sldId id="301" r:id="rId35"/>
    <p:sldId id="302" r:id="rId36"/>
    <p:sldId id="303"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863" autoAdjust="0"/>
  </p:normalViewPr>
  <p:slideViewPr>
    <p:cSldViewPr>
      <p:cViewPr>
        <p:scale>
          <a:sx n="70" d="100"/>
          <a:sy n="70" d="100"/>
        </p:scale>
        <p:origin x="-1974" y="-1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54225F-C82A-4740-A540-83421C5647C1}" type="datetimeFigureOut">
              <a:rPr lang="en-GB" smtClean="0"/>
              <a:t>24/07/2020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8C4A4B-92BE-43A0-98F1-7118D212A323}" type="slidenum">
              <a:rPr lang="en-GB" smtClean="0"/>
              <a:t>‹#›</a:t>
            </a:fld>
            <a:endParaRPr lang="en-GB"/>
          </a:p>
        </p:txBody>
      </p:sp>
    </p:spTree>
    <p:extLst>
      <p:ext uri="{BB962C8B-B14F-4D97-AF65-F5344CB8AC3E}">
        <p14:creationId xmlns:p14="http://schemas.microsoft.com/office/powerpoint/2010/main" val="1176541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historicengland.org.uk/images-books/photos/item/DP22191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historicengland.org.uk/images-books/photos/item/DP22195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historicengland.org.uk/images-books/photos/item/JLP01/09/781250" TargetMode="External"/><Relationship Id="rId3" Type="http://schemas.openxmlformats.org/officeDocument/2006/relationships/hyperlink" Target="https://historicengland.org.uk/images-books/photos/" TargetMode="External"/><Relationship Id="rId7" Type="http://schemas.openxmlformats.org/officeDocument/2006/relationships/hyperlink" Target="https://historicengland.org.uk/images-books/photos/item/JLP01/09/771579B"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historicengland.org.uk/images-books/photos/item/DES01/01/0143" TargetMode="External"/><Relationship Id="rId11" Type="http://schemas.openxmlformats.org/officeDocument/2006/relationships/hyperlink" Target="https://historicengland.org.uk/images-books/photos/item/FWW01/01/0274/004" TargetMode="External"/><Relationship Id="rId5" Type="http://schemas.openxmlformats.org/officeDocument/2006/relationships/hyperlink" Target="https://historicengland.org.uk/images-books/photos/item/PC10926" TargetMode="External"/><Relationship Id="rId10" Type="http://schemas.openxmlformats.org/officeDocument/2006/relationships/hyperlink" Target="https://historicengland.org.uk/images-books/photos/item/FWW01/01/0274/002" TargetMode="External"/><Relationship Id="rId4" Type="http://schemas.openxmlformats.org/officeDocument/2006/relationships/hyperlink" Target="https://historicengland.org.uk/images-books/photos/item/PC10928" TargetMode="External"/><Relationship Id="rId9" Type="http://schemas.openxmlformats.org/officeDocument/2006/relationships/hyperlink" Target="https://historicengland.org.uk/images-books/photos/item/FWW01/01/0274/001"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historicengland.org.uk/images-books/photos/item/FWW01/01/0274/001" TargetMode="External"/><Relationship Id="rId3" Type="http://schemas.openxmlformats.org/officeDocument/2006/relationships/hyperlink" Target="https://historicengland.org.uk/images-books/photos/item/PC10928" TargetMode="External"/><Relationship Id="rId7" Type="http://schemas.openxmlformats.org/officeDocument/2006/relationships/hyperlink" Target="https://historicengland.org.uk/images-books/photos/item/JLP01/09/78125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historicengland.org.uk/images-books/photos/item/JLP01/09/771579B" TargetMode="External"/><Relationship Id="rId5" Type="http://schemas.openxmlformats.org/officeDocument/2006/relationships/hyperlink" Target="https://historicengland.org.uk/images-books/photos/item/DES01/01/0143" TargetMode="External"/><Relationship Id="rId10" Type="http://schemas.openxmlformats.org/officeDocument/2006/relationships/hyperlink" Target="https://historicengland.org.uk/images-books/photos/item/FWW01/01/0274/004" TargetMode="External"/><Relationship Id="rId4" Type="http://schemas.openxmlformats.org/officeDocument/2006/relationships/hyperlink" Target="https://historicengland.org.uk/images-books/photos/item/PC10926" TargetMode="External"/><Relationship Id="rId9" Type="http://schemas.openxmlformats.org/officeDocument/2006/relationships/hyperlink" Target="https://historicengland.org.uk/images-books/photos/item/FWW01/01/0274/00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rochdaletowncentre.co.uk/news/three-new-tenants-announced-for-rochdale-riversid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istoricengland.org.uk/content/docs/education/explorer/rochdale-reimagined-scheme-of-work-doc"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historicengland.org.uk/services-skills/education/teaching-activities/rochdale-reimagined"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historicengland.org.uk/services-skills/heritage-action-zone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historicengland.org.uk/whats-new/in-your-area/north-west/rochdale-heritage-action-zone/"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cIsIKv1lFZw"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rchinect.com/news/article/138592709/cutting-across-the-chicago-architecture-biennial-sou-fujimoto-s-potato-chips-and-other-found-architectur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historicengland.org.uk/images-books/photos/item/DP22182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Former </a:t>
            </a:r>
            <a:r>
              <a:rPr lang="en-GB" sz="1200" b="0" i="0" kern="1200" dirty="0" smtClean="0">
                <a:solidFill>
                  <a:schemeClr val="tx1"/>
                </a:solidFill>
                <a:effectLst/>
                <a:latin typeface="+mn-lt"/>
                <a:ea typeface="+mn-ea"/>
                <a:cs typeface="+mn-cs"/>
              </a:rPr>
              <a:t>Rochdale Fire Station, </a:t>
            </a:r>
            <a:r>
              <a:rPr lang="en-GB" sz="1200" b="0" i="0" kern="1200" dirty="0" err="1" smtClean="0">
                <a:solidFill>
                  <a:schemeClr val="tx1"/>
                </a:solidFill>
                <a:effectLst/>
                <a:latin typeface="+mn-lt"/>
                <a:ea typeface="+mn-ea"/>
                <a:cs typeface="+mn-cs"/>
              </a:rPr>
              <a:t>Maclure</a:t>
            </a:r>
            <a:r>
              <a:rPr lang="en-GB" sz="1200" b="0" i="0" kern="1200" dirty="0" smtClean="0">
                <a:solidFill>
                  <a:schemeClr val="tx1"/>
                </a:solidFill>
                <a:effectLst/>
                <a:latin typeface="+mn-lt"/>
                <a:ea typeface="+mn-ea"/>
                <a:cs typeface="+mn-cs"/>
              </a:rPr>
              <a:t> Road, Rochdale, 3 March 2019 © Source: Historic England Archive ref: DP221911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https://historicengland.org.uk/images-books/photos/item/DP221911</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Town Hall, The Esplanade, Rochdale, 3 March 2019 © Source: Historic England Archive ref: DP221955</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https://historicengland.org.uk/images-books/photos/item/DP221955</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Look at the 3 chosen photos of Rochdale</a:t>
            </a:r>
            <a:r>
              <a:rPr lang="en-GB" sz="1200" b="0" i="0" kern="1200" baseline="0" dirty="0" smtClean="0">
                <a:solidFill>
                  <a:schemeClr val="tx1"/>
                </a:solidFill>
                <a:effectLst/>
                <a:latin typeface="+mn-lt"/>
                <a:ea typeface="+mn-ea"/>
                <a:cs typeface="+mn-cs"/>
              </a:rPr>
              <a:t> – do pupil’s agree with this choice? Are there other local building they’d like to suggest to represent Durable, Useful &amp; Beautiful?</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 good opportunity to ask the students what the architecture is like where they live. </a:t>
            </a:r>
          </a:p>
          <a:p>
            <a:r>
              <a:rPr lang="en-GB" dirty="0" smtClean="0"/>
              <a:t>You could think about examples</a:t>
            </a:r>
            <a:r>
              <a:rPr lang="en-GB" baseline="0" dirty="0" smtClean="0"/>
              <a:t> of old and new buildings and discuss what they like and dislike in relation to particular buildings or sites. </a:t>
            </a:r>
          </a:p>
          <a:p>
            <a:r>
              <a:rPr lang="en-GB" baseline="0" dirty="0" smtClean="0"/>
              <a:t>Include your school and nearby homes and houses, as well as public buildings.</a:t>
            </a:r>
          </a:p>
          <a:p>
            <a:r>
              <a:rPr lang="en-GB" baseline="0" dirty="0" smtClean="0"/>
              <a:t>Remember you can also think about parks, gardens and pedestrianized areas for example.</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town of Rochdale is distinct; the structure of the landscape means that key buildings are clustered into the compact town centre, focussing upon the river. The magnificently Gothic Town Hall, the mediaeval parish church St Chads, the Riverside Offices, bus station and shopping centre are situated within the valley, while the skyline is dominated by a line of great tower blocks called the Seven Sisters.</a:t>
            </a:r>
          </a:p>
          <a:p>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smtClean="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Photograph taken 15 July 2000 © Mr Simon Barker. Source Historic England Archive ref: IOE01/00226/27</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Photograph taken 16 April 2001 © Mr Peter </a:t>
            </a:r>
            <a:r>
              <a:rPr lang="en-GB" sz="1200" b="0" i="0" kern="1200" dirty="0" err="1" smtClean="0">
                <a:solidFill>
                  <a:schemeClr val="tx1"/>
                </a:solidFill>
                <a:effectLst/>
                <a:latin typeface="+mn-lt"/>
                <a:ea typeface="+mn-ea"/>
                <a:cs typeface="+mn-cs"/>
              </a:rPr>
              <a:t>Sargeant</a:t>
            </a:r>
            <a:r>
              <a:rPr lang="en-GB" sz="1200" b="0" i="0" kern="1200" dirty="0" smtClean="0">
                <a:solidFill>
                  <a:schemeClr val="tx1"/>
                </a:solidFill>
                <a:effectLst/>
                <a:latin typeface="+mn-lt"/>
                <a:ea typeface="+mn-ea"/>
                <a:cs typeface="+mn-cs"/>
              </a:rPr>
              <a:t>. Source Historic England Archive ref: IOE01/03284/16</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Photograph 1900-1920 © Source Historic England Archive ref: PC10926</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Use old photos to look at your area in the past – these all come from the Historic</a:t>
            </a:r>
            <a:r>
              <a:rPr lang="en-GB" baseline="0" dirty="0" smtClean="0"/>
              <a:t> England Archive (</a:t>
            </a:r>
            <a:r>
              <a:rPr lang="en-GB" dirty="0" smtClean="0">
                <a:hlinkClick r:id="rId3"/>
              </a:rPr>
              <a:t>https://historicengland.org.uk/images-books/photos/</a:t>
            </a:r>
            <a:r>
              <a:rPr lang="en-GB" dirty="0" smtClean="0"/>
              <a:t>)</a:t>
            </a:r>
            <a:r>
              <a:rPr lang="en-GB" baseline="0" dirty="0" smtClean="0"/>
              <a:t>, but you could use any you can find online, subject to their copyright.  </a:t>
            </a:r>
            <a:endParaRPr lang="en-GB" dirty="0" smtClean="0">
              <a:ea typeface="MS PGothic" pitchFamily="34" charset="-128"/>
              <a:cs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General View Looking Across The Memorial Gardens Towards The Town Hall, 1900-1920 © Source: Historic England Archive ref: PC10928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4"/>
              </a:rPr>
              <a:t>https://historicengland.org.uk/images-books/photos/item/PC10928</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View Showing View Across The Park Showing Statue And Bandstand, 1900-1930 © Source: Historic England Archive ref: PC10926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5"/>
              </a:rPr>
              <a:t>https://historicengland.org.uk/images-books/photos/item/PC10926</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A view from the junction of Oldham Road looking west along William Henry Street, 1966-74 © Historic England Archive ref: DES01/01/0143</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6"/>
              </a:rPr>
              <a:t>https://historicengland.org.uk/images-books/photos/item/DES01/01/0143</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An elevated view looking south-west towards Rochdale Bus Station,</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22 July 1977 © Historic England Archive. John Laing Photographic Collection ref: JLP01/09/771579B</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7"/>
              </a:rPr>
              <a:t>https://historicengland.org.uk/images-books/photos/item/JLP01/09/771579B</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A view of the Co-op Pioneer Shopping Centre, 16 May 1978 © Historic England Archive. John Laing Photographic Collection ref: JLP01/09/781250</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8"/>
              </a:rPr>
              <a:t>https://historicengland.org.uk/images-books/photos/item/JLP01/09/781250</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F W Woolworth and Company Limited, Yorkshire Street, 1938-40 © Source: Historic England Archive ref: FWW01/01/0274/001</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9"/>
              </a:rPr>
              <a:t>https://historicengland.org.uk/images-books/photos/item/FWW01/01/0274/001</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F W Woolworth and Company Limited, showing the newly renovated shop front, 16 November 1966 © Source: Historic England Archive ref: FWW01/01/0274/002</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10"/>
              </a:rPr>
              <a:t>https://historicengland.org.uk/images-books/photos/item/FWW01/01/0274/002</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F W Woolworth and Company Limited, part of the newly constructed Rochdale Shopping Centre, 1978-80</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Source: Historic England Archive ref: FWW01/01/0274/004</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11"/>
              </a:rPr>
              <a:t>https://historicengland.org.uk/images-books/photos/item/FWW01/01/0274/004</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Follow the links below/on each image to find out more about each one.</a:t>
            </a:r>
          </a:p>
          <a:p>
            <a:endParaRPr lang="en-GB" sz="1200" u="sng" kern="1200" dirty="0" smtClean="0">
              <a:solidFill>
                <a:schemeClr val="tx1"/>
              </a:solidFill>
              <a:effectLst/>
              <a:latin typeface="+mn-lt"/>
              <a:ea typeface="+mn-ea"/>
              <a:cs typeface="+mn-cs"/>
              <a:hlinkClick r:id="rId3"/>
            </a:endParaRPr>
          </a:p>
          <a:p>
            <a:r>
              <a:rPr lang="en-GB" sz="1200" u="sng" kern="1200" dirty="0" smtClean="0">
                <a:solidFill>
                  <a:schemeClr val="tx1"/>
                </a:solidFill>
                <a:effectLst/>
                <a:latin typeface="+mn-lt"/>
                <a:ea typeface="+mn-ea"/>
                <a:cs typeface="+mn-cs"/>
                <a:hlinkClick r:id="rId3"/>
              </a:rPr>
              <a:t>https://historicengland.org.uk/images-books/photos/item/PC10928</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4"/>
              </a:rPr>
              <a:t>https://historicengland.org.uk/images-books/photos/item/PC10926</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5"/>
              </a:rPr>
              <a:t>https://historicengland.org.uk/images-books/photos/item/DES01/01/0143</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6"/>
              </a:rPr>
              <a:t>https://historicengland.org.uk/images-books/photos/item/JLP01/09/771579B</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7"/>
              </a:rPr>
              <a:t>https://historicengland.org.uk/images-books/photos/item/JLP01/09/781250</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8"/>
              </a:rPr>
              <a:t>https://historicengland.org.uk/images-books/photos/item/FWW01/01/0274/001</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9"/>
              </a:rPr>
              <a:t>https://historicengland.org.uk/images-books/photos/item/FWW01/01/0274/002</a:t>
            </a:r>
            <a:endParaRPr lang="en-GB" sz="1200" kern="1200" dirty="0" smtClean="0">
              <a:solidFill>
                <a:schemeClr val="tx1"/>
              </a:solidFill>
              <a:effectLst/>
              <a:latin typeface="+mn-lt"/>
              <a:ea typeface="+mn-ea"/>
              <a:cs typeface="+mn-cs"/>
            </a:endParaRPr>
          </a:p>
          <a:p>
            <a:r>
              <a:rPr lang="en-GB" sz="1200" u="sng" kern="1200" dirty="0" smtClean="0">
                <a:solidFill>
                  <a:schemeClr val="tx1"/>
                </a:solidFill>
                <a:effectLst/>
                <a:latin typeface="+mn-lt"/>
                <a:ea typeface="+mn-ea"/>
                <a:cs typeface="+mn-cs"/>
                <a:hlinkClick r:id="rId10"/>
              </a:rPr>
              <a:t>https://historicengland.org.uk/images-books/photos/item/FWW01/01/0274/004</a:t>
            </a: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It is now time to focus</a:t>
            </a:r>
            <a:r>
              <a:rPr lang="en-GB" sz="1200" b="0" i="0" kern="1200" baseline="0" dirty="0" smtClean="0">
                <a:solidFill>
                  <a:schemeClr val="tx1"/>
                </a:solidFill>
                <a:effectLst/>
                <a:latin typeface="+mn-lt"/>
                <a:ea typeface="+mn-ea"/>
                <a:cs typeface="+mn-cs"/>
              </a:rPr>
              <a:t> on the future. Students will now have seen how places can change over time and that places do not remain ‘static’ but are always changing – so what might the future look like?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Explain</a:t>
            </a:r>
            <a:r>
              <a:rPr lang="en-GB" sz="1200" b="0" i="0" kern="1200" baseline="0" dirty="0" smtClean="0">
                <a:solidFill>
                  <a:schemeClr val="tx1"/>
                </a:solidFill>
                <a:effectLst/>
                <a:latin typeface="+mn-lt"/>
                <a:ea typeface="+mn-ea"/>
                <a:cs typeface="+mn-cs"/>
              </a:rPr>
              <a:t> that </a:t>
            </a:r>
            <a:r>
              <a:rPr lang="en-GB" sz="1200" kern="1200" dirty="0" smtClean="0">
                <a:solidFill>
                  <a:schemeClr val="tx1"/>
                </a:solidFill>
                <a:effectLst/>
                <a:latin typeface="+mn-lt"/>
                <a:ea typeface="+mn-ea"/>
                <a:cs typeface="+mn-cs"/>
              </a:rPr>
              <a:t>Rochdale town centre has been undergoing impressive regeneration in recent years with the opening of the new council offices, new transport infrastructure including the </a:t>
            </a:r>
            <a:r>
              <a:rPr lang="en-GB" sz="1200" kern="1200" dirty="0" err="1" smtClean="0">
                <a:solidFill>
                  <a:schemeClr val="tx1"/>
                </a:solidFill>
                <a:effectLst/>
                <a:latin typeface="+mn-lt"/>
                <a:ea typeface="+mn-ea"/>
                <a:cs typeface="+mn-cs"/>
              </a:rPr>
              <a:t>Metrolink</a:t>
            </a:r>
            <a:r>
              <a:rPr lang="en-GB" sz="1200" kern="1200" dirty="0" smtClean="0">
                <a:solidFill>
                  <a:schemeClr val="tx1"/>
                </a:solidFill>
                <a:effectLst/>
                <a:latin typeface="+mn-lt"/>
                <a:ea typeface="+mn-ea"/>
                <a:cs typeface="+mn-cs"/>
              </a:rPr>
              <a:t> trams arriving in the town centre, while investment into public spaces including re-opening the river and historic bridges has brought new life to the town. A new market opened recently and more and more independent businesses choose Rochdale for their home base. The regeneration programme is continuing with the impressive Riverside Centre to be opened in 2020. Despite these significant changes there are parts of the town centre that have continued to decline or face challenges; these include Rochdale’s historic high street and one of the main gateways to the town centre, Drake Street.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Image:</a:t>
            </a:r>
            <a:r>
              <a:rPr lang="en-GB" sz="1200" b="0" i="0" kern="1200" baseline="0" dirty="0" smtClean="0">
                <a:solidFill>
                  <a:schemeClr val="tx1"/>
                </a:solidFill>
                <a:effectLst/>
                <a:latin typeface="+mn-lt"/>
                <a:ea typeface="+mn-ea"/>
                <a:cs typeface="+mn-cs"/>
              </a:rPr>
              <a:t> </a:t>
            </a:r>
            <a:r>
              <a:rPr lang="en-GB" dirty="0" smtClean="0">
                <a:hlinkClick r:id="rId3"/>
              </a:rPr>
              <a:t>https://www.rochdaletowncentre.co.uk/news/three-new-tenants-announced-for-rochdale-riverside/</a:t>
            </a: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 good opportunity to ask the students what could be better about where they live.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Ask them to</a:t>
            </a:r>
            <a:r>
              <a:rPr lang="en-GB" baseline="0" dirty="0" smtClean="0"/>
              <a:t> think about other parts of the area, not just the ones you have been looking at in the previous slides.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baseline="0" dirty="0" smtClean="0"/>
              <a:t>Are there any particularly run down sites / areas?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What would they do if they were in charge?</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This is the historic high street – Drake Street – many of the shops are empty.  It is an example of a part</a:t>
            </a:r>
            <a:r>
              <a:rPr lang="en-GB" baseline="0" dirty="0" smtClean="0"/>
              <a:t> of Rochdale in which the architecture could do with some care and attention.</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Drake Street was once a bustling high street.</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kern="1200" dirty="0" smtClean="0">
                <a:solidFill>
                  <a:schemeClr val="tx1"/>
                </a:solidFill>
                <a:effectLst/>
                <a:latin typeface="+mn-lt"/>
                <a:ea typeface="+mn-ea"/>
                <a:cs typeface="+mn-cs"/>
              </a:rPr>
              <a:t>Image:</a:t>
            </a:r>
            <a:r>
              <a:rPr lang="en-GB" sz="1200" b="0" i="0"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 Burnley Evening Post</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19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ea typeface="MS PGothic" pitchFamily="34" charset="-128"/>
                <a:cs typeface="Arial" charset="0"/>
              </a:rPr>
              <a:t>Scheme of work: </a:t>
            </a:r>
            <a:r>
              <a:rPr lang="en-GB" sz="1200" u="sng" kern="1200" dirty="0" smtClean="0">
                <a:solidFill>
                  <a:schemeClr val="tx1"/>
                </a:solidFill>
                <a:effectLst/>
                <a:latin typeface="+mn-lt"/>
                <a:ea typeface="+mn-ea"/>
                <a:cs typeface="+mn-cs"/>
                <a:hlinkClick r:id="rId3"/>
              </a:rPr>
              <a:t>https://historicengland.org.uk/content/docs/education/explorer/rochdale-reimagined-scheme-of-work-doc</a:t>
            </a:r>
            <a:endParaRPr lang="en-GB" sz="1200" u="sng" kern="1200" dirty="0" smtClean="0">
              <a:solidFill>
                <a:schemeClr val="tx1"/>
              </a:solidFill>
              <a:effectLst/>
              <a:latin typeface="+mn-lt"/>
              <a:ea typeface="+mn-ea"/>
              <a:cs typeface="+mn-cs"/>
            </a:endParaRPr>
          </a:p>
          <a:p>
            <a:r>
              <a:rPr lang="en-GB" dirty="0" smtClean="0">
                <a:ea typeface="MS PGothic" pitchFamily="34" charset="-128"/>
                <a:cs typeface="Arial" charset="0"/>
              </a:rPr>
              <a:t>Scheme The 5 Student Workbooks can be downloaded from this page: </a:t>
            </a:r>
            <a:r>
              <a:rPr lang="en-GB" sz="1200" u="sng" kern="1200" dirty="0" smtClean="0">
                <a:solidFill>
                  <a:schemeClr val="tx1"/>
                </a:solidFill>
                <a:effectLst/>
                <a:latin typeface="+mn-lt"/>
                <a:ea typeface="+mn-ea"/>
                <a:cs typeface="+mn-cs"/>
                <a:hlinkClick r:id="rId4"/>
              </a:rPr>
              <a:t>https://historicengland.org.uk/services-skills/education/teaching-activities/rochdale-reimagined</a:t>
            </a:r>
            <a:r>
              <a:rPr lang="en-GB" sz="1200" kern="1200" dirty="0" smtClean="0">
                <a:solidFill>
                  <a:schemeClr val="tx1"/>
                </a:solidFill>
                <a:effectLst/>
                <a:latin typeface="+mn-lt"/>
                <a:ea typeface="+mn-ea"/>
                <a:cs typeface="+mn-cs"/>
              </a:rPr>
              <a:t> </a:t>
            </a: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You can find out more about</a:t>
            </a:r>
            <a:r>
              <a:rPr lang="en-GB" baseline="0" dirty="0" smtClean="0"/>
              <a:t> HAZ on the HE website at </a:t>
            </a:r>
            <a:r>
              <a:rPr lang="en-GB" dirty="0" smtClean="0">
                <a:hlinkClick r:id="rId3"/>
              </a:rPr>
              <a:t>https://historicengland.org.uk/services-skills/heritage-action-zones/</a:t>
            </a:r>
            <a:endParaRPr lang="en-GB" dirty="0" smtClean="0"/>
          </a:p>
          <a:p>
            <a:r>
              <a:rPr lang="en-GB" baseline="0" dirty="0" smtClean="0"/>
              <a:t>You can find out more about Rochdale HAZ at </a:t>
            </a:r>
            <a:r>
              <a:rPr lang="en-GB" dirty="0" smtClean="0">
                <a:hlinkClick r:id="rId4"/>
              </a:rPr>
              <a:t>https://historicengland.org.uk/whats-new/in-your-area/north-west/rochdale-heritage-action-zone/</a:t>
            </a:r>
            <a:endParaRPr lang="en-GB" baseline="0"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latin typeface="Arial" panose="020B0604020202020204" pitchFamily="34" charset="0"/>
                <a:cs typeface="Arial" panose="020B0604020202020204" pitchFamily="34" charset="0"/>
              </a:rPr>
              <a:t>Divide the class into five groups, with each group focusing on one site.</a:t>
            </a:r>
            <a:r>
              <a:rPr lang="en-GB" sz="1200" dirty="0" smtClean="0"/>
              <a:t> (If possible ensure there are even numbers of children in each group).</a:t>
            </a:r>
            <a:r>
              <a:rPr lang="en-GB" sz="1200" baseline="0" dirty="0" smtClean="0"/>
              <a:t> </a:t>
            </a:r>
            <a:r>
              <a:rPr lang="en-GB" sz="1200" dirty="0" smtClean="0"/>
              <a:t>Distribute relevant project booklets one between two. </a:t>
            </a:r>
            <a:r>
              <a:rPr lang="en-GB" sz="1200" kern="1200" dirty="0" smtClean="0">
                <a:solidFill>
                  <a:schemeClr val="tx1"/>
                </a:solidFill>
                <a:effectLst/>
                <a:latin typeface="+mn-lt"/>
                <a:ea typeface="+mn-ea"/>
                <a:cs typeface="+mn-cs"/>
              </a:rPr>
              <a:t>As a class read the first sections of the project booklet, up to and including the section called “Heritage Action Zones” (Note. These sections are the same in every booklet) – discuss unfamiliar and key words.</a:t>
            </a:r>
          </a:p>
          <a:p>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dirty="0" smtClean="0"/>
              <a:t>In pairs, ask the students to find their site on the map on page 3 of their booklet (as download from previous slide). </a:t>
            </a:r>
            <a:r>
              <a:rPr lang="en-GB" dirty="0" smtClean="0"/>
              <a:t>If possible, you could take a walk to see the sites</a:t>
            </a:r>
            <a:r>
              <a:rPr lang="en-GB" baseline="0" dirty="0" smtClean="0"/>
              <a:t> o</a:t>
            </a:r>
            <a:r>
              <a:rPr lang="en-GB" dirty="0" smtClean="0"/>
              <a:t>r find</a:t>
            </a:r>
            <a:r>
              <a:rPr lang="en-GB" baseline="0" dirty="0" smtClean="0"/>
              <a:t> them on Google street map and use street view to have a closer look. What do the students like / dislike about the look of the site?</a:t>
            </a:r>
          </a:p>
          <a:p>
            <a:r>
              <a:rPr lang="en-GB" sz="1200" kern="1200" dirty="0" smtClean="0">
                <a:solidFill>
                  <a:schemeClr val="tx1"/>
                </a:solidFill>
                <a:effectLst/>
                <a:latin typeface="+mn-lt"/>
                <a:ea typeface="+mn-ea"/>
                <a:cs typeface="+mn-cs"/>
              </a:rPr>
              <a:t>In architects teams, or pairs within their teams, students explore their booklets to find out more about their sites. Students could make a mind map of important information or select a number of interesting facts to share with the class. Class feedback to share learning.</a:t>
            </a:r>
            <a:endParaRPr lang="en-GB" baseline="0" dirty="0" smtClean="0"/>
          </a:p>
          <a:p>
            <a:r>
              <a:rPr lang="en-GB" baseline="0" dirty="0" smtClean="0"/>
              <a:t>There is more scope for geography here – the students could plan the route from your school to the site for example.</a:t>
            </a:r>
            <a:endParaRPr lang="en-GB" dirty="0" smtClean="0"/>
          </a:p>
          <a:p>
            <a:pPr lvl="0"/>
            <a:endParaRPr lang="en-GB" sz="1200" dirty="0" smtClean="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This is a good point to ask what they think an architect might do on a project like this.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FF0000"/>
                </a:solidFill>
                <a:latin typeface="Arial" panose="020B0604020202020204" pitchFamily="34" charset="0"/>
                <a:cs typeface="Arial" panose="020B0604020202020204" pitchFamily="34" charset="0"/>
              </a:rPr>
              <a:t>Then as </a:t>
            </a:r>
            <a:r>
              <a:rPr lang="en-GB" sz="1200" kern="1200" dirty="0" smtClean="0">
                <a:solidFill>
                  <a:schemeClr val="tx1"/>
                </a:solidFill>
                <a:effectLst/>
                <a:latin typeface="+mn-lt"/>
                <a:ea typeface="+mn-ea"/>
                <a:cs typeface="+mn-cs"/>
              </a:rPr>
              <a:t>a class watch this </a:t>
            </a:r>
            <a:r>
              <a:rPr lang="en-GB" sz="1200" u="sng" kern="1200" dirty="0" smtClean="0">
                <a:solidFill>
                  <a:schemeClr val="tx1"/>
                </a:solidFill>
                <a:effectLst/>
                <a:latin typeface="+mn-lt"/>
                <a:ea typeface="+mn-ea"/>
                <a:cs typeface="+mn-cs"/>
                <a:hlinkClick r:id="rId3"/>
              </a:rPr>
              <a:t>inspiring film about Architecture</a:t>
            </a:r>
            <a:r>
              <a:rPr lang="en-GB" sz="1200" kern="1200" dirty="0" smtClean="0">
                <a:solidFill>
                  <a:schemeClr val="tx1"/>
                </a:solidFill>
                <a:effectLst/>
                <a:latin typeface="+mn-lt"/>
                <a:ea typeface="+mn-ea"/>
                <a:cs typeface="+mn-cs"/>
              </a:rPr>
              <a:t> (Note. some of the words will be new to students, so you may wish to stop and discuss the different ideas) </a:t>
            </a:r>
          </a:p>
          <a:p>
            <a:pPr lvl="0"/>
            <a:endParaRPr lang="en-GB" sz="1200" dirty="0" smtClean="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dirty="0" smtClean="0">
                <a:solidFill>
                  <a:srgbClr val="FF0000"/>
                </a:solidFill>
                <a:latin typeface="Arial" panose="020B0604020202020204" pitchFamily="34" charset="0"/>
                <a:cs typeface="Arial" panose="020B0604020202020204" pitchFamily="34" charset="0"/>
              </a:rPr>
              <a:t>Use the information in the workbooks and any additional online resources you  find to investigate each site.</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Image: Historic England</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GB" sz="1200" dirty="0" smtClean="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Image: From </a:t>
            </a:r>
            <a:r>
              <a:rPr lang="en-GB" sz="1200" u="sng" kern="1200" dirty="0" smtClean="0">
                <a:solidFill>
                  <a:schemeClr val="tx1"/>
                </a:solidFill>
                <a:effectLst/>
                <a:latin typeface="+mn-lt"/>
                <a:ea typeface="+mn-ea"/>
                <a:cs typeface="+mn-cs"/>
                <a:hlinkClick r:id="rId3"/>
              </a:rPr>
              <a:t>inspiring film about Architecture</a:t>
            </a:r>
            <a:r>
              <a:rPr lang="en-GB" sz="1200" kern="1200" dirty="0" smtClean="0">
                <a:solidFill>
                  <a:schemeClr val="tx1"/>
                </a:solidFill>
                <a:effectLst/>
                <a:latin typeface="+mn-lt"/>
                <a:ea typeface="+mn-ea"/>
                <a:cs typeface="+mn-cs"/>
              </a:rPr>
              <a:t> </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dirty="0" smtClean="0">
                <a:solidFill>
                  <a:srgbClr val="FF0000"/>
                </a:solidFill>
                <a:latin typeface="Arial" panose="020B0604020202020204" pitchFamily="34" charset="0"/>
                <a:cs typeface="Arial" panose="020B0604020202020204" pitchFamily="34" charset="0"/>
              </a:rPr>
              <a:t>You may want to re-watch </a:t>
            </a:r>
            <a:r>
              <a:rPr lang="en-GB" sz="1200" kern="1200" dirty="0" smtClean="0">
                <a:solidFill>
                  <a:schemeClr val="tx1"/>
                </a:solidFill>
                <a:effectLst/>
                <a:latin typeface="+mn-lt"/>
                <a:ea typeface="+mn-ea"/>
                <a:cs typeface="+mn-cs"/>
              </a:rPr>
              <a:t>the </a:t>
            </a:r>
            <a:r>
              <a:rPr lang="en-GB" sz="1200" u="sng" kern="1200" dirty="0" smtClean="0">
                <a:solidFill>
                  <a:schemeClr val="tx1"/>
                </a:solidFill>
                <a:effectLst/>
                <a:latin typeface="+mn-lt"/>
                <a:ea typeface="+mn-ea"/>
                <a:cs typeface="+mn-cs"/>
                <a:hlinkClick r:id="rId3"/>
              </a:rPr>
              <a:t>inspiring film about Architecture</a:t>
            </a:r>
            <a:r>
              <a:rPr lang="en-GB" sz="1200" kern="1200" dirty="0" smtClean="0">
                <a:solidFill>
                  <a:schemeClr val="tx1"/>
                </a:solidFill>
                <a:effectLst/>
                <a:latin typeface="+mn-lt"/>
                <a:ea typeface="+mn-ea"/>
                <a:cs typeface="+mn-cs"/>
              </a:rPr>
              <a:t> </a:t>
            </a:r>
            <a:endParaRPr lang="en-GB" sz="1200" dirty="0" smtClean="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29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Next they should use the booklet and the tracing paper to draw over the old building and add anything new they are proposing. They can go over and over this to make lots of </a:t>
            </a:r>
            <a:r>
              <a:rPr lang="en-GB" dirty="0" err="1" smtClean="0"/>
              <a:t>itertaions</a:t>
            </a:r>
            <a:r>
              <a:rPr lang="en-GB" dirty="0" smtClean="0"/>
              <a:t>. </a:t>
            </a:r>
          </a:p>
          <a:p>
            <a:r>
              <a:rPr lang="en-GB" dirty="0" smtClean="0"/>
              <a:t>Image: http://www.nauni.id/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30</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t>You could ask</a:t>
            </a:r>
            <a:r>
              <a:rPr lang="en-GB" baseline="0" dirty="0" smtClean="0"/>
              <a:t> students to add labels to explain their design or to colour code it and produce a key.</a:t>
            </a:r>
            <a:endParaRPr lang="en-GB" dirty="0" smtClean="0"/>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31</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Anything can be used to model and imagine the spaces. You can often model things that you cannot draw. These crisps are made to look like a model by adding scale model people. </a:t>
            </a:r>
            <a:r>
              <a:rPr lang="en-GB" dirty="0" smtClean="0">
                <a:hlinkClick r:id="rId3"/>
              </a:rPr>
              <a:t>https://archinect.com/news/article/138592709/cutting-across-the-chicago-architecture-biennial-sou-fujimoto-s-potato-chips-and-other-found-architectures</a:t>
            </a:r>
            <a:endParaRPr lang="en-GB" dirty="0" smtClean="0"/>
          </a:p>
          <a:p>
            <a:r>
              <a:rPr lang="en-GB" dirty="0" smtClean="0"/>
              <a:t>Image </a:t>
            </a:r>
            <a:r>
              <a:rPr lang="en-GB" sz="1200" b="0" i="0" kern="1200" dirty="0" smtClean="0">
                <a:solidFill>
                  <a:schemeClr val="tx1"/>
                </a:solidFill>
                <a:effectLst/>
                <a:latin typeface="+mn-lt"/>
                <a:ea typeface="+mn-ea"/>
                <a:cs typeface="+mn-cs"/>
              </a:rPr>
              <a:t>Credit: Tom Harris / Chicago Architecture Biennial</a:t>
            </a:r>
            <a:endParaRPr lang="en-GB" dirty="0" smtClean="0"/>
          </a:p>
          <a:p>
            <a:pPr lvl="0"/>
            <a:endParaRPr lang="en-GB" sz="1200" dirty="0" smtClean="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32</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Use a range of materials</a:t>
            </a:r>
            <a:r>
              <a:rPr lang="en-GB" sz="1200" kern="1200" baseline="0" dirty="0" smtClean="0">
                <a:solidFill>
                  <a:schemeClr val="tx1"/>
                </a:solidFill>
                <a:effectLst/>
                <a:latin typeface="+mn-lt"/>
                <a:ea typeface="+mn-ea"/>
                <a:cs typeface="+mn-cs"/>
              </a:rPr>
              <a:t> such as cardboard boxes, plastic bottles </a:t>
            </a:r>
            <a:r>
              <a:rPr lang="en-GB" sz="1200" kern="1200" baseline="0" dirty="0" err="1" smtClean="0">
                <a:solidFill>
                  <a:schemeClr val="tx1"/>
                </a:solidFill>
                <a:effectLst/>
                <a:latin typeface="+mn-lt"/>
                <a:ea typeface="+mn-ea"/>
                <a:cs typeface="+mn-cs"/>
              </a:rPr>
              <a:t>etc</a:t>
            </a:r>
            <a:r>
              <a:rPr lang="en-GB" sz="1200" kern="1200" baseline="0" dirty="0" smtClean="0">
                <a:solidFill>
                  <a:schemeClr val="tx1"/>
                </a:solidFill>
                <a:effectLst/>
                <a:latin typeface="+mn-lt"/>
                <a:ea typeface="+mn-ea"/>
                <a:cs typeface="+mn-cs"/>
              </a:rPr>
              <a:t> (see list in scheme of work for other ideas). </a:t>
            </a:r>
            <a:r>
              <a:rPr lang="en-GB" sz="1200" kern="1200" dirty="0" smtClean="0">
                <a:solidFill>
                  <a:schemeClr val="tx1"/>
                </a:solidFill>
                <a:effectLst/>
                <a:latin typeface="+mn-lt"/>
                <a:ea typeface="+mn-ea"/>
                <a:cs typeface="+mn-cs"/>
              </a:rPr>
              <a:t>You could also ask students to label them or write a description of their design once it is completed.</a:t>
            </a:r>
            <a:r>
              <a:rPr lang="en-GB"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Take photos of your models. You might like to use small plastic models of people which can be purchased online (see scheme of work for details)</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33</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endParaRPr lang="en-GB" sz="1200" dirty="0" smtClean="0">
              <a:solidFill>
                <a:srgbClr val="FF0000"/>
              </a:solidFill>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smtClean="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36</a:t>
            </a:fld>
            <a:endParaRPr lang="en-GB" dirty="0"/>
          </a:p>
        </p:txBody>
      </p:sp>
      <p:sp>
        <p:nvSpPr>
          <p:cNvPr id="2" name="Footer Placeholder 1"/>
          <p:cNvSpPr>
            <a:spLocks noGrp="1"/>
          </p:cNvSpPr>
          <p:nvPr>
            <p:ph type="ftr" sz="quarter" idx="4"/>
          </p:nvPr>
        </p:nvSpPr>
        <p:spPr/>
        <p:txBody>
          <a:bodyPr/>
          <a:lstStyle/>
          <a:p>
            <a:pPr>
              <a:defRPr/>
            </a:pPr>
            <a:r>
              <a:rPr lang="en-GB" dirty="0" smtClean="0"/>
              <a:t>Historic England education</a:t>
            </a:r>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solidFill>
                  <a:schemeClr val="bg1"/>
                </a:solidFill>
              </a:rPr>
              <a:t>Try to encourage students to think about specific buildings or sites, as well</a:t>
            </a:r>
            <a:r>
              <a:rPr lang="en-GB" baseline="0" dirty="0" smtClean="0">
                <a:solidFill>
                  <a:schemeClr val="bg1"/>
                </a:solidFill>
              </a:rPr>
              <a:t> as their more general opinions</a:t>
            </a:r>
            <a:r>
              <a:rPr lang="en-GB" dirty="0" smtClean="0">
                <a:solidFill>
                  <a:schemeClr val="bg1"/>
                </a:solidFill>
              </a:rPr>
              <a:t>. </a:t>
            </a:r>
          </a:p>
          <a:p>
            <a:pPr marL="171450" indent="-171450">
              <a:buFont typeface="Arial" pitchFamily="34" charset="0"/>
              <a:buChar char="•"/>
            </a:pPr>
            <a:r>
              <a:rPr lang="en-GB" dirty="0" smtClean="0">
                <a:solidFill>
                  <a:schemeClr val="bg1"/>
                </a:solidFill>
              </a:rPr>
              <a:t>What</a:t>
            </a:r>
            <a:r>
              <a:rPr lang="en-GB" baseline="0" dirty="0" smtClean="0">
                <a:solidFill>
                  <a:schemeClr val="bg1"/>
                </a:solidFill>
              </a:rPr>
              <a:t> is good about where they live?</a:t>
            </a:r>
          </a:p>
          <a:p>
            <a:pPr marL="171450" indent="-171450">
              <a:buFont typeface="Arial" pitchFamily="34" charset="0"/>
              <a:buChar char="•"/>
            </a:pPr>
            <a:r>
              <a:rPr lang="en-GB" baseline="0" dirty="0" smtClean="0">
                <a:solidFill>
                  <a:schemeClr val="bg1"/>
                </a:solidFill>
              </a:rPr>
              <a:t>What is not so good?</a:t>
            </a:r>
          </a:p>
          <a:p>
            <a:pPr marL="171450" indent="-171450">
              <a:buFont typeface="Arial" pitchFamily="34" charset="0"/>
              <a:buChar char="•"/>
            </a:pPr>
            <a:r>
              <a:rPr lang="en-GB" baseline="0" dirty="0" smtClean="0">
                <a:solidFill>
                  <a:schemeClr val="bg1"/>
                </a:solidFill>
              </a:rPr>
              <a:t>What would they like to change?</a:t>
            </a:r>
            <a:endParaRPr lang="en-GB" dirty="0" smtClean="0">
              <a:solidFill>
                <a:schemeClr val="bg1"/>
              </a:solidFill>
            </a:endParaRPr>
          </a:p>
          <a:p>
            <a:r>
              <a:rPr lang="en-GB" dirty="0" smtClean="0">
                <a:solidFill>
                  <a:schemeClr val="bg1"/>
                </a:solidFill>
              </a:rPr>
              <a:t>You could do this as a written activity or simply have a class discussion and note down ideas on the white board.</a:t>
            </a: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4</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This is a good point to ask the students what they think architecture might be? What do they think is good architecture? What do they think an architect actually does?  </a:t>
            </a:r>
          </a:p>
          <a:p>
            <a:r>
              <a:rPr lang="en-GB" dirty="0" smtClean="0"/>
              <a:t>Link to the idea that it is an architects</a:t>
            </a:r>
            <a:r>
              <a:rPr lang="en-GB" baseline="0" dirty="0" smtClean="0"/>
              <a:t> job to try to design buildings , parks, opens spaces </a:t>
            </a:r>
            <a:r>
              <a:rPr lang="en-GB" baseline="0" dirty="0" err="1" smtClean="0"/>
              <a:t>etc</a:t>
            </a:r>
            <a:r>
              <a:rPr lang="en-GB" baseline="0" dirty="0" smtClean="0"/>
              <a:t> to make an area better.</a:t>
            </a:r>
          </a:p>
          <a:p>
            <a:r>
              <a:rPr lang="en-GB" baseline="0" dirty="0" smtClean="0"/>
              <a:t>The following 6 slides can then be used to explore with your students, in more detail, what architecture is…..</a:t>
            </a:r>
            <a:endParaRPr lang="en-GB" dirty="0" smtClean="0"/>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5</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This is where we introduce an old, but still relevant, set of principals by the Roman architect Vitruvius. Suggest to say pupils that they should remember these principals when they think about designing their own </a:t>
            </a:r>
            <a:r>
              <a:rPr lang="en-GB" smtClean="0"/>
              <a:t>architecture project. </a:t>
            </a:r>
            <a:endParaRPr lang="en-GB"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6</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Don’t worry - they are in English on the next page!</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7</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smtClean="0"/>
              <a:t>Phew! So the principals we want to discuss are that architecture should be Durable, Useful and Beautiful. There are examples on the next three pages.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ea typeface="MS PGothic" pitchFamily="34" charset="-128"/>
              <a:cs typeface="Arial" charset="0"/>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8</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ea typeface="MS PGothic" pitchFamily="34" charset="-128"/>
                <a:cs typeface="Arial" charset="0"/>
              </a:rPr>
              <a:t>Image: </a:t>
            </a:r>
            <a:r>
              <a:rPr lang="en-GB" sz="1200" b="0" i="0" kern="1200" dirty="0" smtClean="0">
                <a:solidFill>
                  <a:schemeClr val="tx1"/>
                </a:solidFill>
                <a:effectLst/>
                <a:latin typeface="+mn-lt"/>
                <a:ea typeface="+mn-ea"/>
                <a:cs typeface="+mn-cs"/>
              </a:rPr>
              <a:t>General view of the bank</a:t>
            </a:r>
            <a:r>
              <a:rPr lang="en-GB" sz="1200" b="0" i="0" kern="1200" dirty="0" smtClean="0">
                <a:solidFill>
                  <a:schemeClr val="tx1"/>
                </a:solidFill>
                <a:effectLst/>
                <a:latin typeface="+mn-lt"/>
                <a:ea typeface="MS PGothic" pitchFamily="34" charset="-128"/>
                <a:cs typeface="Arial" charset="0"/>
              </a:rPr>
              <a:t>,</a:t>
            </a:r>
            <a:r>
              <a:rPr lang="en-GB" sz="1200" b="0" i="0" kern="1200" baseline="0" dirty="0" smtClean="0">
                <a:solidFill>
                  <a:schemeClr val="tx1"/>
                </a:solidFill>
                <a:effectLst/>
                <a:latin typeface="+mn-lt"/>
                <a:ea typeface="MS PGothic" pitchFamily="34" charset="-128"/>
                <a:cs typeface="Arial" charset="0"/>
              </a:rPr>
              <a:t> </a:t>
            </a:r>
            <a:r>
              <a:rPr lang="en-GB" sz="1200" b="0" i="0" kern="1200" dirty="0" smtClean="0">
                <a:solidFill>
                  <a:schemeClr val="tx1"/>
                </a:solidFill>
                <a:effectLst/>
                <a:latin typeface="+mn-lt"/>
                <a:ea typeface="+mn-ea"/>
                <a:cs typeface="+mn-cs"/>
              </a:rPr>
              <a:t>Yorkshire Bank, 9-11 Yorkshire Street, Rochdale, 2 March 2019 © Source: Historic England Archive ref: DP221828</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hlinkClick r:id="rId3"/>
              </a:rPr>
              <a:t>https://historicengland.org.uk/images-books/photos/item/DP221828</a:t>
            </a:r>
            <a:endParaRPr lang="en-GB"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2FA2E0A6-ECD2-43B7-8457-5B355A88D1C7}" type="slidenum">
              <a:rPr lang="en-GB" smtClean="0"/>
              <a:pPr>
                <a:defRPr/>
              </a:pPr>
              <a:t>9</a:t>
            </a:fld>
            <a:endParaRPr lang="en-GB" dirty="0"/>
          </a:p>
        </p:txBody>
      </p:sp>
      <p:sp>
        <p:nvSpPr>
          <p:cNvPr id="2" name="Footer Placeholder 1"/>
          <p:cNvSpPr>
            <a:spLocks noGrp="1"/>
          </p:cNvSpPr>
          <p:nvPr>
            <p:ph type="ftr" sz="quarter" idx="4"/>
          </p:nvPr>
        </p:nvSpPr>
        <p:spPr/>
        <p:txBody>
          <a:bodyPr/>
          <a:lstStyle/>
          <a:p>
            <a:pPr>
              <a:defRPr/>
            </a:pPr>
            <a:r>
              <a:rPr lang="en-GB" dirty="0"/>
              <a:t>Historic England education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3182520-3AD8-4952-80FD-92DA4D574AFE}" type="datetimeFigureOut">
              <a:rPr lang="en-GB" smtClean="0"/>
              <a:t>24/07/2020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1918579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182520-3AD8-4952-80FD-92DA4D574AFE}" type="datetimeFigureOut">
              <a:rPr lang="en-GB" smtClean="0"/>
              <a:t>24/07/2020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3369971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182520-3AD8-4952-80FD-92DA4D574AFE}" type="datetimeFigureOut">
              <a:rPr lang="en-GB" smtClean="0"/>
              <a:t>24/07/2020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3912782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3182520-3AD8-4952-80FD-92DA4D574AFE}" type="datetimeFigureOut">
              <a:rPr lang="en-GB" smtClean="0"/>
              <a:t>24/07/2020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3104331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182520-3AD8-4952-80FD-92DA4D574AFE}" type="datetimeFigureOut">
              <a:rPr lang="en-GB" smtClean="0"/>
              <a:t>24/07/2020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3240113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3182520-3AD8-4952-80FD-92DA4D574AFE}" type="datetimeFigureOut">
              <a:rPr lang="en-GB" smtClean="0"/>
              <a:t>24/07/2020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4178348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3182520-3AD8-4952-80FD-92DA4D574AFE}" type="datetimeFigureOut">
              <a:rPr lang="en-GB" smtClean="0"/>
              <a:t>24/07/2020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1551780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3182520-3AD8-4952-80FD-92DA4D574AFE}" type="datetimeFigureOut">
              <a:rPr lang="en-GB" smtClean="0"/>
              <a:t>24/07/2020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2855407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182520-3AD8-4952-80FD-92DA4D574AFE}" type="datetimeFigureOut">
              <a:rPr lang="en-GB" smtClean="0"/>
              <a:t>24/07/2020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180649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82520-3AD8-4952-80FD-92DA4D574AFE}" type="datetimeFigureOut">
              <a:rPr lang="en-GB" smtClean="0"/>
              <a:t>24/07/2020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3016846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182520-3AD8-4952-80FD-92DA4D574AFE}" type="datetimeFigureOut">
              <a:rPr lang="en-GB" smtClean="0"/>
              <a:t>24/07/2020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1E17CA2-2E0B-46E8-94F7-C35033414893}" type="slidenum">
              <a:rPr lang="en-GB" smtClean="0"/>
              <a:t>‹#›</a:t>
            </a:fld>
            <a:endParaRPr lang="en-GB"/>
          </a:p>
        </p:txBody>
      </p:sp>
    </p:spTree>
    <p:extLst>
      <p:ext uri="{BB962C8B-B14F-4D97-AF65-F5344CB8AC3E}">
        <p14:creationId xmlns:p14="http://schemas.microsoft.com/office/powerpoint/2010/main" val="4257993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182520-3AD8-4952-80FD-92DA4D574AFE}" type="datetimeFigureOut">
              <a:rPr lang="en-GB" smtClean="0"/>
              <a:t>24/07/2020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E17CA2-2E0B-46E8-94F7-C35033414893}" type="slidenum">
              <a:rPr lang="en-GB" smtClean="0"/>
              <a:t>‹#›</a:t>
            </a:fld>
            <a:endParaRPr lang="en-GB"/>
          </a:p>
        </p:txBody>
      </p:sp>
    </p:spTree>
    <p:extLst>
      <p:ext uri="{BB962C8B-B14F-4D97-AF65-F5344CB8AC3E}">
        <p14:creationId xmlns:p14="http://schemas.microsoft.com/office/powerpoint/2010/main" val="411286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2.jpeg"/><Relationship Id="rId5" Type="http://schemas.openxmlformats.org/officeDocument/2006/relationships/hyperlink" Target="https://historicengland.org.uk/services-skills/education/teaching-activities/rochdale-reimagined" TargetMode="Externa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6.jpe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7.jpe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notesSlide" Target="../notesSlides/notesSlide13.xml"/><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jpeg"/><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hyperlink" Target="https://historicengland.org.uk/images-books/photos/item/JLP01/09/781250" TargetMode="External"/><Relationship Id="rId18" Type="http://schemas.openxmlformats.org/officeDocument/2006/relationships/image" Target="../media/image22.jpeg"/><Relationship Id="rId3" Type="http://schemas.openxmlformats.org/officeDocument/2006/relationships/notesSlide" Target="../notesSlides/notesSlide14.xml"/><Relationship Id="rId7" Type="http://schemas.openxmlformats.org/officeDocument/2006/relationships/hyperlink" Target="https://historicengland.org.uk/images-books/photos/item/PC10926" TargetMode="External"/><Relationship Id="rId12" Type="http://schemas.openxmlformats.org/officeDocument/2006/relationships/image" Target="../media/image14.jpg"/><Relationship Id="rId17" Type="http://schemas.openxmlformats.org/officeDocument/2006/relationships/hyperlink" Target="https://historicengland.org.uk/images-books/photos/item/FWW01/01/0274/002" TargetMode="External"/><Relationship Id="rId2" Type="http://schemas.openxmlformats.org/officeDocument/2006/relationships/slideLayout" Target="../slideLayouts/slideLayout7.xml"/><Relationship Id="rId16" Type="http://schemas.openxmlformats.org/officeDocument/2006/relationships/image" Target="../media/image21.jpeg"/><Relationship Id="rId20" Type="http://schemas.openxmlformats.org/officeDocument/2006/relationships/image" Target="../media/image18.jpg"/><Relationship Id="rId1" Type="http://schemas.openxmlformats.org/officeDocument/2006/relationships/tags" Target="../tags/tag15.xml"/><Relationship Id="rId6" Type="http://schemas.openxmlformats.org/officeDocument/2006/relationships/image" Target="../media/image19.jpeg"/><Relationship Id="rId11" Type="http://schemas.openxmlformats.org/officeDocument/2006/relationships/hyperlink" Target="https://historicengland.org.uk/images-books/photos/item/JLP01/09/771579B" TargetMode="External"/><Relationship Id="rId5" Type="http://schemas.openxmlformats.org/officeDocument/2006/relationships/hyperlink" Target="https://historicengland.org.uk/images-books/photos/item/PC10928" TargetMode="External"/><Relationship Id="rId15" Type="http://schemas.openxmlformats.org/officeDocument/2006/relationships/hyperlink" Target="https://historicengland.org.uk/images-books/photos/item/FWW01/01/0274/001" TargetMode="External"/><Relationship Id="rId10" Type="http://schemas.openxmlformats.org/officeDocument/2006/relationships/image" Target="../media/image13.jpg"/><Relationship Id="rId19" Type="http://schemas.openxmlformats.org/officeDocument/2006/relationships/hyperlink" Target="https://historicengland.org.uk/images-books/photos/item/FWW01/01/0274/004" TargetMode="External"/><Relationship Id="rId4" Type="http://schemas.openxmlformats.org/officeDocument/2006/relationships/image" Target="../media/image1.jpeg"/><Relationship Id="rId9" Type="http://schemas.openxmlformats.org/officeDocument/2006/relationships/hyperlink" Target="https://historicengland.org.uk/images-books/photos/item/DES01/01/0143" TargetMode="External"/><Relationship Id="rId1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hyperlink" Target="https://historicengland.org.uk/images-books/photos/results/?searchType=HE+Archive+New&amp;search=rochdale&amp;filteroption=images&amp;facetValues=facet_hid_county:Rochdale:archivecounty|facet_hid_district:Rochdale:archivedistrict|facet_hid_dateTo:1980:yearTo|&amp;page=1" TargetMode="External"/><Relationship Id="rId4" Type="http://schemas.openxmlformats.org/officeDocument/2006/relationships/image" Target="../media/image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3.jpg"/><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1.jpe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25.jpe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hyperlink" Target="https://historicengland.org.uk/services-skills/education/teaching-activities/rochdale-reimagined" TargetMode="External"/><Relationship Id="rId5" Type="http://schemas.openxmlformats.org/officeDocument/2006/relationships/hyperlink" Target="https://historicengland.org.uk/content/docs/education/explorer/rochdale-reimagined-scheme-of-work-doc" TargetMode="Externa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6.png"/><Relationship Id="rId4" Type="http://schemas.openxmlformats.org/officeDocument/2006/relationships/image" Target="../media/image1.jpeg"/></Relationships>
</file>

<file path=ppt/slides/_rels/slide23.xml.rels><?xml version="1.0" encoding="UTF-8" standalone="yes"?>
<Relationships xmlns="http://schemas.openxmlformats.org/package/2006/relationships"><Relationship Id="rId8" Type="http://schemas.openxmlformats.org/officeDocument/2006/relationships/hyperlink" Target="https://historicengland.org.uk/content/docs/education/explorer/rochdale-reimagined-workbook-04-riverside-and-fashion-pdf" TargetMode="External"/><Relationship Id="rId3" Type="http://schemas.openxmlformats.org/officeDocument/2006/relationships/notesSlide" Target="../notesSlides/notesSlide23.xml"/><Relationship Id="rId7" Type="http://schemas.openxmlformats.org/officeDocument/2006/relationships/hyperlink" Target="https://historicengland.org.uk/content/docs/education/explorer/rochdale-reimagined-workbook-03-drake-and-champness-pdf" TargetMode="Externa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hyperlink" Target="https://historicengland.org.uk/content/docs/education/explorer/rochdale-reimagined-workbook-02-retail-park-pdf" TargetMode="External"/><Relationship Id="rId5" Type="http://schemas.openxmlformats.org/officeDocument/2006/relationships/hyperlink" Target="https://historicengland.org.uk/content/docs/education/explorer/rochdale-reimagined-workbook-01-railway-pdf" TargetMode="External"/><Relationship Id="rId10" Type="http://schemas.openxmlformats.org/officeDocument/2006/relationships/image" Target="../media/image27.jpg"/><Relationship Id="rId4" Type="http://schemas.openxmlformats.org/officeDocument/2006/relationships/image" Target="../media/image1.jpeg"/><Relationship Id="rId9" Type="http://schemas.openxmlformats.org/officeDocument/2006/relationships/hyperlink" Target="https://historicengland.org.uk/content/docs/education/explorer/rochdale-reimagined-workbook-05-wheatsheaf-and-bell-pdf"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hyperlink" Target="https://historicengland.org.uk/services-skills/education/teaching-activities/rochdale-reimagined" TargetMode="External"/><Relationship Id="rId5" Type="http://schemas.openxmlformats.org/officeDocument/2006/relationships/image" Target="../media/image27.jpg"/><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8.png"/><Relationship Id="rId5" Type="http://schemas.openxmlformats.org/officeDocument/2006/relationships/hyperlink" Target="https://www.youtube.com/watch?v=cIsIKv1lFZw" TargetMode="External"/><Relationship Id="rId4" Type="http://schemas.openxmlformats.org/officeDocument/2006/relationships/image" Target="../media/image1.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29.jpeg"/><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30.jpeg"/><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31.jpe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3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hyperlink" Target="https://historicengland.org.uk/services-skills/education/teaching-activities/rochdale-reimagined" TargetMode="Externa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33.jpg"/><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34.jpeg"/><Relationship Id="rId4" Type="http://schemas.openxmlformats.org/officeDocument/2006/relationships/image" Target="../media/image1.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35.jpg"/><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1.jpeg"/><Relationship Id="rId5" Type="http://schemas.openxmlformats.org/officeDocument/2006/relationships/image" Target="../media/image37.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39.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0.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hyperlink" Target="https://historicengland.org.uk/services-skills/education/" TargetMode="Externa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jpe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4.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4.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4.jpe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5.jpeg"/><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478423"/>
          </a:xfrm>
          <a:prstGeom prst="rect">
            <a:avLst/>
          </a:prstGeom>
        </p:spPr>
        <p:txBody>
          <a:bodyPr wrap="square">
            <a:spAutoFit/>
          </a:bodyPr>
          <a:lstStyle/>
          <a:p>
            <a:pPr algn="ctr"/>
            <a:r>
              <a:rPr lang="en-GB" sz="4400" dirty="0" smtClean="0">
                <a:latin typeface="Arial" panose="020B0604020202020204" pitchFamily="34" charset="0"/>
                <a:cs typeface="Arial" panose="020B0604020202020204" pitchFamily="34" charset="0"/>
              </a:rPr>
              <a:t>Rochdale Reimagined</a:t>
            </a:r>
          </a:p>
          <a:p>
            <a:pPr algn="ctr"/>
            <a:endParaRPr lang="en-GB" sz="4400" dirty="0">
              <a:latin typeface="Arial" panose="020B0604020202020204" pitchFamily="34" charset="0"/>
              <a:cs typeface="Arial" panose="020B0604020202020204" pitchFamily="34" charset="0"/>
            </a:endParaRPr>
          </a:p>
          <a:p>
            <a:pPr algn="ctr"/>
            <a:endParaRPr lang="en-GB" sz="4400" dirty="0" smtClean="0">
              <a:latin typeface="Arial" panose="020B0604020202020204" pitchFamily="34" charset="0"/>
              <a:cs typeface="Arial" panose="020B0604020202020204" pitchFamily="34" charset="0"/>
            </a:endParaRPr>
          </a:p>
          <a:p>
            <a:pPr algn="ctr"/>
            <a:endParaRPr lang="en-GB" sz="4400" dirty="0">
              <a:latin typeface="Arial" panose="020B0604020202020204" pitchFamily="34" charset="0"/>
              <a:cs typeface="Arial" panose="020B0604020202020204" pitchFamily="34" charset="0"/>
            </a:endParaRPr>
          </a:p>
          <a:p>
            <a:pPr algn="ctr"/>
            <a:endParaRPr lang="en-GB" sz="4400" dirty="0" smtClean="0">
              <a:latin typeface="Arial" panose="020B0604020202020204" pitchFamily="34" charset="0"/>
              <a:cs typeface="Arial" panose="020B0604020202020204" pitchFamily="34" charset="0"/>
            </a:endParaRPr>
          </a:p>
          <a:p>
            <a:pPr algn="ctr"/>
            <a:endParaRPr lang="en-GB" sz="1200" b="1" dirty="0" smtClean="0">
              <a:latin typeface="Arial" panose="020B0604020202020204" pitchFamily="34" charset="0"/>
              <a:cs typeface="Arial" panose="020B0604020202020204" pitchFamily="34" charset="0"/>
            </a:endParaRPr>
          </a:p>
          <a:p>
            <a:pPr algn="ctr"/>
            <a:endParaRPr lang="en-GB" sz="1200" b="1" dirty="0">
              <a:latin typeface="Arial" panose="020B0604020202020204" pitchFamily="34" charset="0"/>
              <a:cs typeface="Arial" panose="020B0604020202020204" pitchFamily="34" charset="0"/>
            </a:endParaRPr>
          </a:p>
          <a:p>
            <a:pPr algn="ctr"/>
            <a:r>
              <a:rPr lang="en-GB" sz="2000" dirty="0" smtClean="0">
                <a:latin typeface="Arial" panose="020B0604020202020204" pitchFamily="34" charset="0"/>
                <a:cs typeface="Arial" panose="020B0604020202020204" pitchFamily="34" charset="0"/>
              </a:rPr>
              <a:t>Rochdale Reimagined encourages pupils to look at new ways to use historic buildings and spaces in Rochdale. Pupils become “honorary architects” to design something amazing and regenerate spaces, to make their town centre a vibrant place for everyone to enjoy.</a:t>
            </a:r>
          </a:p>
          <a:p>
            <a:pPr algn="ctr"/>
            <a:endParaRPr lang="en-GB" sz="1000" b="1" dirty="0" smtClean="0">
              <a:latin typeface="Arial" panose="020B0604020202020204" pitchFamily="34" charset="0"/>
              <a:cs typeface="Arial" panose="020B0604020202020204" pitchFamily="34" charset="0"/>
            </a:endParaRPr>
          </a:p>
          <a:p>
            <a:endParaRPr lang="en-US" sz="800" dirty="0" smtClean="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This PowerPoint relates to </a:t>
            </a:r>
            <a:r>
              <a:rPr lang="en-US" sz="800" dirty="0" smtClean="0">
                <a:latin typeface="Arial" panose="020B0604020202020204" pitchFamily="34" charset="0"/>
                <a:cs typeface="Arial" panose="020B0604020202020204" pitchFamily="34" charset="0"/>
              </a:rPr>
              <a:t>Teaching  Activity: </a:t>
            </a:r>
            <a:r>
              <a:rPr lang="en-US" sz="800" dirty="0">
                <a:latin typeface="Arial" panose="020B0604020202020204" pitchFamily="34" charset="0"/>
                <a:cs typeface="Arial" panose="020B0604020202020204" pitchFamily="34" charset="0"/>
                <a:hlinkClick r:id="rId5"/>
              </a:rPr>
              <a:t>https://</a:t>
            </a:r>
            <a:r>
              <a:rPr lang="en-US" sz="800" dirty="0" smtClean="0">
                <a:latin typeface="Arial" panose="020B0604020202020204" pitchFamily="34" charset="0"/>
                <a:cs typeface="Arial" panose="020B0604020202020204" pitchFamily="34" charset="0"/>
                <a:hlinkClick r:id="rId5"/>
              </a:rPr>
              <a:t>historicengland.org.uk/services-skills/education/teaching-activities/rochdale-reimagined</a:t>
            </a:r>
            <a:r>
              <a:rPr lang="en-US" sz="800" dirty="0" smtClean="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60438209-FEF4-3E42-9D5F-E4ED7AC1E2E1}"/>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t="39504" b="9741"/>
          <a:stretch/>
        </p:blipFill>
        <p:spPr>
          <a:xfrm>
            <a:off x="0" y="2204864"/>
            <a:ext cx="9144000" cy="2601311"/>
          </a:xfrm>
          <a:prstGeom prst="rect">
            <a:avLst/>
          </a:prstGeom>
        </p:spPr>
      </p:pic>
    </p:spTree>
    <p:custDataLst>
      <p:tags r:id="rId1"/>
    </p:custDataLst>
    <p:extLst>
      <p:ext uri="{BB962C8B-B14F-4D97-AF65-F5344CB8AC3E}">
        <p14:creationId xmlns:p14="http://schemas.microsoft.com/office/powerpoint/2010/main" val="18411606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2664296" cy="2954655"/>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Useful</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It </a:t>
            </a:r>
            <a:r>
              <a:rPr lang="en-GB" sz="2400" dirty="0">
                <a:latin typeface="Arial" panose="020B0604020202020204" pitchFamily="34" charset="0"/>
                <a:cs typeface="Arial" panose="020B0604020202020204" pitchFamily="34" charset="0"/>
              </a:rPr>
              <a:t>should have a use and function well for the people using it</a:t>
            </a:r>
          </a:p>
          <a:p>
            <a:endParaRPr lang="en-GB" sz="2400" dirty="0" smtClean="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600" y="0"/>
            <a:ext cx="5486400" cy="6858000"/>
          </a:xfrm>
          <a:prstGeom prst="rect">
            <a:avLst/>
          </a:prstGeom>
        </p:spPr>
      </p:pic>
    </p:spTree>
    <p:custDataLst>
      <p:tags r:id="rId1"/>
    </p:custDataLst>
    <p:extLst>
      <p:ext uri="{BB962C8B-B14F-4D97-AF65-F5344CB8AC3E}">
        <p14:creationId xmlns:p14="http://schemas.microsoft.com/office/powerpoint/2010/main" val="1247983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2664296" cy="2215991"/>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Beautiful</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It </a:t>
            </a:r>
            <a:r>
              <a:rPr lang="en-GB" sz="2400" dirty="0">
                <a:latin typeface="Arial" panose="020B0604020202020204" pitchFamily="34" charset="0"/>
                <a:cs typeface="Arial" panose="020B0604020202020204" pitchFamily="34" charset="0"/>
              </a:rPr>
              <a:t>should delight people and raise their spirits</a:t>
            </a:r>
            <a:endParaRPr lang="en-GB"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639" y="1370646"/>
            <a:ext cx="5928362" cy="4743551"/>
          </a:xfrm>
          <a:prstGeom prst="rect">
            <a:avLst/>
          </a:prstGeom>
        </p:spPr>
      </p:pic>
    </p:spTree>
    <p:custDataLst>
      <p:tags r:id="rId1"/>
    </p:custDataLst>
    <p:extLst>
      <p:ext uri="{BB962C8B-B14F-4D97-AF65-F5344CB8AC3E}">
        <p14:creationId xmlns:p14="http://schemas.microsoft.com/office/powerpoint/2010/main" val="28966892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93414" y="2132856"/>
            <a:ext cx="5850794" cy="4724370"/>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What is the architecture where I live like today?</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Here are some suggestions to get you started:</a:t>
            </a:r>
          </a:p>
          <a:p>
            <a:endParaRPr lang="en-GB" sz="900"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What do you like/dislike about your school building?</a:t>
            </a:r>
            <a:endParaRPr lang="en-GB"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What do you like/dislike about the building you live in?</a:t>
            </a:r>
          </a:p>
          <a:p>
            <a:pPr>
              <a:spcAft>
                <a:spcPts val="600"/>
              </a:spcAft>
            </a:pPr>
            <a:r>
              <a:rPr lang="en-GB" dirty="0" smtClean="0">
                <a:latin typeface="Arial" panose="020B0604020202020204" pitchFamily="34" charset="0"/>
                <a:cs typeface="Arial" panose="020B0604020202020204" pitchFamily="34" charset="0"/>
              </a:rPr>
              <a:t>What do you like/dislike about your local park?</a:t>
            </a:r>
          </a:p>
          <a:p>
            <a:pPr>
              <a:spcAft>
                <a:spcPts val="600"/>
              </a:spcAft>
            </a:pPr>
            <a:endParaRPr lang="en-GB"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Discuss your views, explaining what in particular you do or don’t like about their architecture/design.</a:t>
            </a:r>
          </a:p>
          <a:p>
            <a:pPr>
              <a:spcAft>
                <a:spcPts val="600"/>
              </a:spcAft>
            </a:pPr>
            <a:endParaRPr lang="en-GB" dirty="0" smtClean="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What other buildings or public spaces do you feel strongly about?</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1026" name="Picture 2" descr="Roby Mill C of E Primary School, Up Holland, Lancashi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48982" y="2132856"/>
            <a:ext cx="2487468" cy="16594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3 Higginson Street, Leigh, Greater Manches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0100"/>
          <a:stretch/>
        </p:blipFill>
        <p:spPr bwMode="auto">
          <a:xfrm>
            <a:off x="6641432" y="3909766"/>
            <a:ext cx="2476735" cy="132022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139" t="958" r="5895" b="5766"/>
          <a:stretch/>
        </p:blipFill>
        <p:spPr bwMode="auto">
          <a:xfrm>
            <a:off x="6641432" y="5347402"/>
            <a:ext cx="2502568" cy="1509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60283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anim calcmode="lin" valueType="num">
                                      <p:cBhvr additive="base">
                                        <p:cTn id="13"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132856"/>
            <a:ext cx="9144001"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Has the area I live in always looked the same?</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56" y="404664"/>
            <a:ext cx="9197512" cy="5736183"/>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48" y="527814"/>
            <a:ext cx="9143999" cy="5785103"/>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1003" y="10674"/>
            <a:ext cx="6769290" cy="6809194"/>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9307" y="745"/>
            <a:ext cx="8625385" cy="685651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0060" y="7037"/>
            <a:ext cx="6823880" cy="6843926"/>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78925" y="24757"/>
            <a:ext cx="5213445" cy="6844317"/>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78926" y="21543"/>
            <a:ext cx="5227092" cy="6868715"/>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06221" y="12408"/>
            <a:ext cx="5186149" cy="6905876"/>
          </a:xfrm>
          <a:prstGeom prst="rect">
            <a:avLst/>
          </a:prstGeom>
        </p:spPr>
      </p:pic>
    </p:spTree>
    <p:custDataLst>
      <p:tags r:id="rId1"/>
    </p:custDataLst>
    <p:extLst>
      <p:ext uri="{BB962C8B-B14F-4D97-AF65-F5344CB8AC3E}">
        <p14:creationId xmlns:p14="http://schemas.microsoft.com/office/powerpoint/2010/main" val="83166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000" fill="hold"/>
                                        <p:tgtEl>
                                          <p:spTgt spid="15"/>
                                        </p:tgtEl>
                                        <p:attrNameLst>
                                          <p:attrName>ppt_x</p:attrName>
                                        </p:attrNameLst>
                                      </p:cBhvr>
                                      <p:tavLst>
                                        <p:tav tm="0">
                                          <p:val>
                                            <p:strVal val="0-#ppt_w/2"/>
                                          </p:val>
                                        </p:tav>
                                        <p:tav tm="100000">
                                          <p:val>
                                            <p:strVal val="#ppt_x"/>
                                          </p:val>
                                        </p:tav>
                                      </p:tavLst>
                                    </p:anim>
                                    <p:anim calcmode="lin" valueType="num">
                                      <p:cBhvr additive="base">
                                        <p:cTn id="14"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1000" fill="hold"/>
                                        <p:tgtEl>
                                          <p:spTgt spid="16"/>
                                        </p:tgtEl>
                                        <p:attrNameLst>
                                          <p:attrName>ppt_x</p:attrName>
                                        </p:attrNameLst>
                                      </p:cBhvr>
                                      <p:tavLst>
                                        <p:tav tm="0">
                                          <p:val>
                                            <p:strVal val="0-#ppt_w/2"/>
                                          </p:val>
                                        </p:tav>
                                        <p:tav tm="100000">
                                          <p:val>
                                            <p:strVal val="#ppt_x"/>
                                          </p:val>
                                        </p:tav>
                                      </p:tavLst>
                                    </p:anim>
                                    <p:anim calcmode="lin" valueType="num">
                                      <p:cBhvr additive="base">
                                        <p:cTn id="20"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000" fill="hold"/>
                                        <p:tgtEl>
                                          <p:spTgt spid="17"/>
                                        </p:tgtEl>
                                        <p:attrNameLst>
                                          <p:attrName>ppt_x</p:attrName>
                                        </p:attrNameLst>
                                      </p:cBhvr>
                                      <p:tavLst>
                                        <p:tav tm="0">
                                          <p:val>
                                            <p:strVal val="0-#ppt_w/2"/>
                                          </p:val>
                                        </p:tav>
                                        <p:tav tm="100000">
                                          <p:val>
                                            <p:strVal val="#ppt_x"/>
                                          </p:val>
                                        </p:tav>
                                      </p:tavLst>
                                    </p:anim>
                                    <p:anim calcmode="lin" valueType="num">
                                      <p:cBhvr additive="base">
                                        <p:cTn id="26" dur="10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0-#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1000" fill="hold"/>
                                        <p:tgtEl>
                                          <p:spTgt spid="19"/>
                                        </p:tgtEl>
                                        <p:attrNameLst>
                                          <p:attrName>ppt_x</p:attrName>
                                        </p:attrNameLst>
                                      </p:cBhvr>
                                      <p:tavLst>
                                        <p:tav tm="0">
                                          <p:val>
                                            <p:strVal val="0-#ppt_w/2"/>
                                          </p:val>
                                        </p:tav>
                                        <p:tav tm="100000">
                                          <p:val>
                                            <p:strVal val="#ppt_x"/>
                                          </p:val>
                                        </p:tav>
                                      </p:tavLst>
                                    </p:anim>
                                    <p:anim calcmode="lin" valueType="num">
                                      <p:cBhvr additive="base">
                                        <p:cTn id="38" dur="10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1000" fill="hold"/>
                                        <p:tgtEl>
                                          <p:spTgt spid="21"/>
                                        </p:tgtEl>
                                        <p:attrNameLst>
                                          <p:attrName>ppt_x</p:attrName>
                                        </p:attrNameLst>
                                      </p:cBhvr>
                                      <p:tavLst>
                                        <p:tav tm="0">
                                          <p:val>
                                            <p:strVal val="0-#ppt_w/2"/>
                                          </p:val>
                                        </p:tav>
                                        <p:tav tm="100000">
                                          <p:val>
                                            <p:strVal val="#ppt_x"/>
                                          </p:val>
                                        </p:tav>
                                      </p:tavLst>
                                    </p:anim>
                                    <p:anim calcmode="lin" valueType="num">
                                      <p:cBhvr additive="base">
                                        <p:cTn id="4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1000" fill="hold"/>
                                        <p:tgtEl>
                                          <p:spTgt spid="22"/>
                                        </p:tgtEl>
                                        <p:attrNameLst>
                                          <p:attrName>ppt_x</p:attrName>
                                        </p:attrNameLst>
                                      </p:cBhvr>
                                      <p:tavLst>
                                        <p:tav tm="0">
                                          <p:val>
                                            <p:strVal val="0-#ppt_w/2"/>
                                          </p:val>
                                        </p:tav>
                                        <p:tav tm="100000">
                                          <p:val>
                                            <p:strVal val="#ppt_x"/>
                                          </p:val>
                                        </p:tav>
                                      </p:tavLst>
                                    </p:anim>
                                    <p:anim calcmode="lin" valueType="num">
                                      <p:cBhvr additive="base">
                                        <p:cTn id="50"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132856"/>
            <a:ext cx="9144001"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Has the area I live in always looked the same?</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557634251"/>
              </p:ext>
            </p:extLst>
          </p:nvPr>
        </p:nvGraphicFramePr>
        <p:xfrm>
          <a:off x="593410" y="2996952"/>
          <a:ext cx="7992892" cy="3800994"/>
        </p:xfrm>
        <a:graphic>
          <a:graphicData uri="http://schemas.openxmlformats.org/drawingml/2006/table">
            <a:tbl>
              <a:tblPr/>
              <a:tblGrid>
                <a:gridCol w="1998223"/>
                <a:gridCol w="1998223"/>
                <a:gridCol w="1998223"/>
                <a:gridCol w="1998223"/>
              </a:tblGrid>
              <a:tr h="1872208">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r>
              <a:tr h="1928786">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endParaRPr lang="en-GB" dirty="0"/>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r>
            </a:tbl>
          </a:graphicData>
        </a:graphic>
      </p:graphicFrame>
      <p:pic>
        <p:nvPicPr>
          <p:cNvPr id="5" name="Picture 4">
            <a:hlinkClick r:id="rId5"/>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3414" y="3053171"/>
            <a:ext cx="1977022" cy="1232226"/>
          </a:xfrm>
          <a:prstGeom prst="rect">
            <a:avLst/>
          </a:prstGeom>
        </p:spPr>
      </p:pic>
      <p:pic>
        <p:nvPicPr>
          <p:cNvPr id="6" name="Picture 5">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27783" y="3053171"/>
            <a:ext cx="1925653" cy="1218578"/>
          </a:xfrm>
          <a:prstGeom prst="rect">
            <a:avLst/>
          </a:prstGeom>
        </p:spPr>
      </p:pic>
      <p:pic>
        <p:nvPicPr>
          <p:cNvPr id="7" name="Picture 6">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602594" y="3049759"/>
            <a:ext cx="1770909" cy="1781348"/>
          </a:xfrm>
          <a:prstGeom prst="rect">
            <a:avLst/>
          </a:prstGeom>
        </p:spPr>
      </p:pic>
      <p:pic>
        <p:nvPicPr>
          <p:cNvPr id="9" name="Picture 8">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25894" y="3049759"/>
            <a:ext cx="1914956" cy="1522241"/>
          </a:xfrm>
          <a:prstGeom prst="rect">
            <a:avLst/>
          </a:prstGeom>
        </p:spPr>
      </p:pic>
      <p:pic>
        <p:nvPicPr>
          <p:cNvPr id="11" name="Picture 10">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93413" y="4885343"/>
            <a:ext cx="1890479" cy="1896032"/>
          </a:xfrm>
          <a:prstGeom prst="rect">
            <a:avLst/>
          </a:prstGeom>
        </p:spPr>
      </p:pic>
      <p:pic>
        <p:nvPicPr>
          <p:cNvPr id="12" name="Picture 11">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646067" y="4884496"/>
            <a:ext cx="1434614" cy="1883391"/>
          </a:xfrm>
          <a:prstGeom prst="rect">
            <a:avLst/>
          </a:prstGeom>
        </p:spPr>
      </p:pic>
      <p:pic>
        <p:nvPicPr>
          <p:cNvPr id="13" name="Picture 12">
            <a:hlinkClick r:id="rId17"/>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13901" y="4930299"/>
            <a:ext cx="1404761" cy="1846568"/>
          </a:xfrm>
          <a:prstGeom prst="rect">
            <a:avLst/>
          </a:prstGeom>
        </p:spPr>
      </p:pic>
      <p:pic>
        <p:nvPicPr>
          <p:cNvPr id="14" name="Picture 13">
            <a:hlinkClick r:id="rId19"/>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625894" y="4908756"/>
            <a:ext cx="1398990" cy="1862895"/>
          </a:xfrm>
          <a:prstGeom prst="rect">
            <a:avLst/>
          </a:prstGeom>
        </p:spPr>
      </p:pic>
    </p:spTree>
    <p:custDataLst>
      <p:tags r:id="rId1"/>
    </p:custDataLst>
    <p:extLst>
      <p:ext uri="{BB962C8B-B14F-4D97-AF65-F5344CB8AC3E}">
        <p14:creationId xmlns:p14="http://schemas.microsoft.com/office/powerpoint/2010/main" val="28204864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3850" y="2132856"/>
            <a:ext cx="8568630" cy="4724370"/>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Has the area I live in always looked the same?</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Use the </a:t>
            </a:r>
            <a:r>
              <a:rPr lang="en-GB" dirty="0" smtClean="0">
                <a:latin typeface="Arial" panose="020B0604020202020204" pitchFamily="34" charset="0"/>
                <a:cs typeface="Arial" panose="020B0604020202020204" pitchFamily="34" charset="0"/>
                <a:hlinkClick r:id="rId5"/>
              </a:rPr>
              <a:t>Historic England Archive</a:t>
            </a:r>
            <a:r>
              <a:rPr lang="en-GB" dirty="0" smtClean="0">
                <a:latin typeface="Arial" panose="020B0604020202020204" pitchFamily="34" charset="0"/>
                <a:cs typeface="Arial" panose="020B0604020202020204" pitchFamily="34" charset="0"/>
              </a:rPr>
              <a:t> or other online archives to find old photos of what your area looked like in the past. Having look at those on the previous slides and any others you have found:</a:t>
            </a:r>
          </a:p>
          <a:p>
            <a:pPr>
              <a:spcAft>
                <a:spcPts val="600"/>
              </a:spcAft>
            </a:pPr>
            <a:endParaRPr lang="en-GB"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Choose 3 words to describe the kind of architecture you see in the old photos.</a:t>
            </a:r>
          </a:p>
          <a:p>
            <a:pPr>
              <a:spcAft>
                <a:spcPts val="600"/>
              </a:spcAft>
            </a:pPr>
            <a:endParaRPr lang="en-GB"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Can you work out where any of the old photos were taken? </a:t>
            </a:r>
          </a:p>
          <a:p>
            <a:pPr>
              <a:spcAft>
                <a:spcPts val="600"/>
              </a:spcAft>
            </a:pPr>
            <a:endParaRPr lang="en-GB" dirty="0">
              <a:latin typeface="Arial" panose="020B0604020202020204" pitchFamily="34" charset="0"/>
              <a:cs typeface="Arial" panose="020B0604020202020204" pitchFamily="34" charset="0"/>
            </a:endParaRPr>
          </a:p>
          <a:p>
            <a:pPr>
              <a:spcAft>
                <a:spcPts val="600"/>
              </a:spcAft>
            </a:pPr>
            <a:r>
              <a:rPr lang="en-GB" dirty="0">
                <a:latin typeface="Arial" panose="020B0604020202020204" pitchFamily="34" charset="0"/>
                <a:cs typeface="Arial" panose="020B0604020202020204" pitchFamily="34" charset="0"/>
              </a:rPr>
              <a:t>U</a:t>
            </a:r>
            <a:r>
              <a:rPr lang="en-GB" dirty="0" smtClean="0">
                <a:latin typeface="Arial" panose="020B0604020202020204" pitchFamily="34" charset="0"/>
                <a:cs typeface="Arial" panose="020B0604020202020204" pitchFamily="34" charset="0"/>
              </a:rPr>
              <a:t>se Google satellite view to find out what the building/area looks like today?</a:t>
            </a:r>
          </a:p>
          <a:p>
            <a:pPr>
              <a:spcAft>
                <a:spcPts val="600"/>
              </a:spcAft>
            </a:pPr>
            <a:endParaRPr lang="en-GB" dirty="0">
              <a:latin typeface="Arial" panose="020B0604020202020204" pitchFamily="34" charset="0"/>
              <a:cs typeface="Arial" panose="020B0604020202020204" pitchFamily="34" charset="0"/>
            </a:endParaRPr>
          </a:p>
          <a:p>
            <a:pPr>
              <a:spcAft>
                <a:spcPts val="600"/>
              </a:spcAft>
            </a:pPr>
            <a:r>
              <a:rPr lang="en-GB" dirty="0" smtClean="0">
                <a:latin typeface="Arial" panose="020B0604020202020204" pitchFamily="34" charset="0"/>
                <a:cs typeface="Arial" panose="020B0604020202020204" pitchFamily="34" charset="0"/>
              </a:rPr>
              <a:t>Answer the question: ‘Has the area I live in always looked the same?’ Say which specific photos or other research you would use to back up your answer.</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4294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10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 calcmode="lin" valueType="num">
                                      <p:cBhvr additive="base">
                                        <p:cTn id="19" dur="10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 calcmode="lin" valueType="num">
                                      <p:cBhvr additive="base">
                                        <p:cTn id="25" dur="10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2132856"/>
            <a:ext cx="9144000" cy="584775"/>
          </a:xfrm>
          <a:prstGeom prst="rect">
            <a:avLst/>
          </a:prstGeom>
          <a:noFill/>
        </p:spPr>
        <p:txBody>
          <a:bodyPr wrap="square" rtlCol="0">
            <a:spAutoFit/>
          </a:bodyPr>
          <a:lstStyle/>
          <a:p>
            <a:pPr algn="ctr"/>
            <a:r>
              <a:rPr lang="en-GB" sz="3200" dirty="0" smtClean="0">
                <a:latin typeface="Arial" panose="020B0604020202020204" pitchFamily="34" charset="0"/>
                <a:cs typeface="Arial" panose="020B0604020202020204" pitchFamily="34" charset="0"/>
              </a:rPr>
              <a:t>Will the area I live in always look the same?</a:t>
            </a:r>
          </a:p>
        </p:txBody>
      </p:sp>
      <p:sp>
        <p:nvSpPr>
          <p:cNvPr id="4" name="Title 1"/>
          <p:cNvSpPr txBox="1">
            <a:spLocks/>
          </p:cNvSpPr>
          <p:nvPr/>
        </p:nvSpPr>
        <p:spPr>
          <a:xfrm>
            <a:off x="593414" y="1202493"/>
            <a:ext cx="7992889" cy="792088"/>
          </a:xfrm>
          <a:prstGeom prst="rect">
            <a:avLst/>
          </a:prstGeom>
          <a:solidFill>
            <a:srgbClr val="FFFF00"/>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dirty="0" smtClean="0">
                <a:latin typeface="Arial" panose="020B0604020202020204" pitchFamily="34" charset="0"/>
                <a:cs typeface="Arial" panose="020B0604020202020204" pitchFamily="34" charset="0"/>
              </a:rPr>
              <a:t>Activity</a:t>
            </a:r>
            <a:endParaRPr lang="en-GB"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4D55A0C1-A142-D947-B781-78B03A8F2DD4}"/>
              </a:ext>
            </a:extLst>
          </p:cNvPr>
          <p:cNvPicPr>
            <a:picLocks noChangeAspect="1"/>
          </p:cNvPicPr>
          <p:nvPr/>
        </p:nvPicPr>
        <p:blipFill rotWithShape="1">
          <a:blip r:embed="rId5"/>
          <a:srcRect l="-199" t="18551" r="199" b="6747"/>
          <a:stretch/>
        </p:blipFill>
        <p:spPr>
          <a:xfrm>
            <a:off x="941696" y="2776471"/>
            <a:ext cx="7260609" cy="4067821"/>
          </a:xfrm>
          <a:prstGeom prst="rect">
            <a:avLst/>
          </a:prstGeom>
        </p:spPr>
      </p:pic>
    </p:spTree>
    <p:custDataLst>
      <p:tags r:id="rId1"/>
    </p:custDataLst>
    <p:extLst>
      <p:ext uri="{BB962C8B-B14F-4D97-AF65-F5344CB8AC3E}">
        <p14:creationId xmlns:p14="http://schemas.microsoft.com/office/powerpoint/2010/main" val="2693367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323850" y="980727"/>
            <a:ext cx="8094265" cy="457391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smtClean="0">
                <a:latin typeface="Arial" panose="020B0604020202020204" pitchFamily="34" charset="0"/>
                <a:cs typeface="Arial" panose="020B0604020202020204" pitchFamily="34" charset="0"/>
              </a:rPr>
              <a:t>What could be better about where I live?</a:t>
            </a:r>
            <a:endParaRPr lang="en-GB" sz="40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0554193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8BA8BB09-81C5-F54D-9304-2600CA59D81C}"/>
              </a:ext>
            </a:extLst>
          </p:cNvPr>
          <p:cNvPicPr>
            <a:picLocks noChangeAspect="1"/>
          </p:cNvPicPr>
          <p:nvPr/>
        </p:nvPicPr>
        <p:blipFill>
          <a:blip r:embed="rId4"/>
          <a:stretch>
            <a:fillRect/>
          </a:stretch>
        </p:blipFill>
        <p:spPr>
          <a:xfrm>
            <a:off x="0" y="1727539"/>
            <a:ext cx="9144000" cy="5139589"/>
          </a:xfrm>
          <a:prstGeom prst="rect">
            <a:avLst/>
          </a:prstGeom>
        </p:spPr>
      </p:pic>
      <p:sp>
        <p:nvSpPr>
          <p:cNvPr id="4" name="Rectangle 3">
            <a:extLst>
              <a:ext uri="{FF2B5EF4-FFF2-40B4-BE49-F238E27FC236}">
                <a16:creationId xmlns="" xmlns:a16="http://schemas.microsoft.com/office/drawing/2014/main" id="{D0568BEA-E69A-DB4A-95F1-AE6A4917E7ED}"/>
              </a:ext>
            </a:extLst>
          </p:cNvPr>
          <p:cNvSpPr/>
          <p:nvPr/>
        </p:nvSpPr>
        <p:spPr>
          <a:xfrm>
            <a:off x="16570" y="1727539"/>
            <a:ext cx="9144000" cy="3847207"/>
          </a:xfrm>
          <a:prstGeom prst="rect">
            <a:avLst/>
          </a:prstGeom>
        </p:spPr>
        <p:txBody>
          <a:bodyPr wrap="square">
            <a:spAutoFit/>
          </a:bodyPr>
          <a:lstStyle/>
          <a:p>
            <a:pPr algn="r"/>
            <a:r>
              <a:rPr lang="en-US" sz="5000" b="1" dirty="0">
                <a:latin typeface="Gill Sans SemiBold" panose="020B0502020104020203" pitchFamily="34" charset="-79"/>
                <a:cs typeface="Gill Sans SemiBold" panose="020B0502020104020203" pitchFamily="34" charset="-79"/>
              </a:rPr>
              <a:t>Drake Street  </a:t>
            </a:r>
          </a:p>
          <a:p>
            <a:pPr algn="r"/>
            <a:r>
              <a:rPr lang="en-US" dirty="0">
                <a:solidFill>
                  <a:schemeClr val="bg1"/>
                </a:solidFill>
                <a:latin typeface="Gill Sans Light" panose="020B0302020104020203" pitchFamily="34" charset="-79"/>
                <a:cs typeface="Gill Sans Light" panose="020B0302020104020203" pitchFamily="34" charset="-79"/>
              </a:rPr>
              <a:t> </a:t>
            </a:r>
            <a:br>
              <a:rPr lang="en-US" dirty="0">
                <a:solidFill>
                  <a:schemeClr val="bg1"/>
                </a:solidFill>
                <a:latin typeface="Gill Sans Light" panose="020B0302020104020203" pitchFamily="34" charset="-79"/>
                <a:cs typeface="Gill Sans Light" panose="020B0302020104020203" pitchFamily="34" charset="-79"/>
              </a:rPr>
            </a:br>
            <a:endParaRPr lang="en-US" dirty="0">
              <a:solidFill>
                <a:schemeClr val="bg1"/>
              </a:solidFill>
              <a:latin typeface="Gill Sans Light" panose="020B0302020104020203" pitchFamily="34" charset="-79"/>
              <a:cs typeface="Gill Sans Light" panose="020B0302020104020203" pitchFamily="34" charset="-79"/>
            </a:endParaRPr>
          </a:p>
          <a:p>
            <a:pPr algn="r"/>
            <a:endParaRPr lang="en-GB" sz="1400" dirty="0">
              <a:solidFill>
                <a:schemeClr val="bg1"/>
              </a:solidFill>
              <a:latin typeface="Gill Sans Light" panose="020B0302020104020203" pitchFamily="34" charset="-79"/>
              <a:cs typeface="Gill Sans Light" panose="020B0302020104020203" pitchFamily="34" charset="-79"/>
            </a:endParaRPr>
          </a:p>
          <a:p>
            <a:pPr algn="r"/>
            <a:endParaRPr lang="en-GB" sz="1100" dirty="0">
              <a:solidFill>
                <a:schemeClr val="bg1"/>
              </a:solidFill>
              <a:latin typeface="Gill Sans Light" panose="020B0302020104020203" pitchFamily="34" charset="-79"/>
              <a:cs typeface="Gill Sans Light" panose="020B0302020104020203" pitchFamily="34" charset="-79"/>
            </a:endParaRPr>
          </a:p>
          <a:p>
            <a:pPr algn="r"/>
            <a:endParaRPr lang="en-GB" sz="1100" dirty="0">
              <a:solidFill>
                <a:schemeClr val="bg1"/>
              </a:solidFill>
              <a:latin typeface="Gill Sans Light" panose="020B0302020104020203" pitchFamily="34" charset="-79"/>
              <a:cs typeface="Gill Sans Light" panose="020B0302020104020203" pitchFamily="34" charset="-79"/>
            </a:endParaRPr>
          </a:p>
          <a:p>
            <a:pPr algn="r"/>
            <a:endParaRPr lang="en-GB" sz="1100" dirty="0">
              <a:solidFill>
                <a:schemeClr val="bg1"/>
              </a:solidFill>
              <a:latin typeface="Gill Sans Light" panose="020B0302020104020203" pitchFamily="34" charset="-79"/>
              <a:cs typeface="Gill Sans Light" panose="020B0302020104020203" pitchFamily="34" charset="-79"/>
            </a:endParaRPr>
          </a:p>
          <a:p>
            <a:pPr algn="r"/>
            <a:endParaRPr lang="en-GB" dirty="0">
              <a:solidFill>
                <a:schemeClr val="bg1"/>
              </a:solidFill>
              <a:latin typeface="Gill Sans Light" panose="020B0302020104020203" pitchFamily="34" charset="-79"/>
              <a:cs typeface="Gill Sans Light" panose="020B0302020104020203" pitchFamily="34" charset="-79"/>
            </a:endParaRPr>
          </a:p>
          <a:p>
            <a:pPr algn="r"/>
            <a:endParaRPr lang="en-GB" dirty="0">
              <a:solidFill>
                <a:schemeClr val="bg1"/>
              </a:solidFill>
              <a:latin typeface="Gill Sans Light" panose="020B0302020104020203" pitchFamily="34" charset="-79"/>
              <a:cs typeface="Gill Sans Light" panose="020B0302020104020203" pitchFamily="34" charset="-79"/>
            </a:endParaRPr>
          </a:p>
          <a:p>
            <a:pPr algn="r"/>
            <a:r>
              <a:rPr lang="en-US" sz="1500" dirty="0">
                <a:solidFill>
                  <a:schemeClr val="bg1"/>
                </a:solidFill>
                <a:latin typeface="Gill Sans Light" panose="020B0302020104020203" pitchFamily="34" charset="-79"/>
                <a:cs typeface="Gill Sans Light" panose="020B0302020104020203" pitchFamily="34" charset="-79"/>
              </a:rPr>
              <a:t> </a:t>
            </a:r>
          </a:p>
          <a:p>
            <a:pPr algn="r"/>
            <a:r>
              <a:rPr lang="en-US" sz="1500" dirty="0">
                <a:solidFill>
                  <a:schemeClr val="bg1"/>
                </a:solidFill>
                <a:latin typeface="Gill Sans Light" panose="020B0302020104020203" pitchFamily="34" charset="-79"/>
                <a:cs typeface="Gill Sans Light" panose="020B0302020104020203" pitchFamily="34" charset="-79"/>
              </a:rPr>
              <a:t> </a:t>
            </a:r>
          </a:p>
          <a:p>
            <a:pPr algn="r"/>
            <a:endParaRPr lang="en-US" sz="1500" dirty="0">
              <a:solidFill>
                <a:schemeClr val="bg1"/>
              </a:solidFill>
              <a:latin typeface="Gill Sans Light" panose="020B0302020104020203" pitchFamily="34" charset="-79"/>
              <a:cs typeface="Gill Sans Light" panose="020B0302020104020203" pitchFamily="34" charset="-79"/>
            </a:endParaRPr>
          </a:p>
          <a:p>
            <a:pPr algn="r"/>
            <a:endParaRPr lang="en-US" sz="1500" dirty="0">
              <a:solidFill>
                <a:schemeClr val="bg1"/>
              </a:solidFill>
              <a:latin typeface="Gill Sans Light" panose="020B0302020104020203" pitchFamily="34" charset="-79"/>
              <a:cs typeface="Gill Sans Light" panose="020B0302020104020203" pitchFamily="34" charset="-79"/>
            </a:endParaRPr>
          </a:p>
          <a:p>
            <a:pPr algn="r"/>
            <a:r>
              <a:rPr lang="en-US" sz="1500" dirty="0">
                <a:solidFill>
                  <a:schemeClr val="bg1"/>
                </a:solidFill>
                <a:latin typeface="Gill Sans Light" panose="020B0302020104020203" pitchFamily="34" charset="-79"/>
                <a:cs typeface="Gill Sans Light" panose="020B0302020104020203" pitchFamily="34" charset="-79"/>
              </a:rPr>
              <a:t>  </a:t>
            </a:r>
            <a:endParaRPr lang="en-GB" sz="1500" dirty="0">
              <a:solidFill>
                <a:schemeClr val="bg1"/>
              </a:solidFill>
              <a:latin typeface="Gill Sans Light" panose="020B0302020104020203" pitchFamily="34" charset="-79"/>
              <a:cs typeface="Gill Sans Light" panose="020B0302020104020203" pitchFamily="34" charset="-79"/>
            </a:endParaRPr>
          </a:p>
        </p:txBody>
      </p:sp>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630538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Black and white photo of Drake Street, Rochdale. Pavements are busy with pedestrian shoppers. Clothing suggests photo may be taken in 1960s."/>
          <p:cNvPicPr>
            <a:picLocks noChangeAspect="1" noChangeArrowheads="1"/>
          </p:cNvPicPr>
          <p:nvPr/>
        </p:nvPicPr>
        <p:blipFill rotWithShape="1">
          <a:blip r:embed="rId5">
            <a:extLst>
              <a:ext uri="{28A0092B-C50C-407E-A947-70E740481C1C}">
                <a14:useLocalDpi xmlns:a14="http://schemas.microsoft.com/office/drawing/2010/main" val="0"/>
              </a:ext>
            </a:extLst>
          </a:blip>
          <a:srcRect b="14957"/>
          <a:stretch/>
        </p:blipFill>
        <p:spPr bwMode="auto">
          <a:xfrm>
            <a:off x="94593" y="1187318"/>
            <a:ext cx="9049407" cy="5667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 xmlns:a16="http://schemas.microsoft.com/office/drawing/2014/main" id="{D0568BEA-E69A-DB4A-95F1-AE6A4917E7ED}"/>
              </a:ext>
            </a:extLst>
          </p:cNvPr>
          <p:cNvSpPr/>
          <p:nvPr/>
        </p:nvSpPr>
        <p:spPr>
          <a:xfrm>
            <a:off x="-63062" y="5993538"/>
            <a:ext cx="9144000" cy="861774"/>
          </a:xfrm>
          <a:prstGeom prst="rect">
            <a:avLst/>
          </a:prstGeom>
        </p:spPr>
        <p:txBody>
          <a:bodyPr wrap="square">
            <a:spAutoFit/>
          </a:bodyPr>
          <a:lstStyle/>
          <a:p>
            <a:pPr algn="r"/>
            <a:r>
              <a:rPr lang="en-US" sz="5000" b="1" dirty="0">
                <a:latin typeface="Gill Sans SemiBold" panose="020B0502020104020203" pitchFamily="34" charset="-79"/>
                <a:cs typeface="Gill Sans SemiBold" panose="020B0502020104020203" pitchFamily="34" charset="-79"/>
              </a:rPr>
              <a:t>Drake Street  </a:t>
            </a:r>
          </a:p>
        </p:txBody>
      </p:sp>
    </p:spTree>
    <p:custDataLst>
      <p:tags r:id="rId1"/>
    </p:custDataLst>
    <p:extLst>
      <p:ext uri="{BB962C8B-B14F-4D97-AF65-F5344CB8AC3E}">
        <p14:creationId xmlns:p14="http://schemas.microsoft.com/office/powerpoint/2010/main" val="20157425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7563" y="1268760"/>
            <a:ext cx="7920880" cy="5232202"/>
          </a:xfrm>
          <a:prstGeom prst="rect">
            <a:avLst/>
          </a:prstGeom>
        </p:spPr>
        <p:txBody>
          <a:bodyPr wrap="square">
            <a:spAutoFit/>
          </a:bodyPr>
          <a:lstStyle/>
          <a:p>
            <a:pPr algn="ctr"/>
            <a:r>
              <a:rPr lang="en-GB" sz="4400" dirty="0" smtClean="0">
                <a:latin typeface="Arial" panose="020B0604020202020204" pitchFamily="34" charset="0"/>
                <a:cs typeface="Arial" panose="020B0604020202020204" pitchFamily="34" charset="0"/>
              </a:rPr>
              <a:t>Rochdale Reimagined</a:t>
            </a:r>
          </a:p>
          <a:p>
            <a:pPr algn="ctr"/>
            <a:endParaRPr lang="en-GB" sz="4400" dirty="0">
              <a:latin typeface="Arial" panose="020B0604020202020204" pitchFamily="34" charset="0"/>
              <a:cs typeface="Arial" panose="020B0604020202020204" pitchFamily="34" charset="0"/>
            </a:endParaRPr>
          </a:p>
          <a:p>
            <a:pPr algn="ctr"/>
            <a:endParaRPr lang="en-GB" sz="4400" dirty="0" smtClean="0">
              <a:latin typeface="Arial" panose="020B0604020202020204" pitchFamily="34" charset="0"/>
              <a:cs typeface="Arial" panose="020B0604020202020204" pitchFamily="34" charset="0"/>
            </a:endParaRPr>
          </a:p>
          <a:p>
            <a:pPr algn="ctr"/>
            <a:endParaRPr lang="en-GB" sz="4400" dirty="0">
              <a:latin typeface="Arial" panose="020B0604020202020204" pitchFamily="34" charset="0"/>
              <a:cs typeface="Arial" panose="020B0604020202020204" pitchFamily="34" charset="0"/>
            </a:endParaRPr>
          </a:p>
          <a:p>
            <a:pPr algn="ctr"/>
            <a:endParaRPr lang="en-GB" sz="4400" dirty="0" smtClean="0">
              <a:latin typeface="Arial" panose="020B0604020202020204" pitchFamily="34" charset="0"/>
              <a:cs typeface="Arial" panose="020B0604020202020204" pitchFamily="34" charset="0"/>
            </a:endParaRPr>
          </a:p>
          <a:p>
            <a:pPr algn="ctr"/>
            <a:endParaRPr lang="en-GB" sz="1200" b="1" dirty="0" smtClean="0">
              <a:latin typeface="Arial" panose="020B0604020202020204" pitchFamily="34" charset="0"/>
              <a:cs typeface="Arial" panose="020B0604020202020204" pitchFamily="34" charset="0"/>
            </a:endParaRPr>
          </a:p>
          <a:p>
            <a:pPr algn="ctr"/>
            <a:endParaRPr lang="en-GB" sz="1200" b="1" dirty="0">
              <a:latin typeface="Arial" panose="020B0604020202020204" pitchFamily="34" charset="0"/>
              <a:cs typeface="Arial" panose="020B0604020202020204" pitchFamily="34" charset="0"/>
            </a:endParaRPr>
          </a:p>
          <a:p>
            <a:pPr algn="ctr"/>
            <a:r>
              <a:rPr lang="en-GB" sz="2000" dirty="0" smtClean="0">
                <a:latin typeface="Arial" panose="020B0604020202020204" pitchFamily="34" charset="0"/>
                <a:cs typeface="Arial" panose="020B0604020202020204" pitchFamily="34" charset="0"/>
              </a:rPr>
              <a:t>Additional resources to support this PowerPoint include:</a:t>
            </a:r>
          </a:p>
          <a:p>
            <a:pPr algn="ctr"/>
            <a:endParaRPr lang="en-GB" sz="2000" dirty="0" smtClean="0">
              <a:latin typeface="Arial" panose="020B0604020202020204" pitchFamily="34" charset="0"/>
              <a:cs typeface="Arial" panose="020B0604020202020204" pitchFamily="34" charset="0"/>
            </a:endParaRPr>
          </a:p>
          <a:p>
            <a:pPr algn="ctr"/>
            <a:r>
              <a:rPr lang="en-GB" sz="2000" dirty="0" smtClean="0">
                <a:latin typeface="Arial" panose="020B0604020202020204" pitchFamily="34" charset="0"/>
                <a:cs typeface="Arial" panose="020B0604020202020204" pitchFamily="34" charset="0"/>
                <a:hlinkClick r:id="rId5"/>
              </a:rPr>
              <a:t>Rochdale Reimagined Scheme of work</a:t>
            </a:r>
            <a:endParaRPr lang="en-GB" sz="2000" dirty="0" smtClean="0">
              <a:latin typeface="Arial" panose="020B0604020202020204" pitchFamily="34" charset="0"/>
              <a:cs typeface="Arial" panose="020B0604020202020204" pitchFamily="34" charset="0"/>
            </a:endParaRPr>
          </a:p>
          <a:p>
            <a:pPr algn="ctr"/>
            <a:r>
              <a:rPr lang="en-GB" sz="2000" dirty="0" smtClean="0">
                <a:latin typeface="Arial" panose="020B0604020202020204" pitchFamily="34" charset="0"/>
                <a:cs typeface="Arial" panose="020B0604020202020204" pitchFamily="34" charset="0"/>
                <a:hlinkClick r:id="rId6"/>
              </a:rPr>
              <a:t>Student Workbooks for the 5 sites</a:t>
            </a:r>
            <a:endParaRPr lang="en-GB" sz="2000" dirty="0" smtClean="0">
              <a:latin typeface="Arial" panose="020B0604020202020204" pitchFamily="34" charset="0"/>
              <a:cs typeface="Arial" panose="020B0604020202020204" pitchFamily="34" charset="0"/>
            </a:endParaRPr>
          </a:p>
          <a:p>
            <a:pPr algn="ctr"/>
            <a:endParaRPr lang="en-GB" sz="1000" b="1" dirty="0" smtClean="0">
              <a:latin typeface="Arial" panose="020B0604020202020204" pitchFamily="34" charset="0"/>
              <a:cs typeface="Arial" panose="020B0604020202020204" pitchFamily="34" charset="0"/>
            </a:endParaRPr>
          </a:p>
        </p:txBody>
      </p:sp>
      <p:pic>
        <p:nvPicPr>
          <p:cNvPr id="5" name="Picture 4">
            <a:extLst>
              <a:ext uri="{FF2B5EF4-FFF2-40B4-BE49-F238E27FC236}">
                <a16:creationId xmlns="" xmlns:a16="http://schemas.microsoft.com/office/drawing/2014/main" id="{60438209-FEF4-3E42-9D5F-E4ED7AC1E2E1}"/>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9504" b="9741"/>
          <a:stretch/>
        </p:blipFill>
        <p:spPr>
          <a:xfrm>
            <a:off x="0" y="2204864"/>
            <a:ext cx="9144000" cy="2601311"/>
          </a:xfrm>
          <a:prstGeom prst="rect">
            <a:avLst/>
          </a:prstGeom>
        </p:spPr>
      </p:pic>
    </p:spTree>
    <p:custDataLst>
      <p:tags r:id="rId1"/>
    </p:custDataLst>
    <p:extLst>
      <p:ext uri="{BB962C8B-B14F-4D97-AF65-F5344CB8AC3E}">
        <p14:creationId xmlns:p14="http://schemas.microsoft.com/office/powerpoint/2010/main" val="1032674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76854" y="1628800"/>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800" dirty="0" smtClean="0">
                <a:latin typeface="Arial" panose="020B0604020202020204" pitchFamily="34" charset="0"/>
                <a:cs typeface="Arial" panose="020B0604020202020204" pitchFamily="34" charset="0"/>
              </a:rPr>
              <a:t>Historic England have made part of Rochdale, including Drake Street, a </a:t>
            </a:r>
            <a:r>
              <a:rPr lang="en-GB" sz="2800" b="1" dirty="0" smtClean="0">
                <a:latin typeface="Arial" panose="020B0604020202020204" pitchFamily="34" charset="0"/>
                <a:cs typeface="Arial" panose="020B0604020202020204" pitchFamily="34" charset="0"/>
              </a:rPr>
              <a:t>Heritage Action Zone</a:t>
            </a:r>
            <a:endParaRPr lang="en-GB" sz="2800" b="1" dirty="0">
              <a:latin typeface="Arial" panose="020B0604020202020204" pitchFamily="34" charset="0"/>
              <a:cs typeface="Arial" panose="020B0604020202020204" pitchFamily="34" charset="0"/>
            </a:endParaRPr>
          </a:p>
        </p:txBody>
      </p:sp>
      <p:sp>
        <p:nvSpPr>
          <p:cNvPr id="6" name="Rounded Rectangular Callout 5"/>
          <p:cNvSpPr/>
          <p:nvPr/>
        </p:nvSpPr>
        <p:spPr>
          <a:xfrm>
            <a:off x="602584" y="2920484"/>
            <a:ext cx="8183880" cy="3463051"/>
          </a:xfrm>
          <a:prstGeom prst="wedgeRoundRectCallout">
            <a:avLst>
              <a:gd name="adj1" fmla="val -46296"/>
              <a:gd name="adj2" fmla="val 62495"/>
              <a:gd name="adj3" fmla="val 16667"/>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tabLst>
                <a:tab pos="5671185" algn="r"/>
              </a:tabLst>
            </a:pPr>
            <a:r>
              <a:rPr lang="en-GB" sz="2400" i="1" dirty="0">
                <a:solidFill>
                  <a:schemeClr val="tx1"/>
                </a:solidFill>
                <a:latin typeface="Gill Sans Light" panose="020B0302020104020203" pitchFamily="34" charset="-79"/>
                <a:ea typeface="Calibri" panose="020F0502020204030204" pitchFamily="34" charset="0"/>
                <a:cs typeface="Times New Roman" panose="02020603050405020304" pitchFamily="18" charset="0"/>
              </a:rPr>
              <a:t>‘Historic buildings which have deteriorated through decades of neglect will be restored and put back into use, and unsung places will be recognised and celebrated for their unique character and heritage, helping to instil a sense of local pride.’ </a:t>
            </a:r>
          </a:p>
          <a:p>
            <a:pPr algn="ctr">
              <a:lnSpc>
                <a:spcPct val="115000"/>
              </a:lnSpc>
              <a:spcAft>
                <a:spcPts val="0"/>
              </a:spcAft>
              <a:tabLst>
                <a:tab pos="5671185" algn="r"/>
              </a:tabLst>
            </a:pPr>
            <a:endParaRPr lang="en-GB" sz="2400" i="1" dirty="0">
              <a:solidFill>
                <a:schemeClr val="tx1"/>
              </a:solidFill>
              <a:latin typeface="Gill Sans Light" panose="020B0302020104020203" pitchFamily="34" charset="-79"/>
              <a:ea typeface="Calibri" panose="020F0502020204030204" pitchFamily="34" charset="0"/>
              <a:cs typeface="Times New Roman" panose="02020603050405020304" pitchFamily="18" charset="0"/>
            </a:endParaRPr>
          </a:p>
          <a:p>
            <a:pPr algn="ctr">
              <a:lnSpc>
                <a:spcPct val="115000"/>
              </a:lnSpc>
              <a:spcAft>
                <a:spcPts val="0"/>
              </a:spcAft>
              <a:tabLst>
                <a:tab pos="5671185" algn="r"/>
              </a:tabLst>
            </a:pPr>
            <a:r>
              <a:rPr lang="en-GB" sz="2400" dirty="0">
                <a:solidFill>
                  <a:schemeClr val="tx1"/>
                </a:solidFill>
                <a:latin typeface="Gill Sans Light" panose="020B0302020104020203" pitchFamily="34" charset="-79"/>
                <a:ea typeface="Calibri" panose="020F0502020204030204" pitchFamily="34" charset="0"/>
                <a:cs typeface="Times New Roman" panose="02020603050405020304" pitchFamily="18" charset="0"/>
              </a:rPr>
              <a:t>Rochdale Heritage Action Zone Project Officer</a:t>
            </a:r>
            <a:endParaRPr lang="en-GB" sz="24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endParaRPr lang="en-GB" sz="2400" dirty="0">
              <a:solidFill>
                <a:schemeClr val="tx1"/>
              </a:solidFill>
            </a:endParaRPr>
          </a:p>
        </p:txBody>
      </p:sp>
    </p:spTree>
    <p:custDataLst>
      <p:tags r:id="rId1"/>
    </p:custDataLst>
    <p:extLst>
      <p:ext uri="{BB962C8B-B14F-4D97-AF65-F5344CB8AC3E}">
        <p14:creationId xmlns:p14="http://schemas.microsoft.com/office/powerpoint/2010/main" val="15503164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76854" y="1220892"/>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What </a:t>
            </a:r>
            <a:r>
              <a:rPr lang="en-GB" sz="3600" dirty="0">
                <a:latin typeface="Arial" panose="020B0604020202020204" pitchFamily="34" charset="0"/>
                <a:cs typeface="Arial" panose="020B0604020202020204" pitchFamily="34" charset="0"/>
              </a:rPr>
              <a:t>is a Heritage Action Zone?</a:t>
            </a:r>
            <a:endParaRPr lang="en-GB" sz="3600" b="1"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11028" y="2078142"/>
            <a:ext cx="7589364" cy="3394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Arial" panose="020B0604020202020204" pitchFamily="34" charset="0"/>
                <a:cs typeface="Arial" panose="020B0604020202020204" pitchFamily="34" charset="0"/>
              </a:rPr>
              <a:t>Heritage Action Zones are areas that are rich in heritage and history but which, over time have become run down</a:t>
            </a:r>
          </a:p>
          <a:p>
            <a:pPr marL="0" indent="0">
              <a:buNone/>
            </a:pP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An organisation called Historic England, which champions and protects England's historic places, is providing support to these places to help breathe new life into them</a:t>
            </a:r>
          </a:p>
          <a:p>
            <a:pPr marL="0" indent="0">
              <a:buNone/>
            </a:pP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The Rochdale HAZ is centred on Drake Street - the historic route from the railway station down to the Town Hall</a:t>
            </a:r>
          </a:p>
          <a:p>
            <a:pPr marL="0" indent="0">
              <a:buNone/>
            </a:pPr>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The area was awarded “Heritage Action Zone” status in 2017</a:t>
            </a:r>
          </a:p>
        </p:txBody>
      </p:sp>
    </p:spTree>
    <p:custDataLst>
      <p:tags r:id="rId1"/>
    </p:custDataLst>
    <p:extLst>
      <p:ext uri="{BB962C8B-B14F-4D97-AF65-F5344CB8AC3E}">
        <p14:creationId xmlns:p14="http://schemas.microsoft.com/office/powerpoint/2010/main" val="166064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10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10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10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76854" y="1220892"/>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Rochdale </a:t>
            </a:r>
            <a:r>
              <a:rPr lang="en-GB" sz="3600" dirty="0">
                <a:latin typeface="Arial" panose="020B0604020202020204" pitchFamily="34" charset="0"/>
                <a:cs typeface="Arial" panose="020B0604020202020204" pitchFamily="34" charset="0"/>
              </a:rPr>
              <a:t>Reimagined – Your task</a:t>
            </a:r>
            <a:endParaRPr lang="en-GB" sz="3600" b="1"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11028" y="2078142"/>
            <a:ext cx="4080626" cy="3394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In 2019 University Students from Manchester School of Architecture </a:t>
            </a:r>
            <a:r>
              <a:rPr lang="en-GB" sz="2000" dirty="0" smtClean="0">
                <a:latin typeface="Arial" panose="020B0604020202020204" pitchFamily="34" charset="0"/>
                <a:cs typeface="Arial" panose="020B0604020202020204" pitchFamily="34" charset="0"/>
              </a:rPr>
              <a:t>(MSA) created </a:t>
            </a:r>
            <a:r>
              <a:rPr lang="en-GB" sz="2000" dirty="0">
                <a:latin typeface="Arial" panose="020B0604020202020204" pitchFamily="34" charset="0"/>
                <a:cs typeface="Arial" panose="020B0604020202020204" pitchFamily="34" charset="0"/>
              </a:rPr>
              <a:t>architectural designs and models reimagining the use of five </a:t>
            </a:r>
            <a:r>
              <a:rPr lang="en-GB" sz="2000" dirty="0" smtClean="0">
                <a:latin typeface="Arial" panose="020B0604020202020204" pitchFamily="34" charset="0"/>
                <a:cs typeface="Arial" panose="020B0604020202020204" pitchFamily="34" charset="0"/>
              </a:rPr>
              <a:t>site of old </a:t>
            </a:r>
            <a:r>
              <a:rPr lang="en-GB" sz="2000" dirty="0">
                <a:latin typeface="Arial" panose="020B0604020202020204" pitchFamily="34" charset="0"/>
                <a:cs typeface="Arial" panose="020B0604020202020204" pitchFamily="34" charset="0"/>
              </a:rPr>
              <a:t>buildings and unused spaces in Rochdale</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Today, you are going to become “honorary architects”, reimagining and redesigning the same spaces that the MSA students looked at.</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3719" t="22499" r="25418" b="13593"/>
          <a:stretch/>
        </p:blipFill>
        <p:spPr bwMode="auto">
          <a:xfrm>
            <a:off x="4944403" y="2148623"/>
            <a:ext cx="3762051" cy="2657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013773" y="4887839"/>
            <a:ext cx="3623310" cy="584775"/>
          </a:xfrm>
          <a:prstGeom prst="rect">
            <a:avLst/>
          </a:prstGeom>
          <a:noFill/>
        </p:spPr>
        <p:txBody>
          <a:bodyPr wrap="square" rtlCol="0">
            <a:spAutoFit/>
          </a:bodyPr>
          <a:lstStyle/>
          <a:p>
            <a:pPr algn="ctr"/>
            <a:r>
              <a:rPr lang="en-GB" sz="1600" dirty="0" smtClean="0">
                <a:latin typeface="Arial" panose="020B0604020202020204" pitchFamily="34" charset="0"/>
                <a:cs typeface="Arial" panose="020B0604020202020204" pitchFamily="34" charset="0"/>
              </a:rPr>
              <a:t>One of the designs for Rochdale station created by MSA students</a:t>
            </a:r>
            <a:endParaRPr lang="en-GB"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88038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10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76854" y="1220892"/>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Rochdale </a:t>
            </a:r>
            <a:r>
              <a:rPr lang="en-GB" sz="3600" dirty="0">
                <a:latin typeface="Arial" panose="020B0604020202020204" pitchFamily="34" charset="0"/>
                <a:cs typeface="Arial" panose="020B0604020202020204" pitchFamily="34" charset="0"/>
              </a:rPr>
              <a:t>Reimagined – </a:t>
            </a:r>
            <a:r>
              <a:rPr lang="en-GB" sz="3600" dirty="0" smtClean="0">
                <a:latin typeface="Arial" panose="020B0604020202020204" pitchFamily="34" charset="0"/>
                <a:cs typeface="Arial" panose="020B0604020202020204" pitchFamily="34" charset="0"/>
              </a:rPr>
              <a:t>The 5 sites:</a:t>
            </a:r>
            <a:endParaRPr lang="en-GB" sz="3600" b="1" dirty="0">
              <a:latin typeface="Arial" panose="020B0604020202020204" pitchFamily="34" charset="0"/>
              <a:cs typeface="Arial" panose="020B0604020202020204" pitchFamily="34" charset="0"/>
            </a:endParaRPr>
          </a:p>
        </p:txBody>
      </p:sp>
      <p:sp>
        <p:nvSpPr>
          <p:cNvPr id="7" name="Content Placeholder 2"/>
          <p:cNvSpPr txBox="1">
            <a:spLocks/>
          </p:cNvSpPr>
          <p:nvPr/>
        </p:nvSpPr>
        <p:spPr>
          <a:xfrm>
            <a:off x="511028" y="2078142"/>
            <a:ext cx="4276996" cy="387113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hlinkClick r:id="rId5"/>
              </a:rPr>
              <a:t>The Railway Station</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6"/>
              </a:rPr>
              <a:t>The Old Retail Park</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7"/>
              </a:rPr>
              <a:t>Drake Street and </a:t>
            </a:r>
            <a:r>
              <a:rPr lang="en-GB" sz="2000" dirty="0" err="1">
                <a:latin typeface="Arial" panose="020B0604020202020204" pitchFamily="34" charset="0"/>
                <a:cs typeface="Arial" panose="020B0604020202020204" pitchFamily="34" charset="0"/>
                <a:hlinkClick r:id="rId7"/>
              </a:rPr>
              <a:t>Champness</a:t>
            </a:r>
            <a:r>
              <a:rPr lang="en-GB" sz="2000" dirty="0">
                <a:latin typeface="Arial" panose="020B0604020202020204" pitchFamily="34" charset="0"/>
                <a:cs typeface="Arial" panose="020B0604020202020204" pitchFamily="34" charset="0"/>
                <a:hlinkClick r:id="rId7"/>
              </a:rPr>
              <a:t> Hall</a:t>
            </a:r>
            <a:r>
              <a:rPr lang="en-GB" sz="2000" dirty="0">
                <a:latin typeface="Arial" panose="020B0604020202020204" pitchFamily="34" charset="0"/>
                <a:cs typeface="Arial" panose="020B0604020202020204" pitchFamily="34" charset="0"/>
              </a:rPr>
              <a:t> </a:t>
            </a:r>
            <a:endParaRPr lang="en-GB" sz="2000" dirty="0" smtClean="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8"/>
              </a:rPr>
              <a:t>Riverside and Fashion </a:t>
            </a:r>
            <a:r>
              <a:rPr lang="en-GB" sz="2000" dirty="0" smtClean="0">
                <a:latin typeface="Arial" panose="020B0604020202020204" pitchFamily="34" charset="0"/>
                <a:cs typeface="Arial" panose="020B0604020202020204" pitchFamily="34" charset="0"/>
                <a:hlinkClick r:id="rId8"/>
              </a:rPr>
              <a:t>Corner</a:t>
            </a:r>
            <a:endParaRPr lang="en-GB" sz="2000" dirty="0" smtClean="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hlinkClick r:id="rId9"/>
              </a:rPr>
              <a:t>The </a:t>
            </a:r>
            <a:r>
              <a:rPr lang="en-GB" sz="2000" dirty="0" err="1">
                <a:latin typeface="Arial" panose="020B0604020202020204" pitchFamily="34" charset="0"/>
                <a:cs typeface="Arial" panose="020B0604020202020204" pitchFamily="34" charset="0"/>
                <a:hlinkClick r:id="rId9"/>
              </a:rPr>
              <a:t>Wheatsheaf</a:t>
            </a:r>
            <a:r>
              <a:rPr lang="en-GB" sz="2000" dirty="0">
                <a:latin typeface="Arial" panose="020B0604020202020204" pitchFamily="34" charset="0"/>
                <a:cs typeface="Arial" panose="020B0604020202020204" pitchFamily="34" charset="0"/>
                <a:hlinkClick r:id="rId9"/>
              </a:rPr>
              <a:t> and Bell </a:t>
            </a:r>
            <a:r>
              <a:rPr lang="en-GB" sz="2000" dirty="0" smtClean="0">
                <a:latin typeface="Arial" panose="020B0604020202020204" pitchFamily="34" charset="0"/>
                <a:cs typeface="Arial" panose="020B0604020202020204" pitchFamily="34" charset="0"/>
                <a:hlinkClick r:id="rId9"/>
              </a:rPr>
              <a:t>Street</a:t>
            </a:r>
            <a:endParaRPr lang="en-GB" sz="2000" dirty="0" smtClean="0">
              <a:latin typeface="Arial" panose="020B0604020202020204" pitchFamily="34" charset="0"/>
              <a:cs typeface="Arial" panose="020B0604020202020204" pitchFamily="34" charset="0"/>
            </a:endParaRPr>
          </a:p>
        </p:txBody>
      </p:sp>
      <p:sp>
        <p:nvSpPr>
          <p:cNvPr id="2" name="TextBox 1"/>
          <p:cNvSpPr txBox="1"/>
          <p:nvPr/>
        </p:nvSpPr>
        <p:spPr>
          <a:xfrm>
            <a:off x="899592" y="6309320"/>
            <a:ext cx="7488832" cy="400110"/>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In groups, you will each be given one site to focus on</a:t>
            </a:r>
            <a:r>
              <a:rPr lang="en-GB" sz="2000" dirty="0" smtClean="0">
                <a:latin typeface="Arial" panose="020B0604020202020204" pitchFamily="34" charset="0"/>
                <a:cs typeface="Arial" panose="020B0604020202020204" pitchFamily="34" charset="0"/>
              </a:rPr>
              <a:t>.</a:t>
            </a:r>
            <a:endParaRPr lang="en-GB" sz="2000" dirty="0"/>
          </a:p>
        </p:txBody>
      </p:sp>
      <p:pic>
        <p:nvPicPr>
          <p:cNvPr id="9" name="Picture 8">
            <a:extLst>
              <a:ext uri="{FF2B5EF4-FFF2-40B4-BE49-F238E27FC236}">
                <a16:creationId xmlns="" xmlns:a16="http://schemas.microsoft.com/office/drawing/2014/main" id="{5BCCC59D-A662-FF4F-BC5D-43F6C30AE314}"/>
              </a:ext>
            </a:extLst>
          </p:cNvPr>
          <p:cNvPicPr>
            <a:picLocks noChangeAspect="1"/>
          </p:cNvPicPr>
          <p:nvPr/>
        </p:nvPicPr>
        <p:blipFill rotWithShape="1">
          <a:blip r:embed="rId10"/>
          <a:srcRect l="20408"/>
          <a:stretch/>
        </p:blipFill>
        <p:spPr>
          <a:xfrm rot="5400000">
            <a:off x="5549759" y="1630525"/>
            <a:ext cx="2587853" cy="4600628"/>
          </a:xfrm>
          <a:prstGeom prst="rect">
            <a:avLst/>
          </a:prstGeom>
        </p:spPr>
      </p:pic>
      <p:sp>
        <p:nvSpPr>
          <p:cNvPr id="4" name="Freeform 3"/>
          <p:cNvSpPr/>
          <p:nvPr/>
        </p:nvSpPr>
        <p:spPr>
          <a:xfrm>
            <a:off x="4843305" y="3647552"/>
            <a:ext cx="663192" cy="658167"/>
          </a:xfrm>
          <a:custGeom>
            <a:avLst/>
            <a:gdLst>
              <a:gd name="connsiteX0" fmla="*/ 547636 w 663192"/>
              <a:gd name="connsiteY0" fmla="*/ 0 h 658167"/>
              <a:gd name="connsiteX1" fmla="*/ 648119 w 663192"/>
              <a:gd name="connsiteY1" fmla="*/ 216039 h 658167"/>
              <a:gd name="connsiteX2" fmla="*/ 617974 w 663192"/>
              <a:gd name="connsiteY2" fmla="*/ 226088 h 658167"/>
              <a:gd name="connsiteX3" fmla="*/ 602902 w 663192"/>
              <a:gd name="connsiteY3" fmla="*/ 256233 h 658167"/>
              <a:gd name="connsiteX4" fmla="*/ 602902 w 663192"/>
              <a:gd name="connsiteY4" fmla="*/ 321547 h 658167"/>
              <a:gd name="connsiteX5" fmla="*/ 607926 w 663192"/>
              <a:gd name="connsiteY5" fmla="*/ 336619 h 658167"/>
              <a:gd name="connsiteX6" fmla="*/ 622998 w 663192"/>
              <a:gd name="connsiteY6" fmla="*/ 356716 h 658167"/>
              <a:gd name="connsiteX7" fmla="*/ 638071 w 663192"/>
              <a:gd name="connsiteY7" fmla="*/ 381837 h 658167"/>
              <a:gd name="connsiteX8" fmla="*/ 663192 w 663192"/>
              <a:gd name="connsiteY8" fmla="*/ 422030 h 658167"/>
              <a:gd name="connsiteX9" fmla="*/ 346669 w 663192"/>
              <a:gd name="connsiteY9" fmla="*/ 658167 h 658167"/>
              <a:gd name="connsiteX10" fmla="*/ 0 w 663192"/>
              <a:gd name="connsiteY10" fmla="*/ 160773 h 658167"/>
              <a:gd name="connsiteX11" fmla="*/ 200968 w 663192"/>
              <a:gd name="connsiteY11" fmla="*/ 0 h 658167"/>
              <a:gd name="connsiteX12" fmla="*/ 256233 w 663192"/>
              <a:gd name="connsiteY12" fmla="*/ 60290 h 658167"/>
              <a:gd name="connsiteX13" fmla="*/ 291403 w 663192"/>
              <a:gd name="connsiteY13" fmla="*/ 35169 h 658167"/>
              <a:gd name="connsiteX14" fmla="*/ 301451 w 663192"/>
              <a:gd name="connsiteY14" fmla="*/ 20096 h 658167"/>
              <a:gd name="connsiteX15" fmla="*/ 336620 w 663192"/>
              <a:gd name="connsiteY15" fmla="*/ 10048 h 658167"/>
              <a:gd name="connsiteX16" fmla="*/ 336620 w 663192"/>
              <a:gd name="connsiteY16" fmla="*/ 10048 h 658167"/>
              <a:gd name="connsiteX17" fmla="*/ 386862 w 663192"/>
              <a:gd name="connsiteY17" fmla="*/ 55266 h 658167"/>
              <a:gd name="connsiteX18" fmla="*/ 547636 w 663192"/>
              <a:gd name="connsiteY18" fmla="*/ 0 h 65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3192" h="658167">
                <a:moveTo>
                  <a:pt x="547636" y="0"/>
                </a:moveTo>
                <a:lnTo>
                  <a:pt x="648119" y="216039"/>
                </a:lnTo>
                <a:lnTo>
                  <a:pt x="617974" y="226088"/>
                </a:lnTo>
                <a:lnTo>
                  <a:pt x="602902" y="256233"/>
                </a:lnTo>
                <a:lnTo>
                  <a:pt x="602902" y="321547"/>
                </a:lnTo>
                <a:lnTo>
                  <a:pt x="607926" y="336619"/>
                </a:lnTo>
                <a:lnTo>
                  <a:pt x="622998" y="356716"/>
                </a:lnTo>
                <a:lnTo>
                  <a:pt x="638071" y="381837"/>
                </a:lnTo>
                <a:lnTo>
                  <a:pt x="663192" y="422030"/>
                </a:lnTo>
                <a:lnTo>
                  <a:pt x="346669" y="658167"/>
                </a:lnTo>
                <a:lnTo>
                  <a:pt x="0" y="160773"/>
                </a:lnTo>
                <a:lnTo>
                  <a:pt x="200968" y="0"/>
                </a:lnTo>
                <a:lnTo>
                  <a:pt x="256233" y="60290"/>
                </a:lnTo>
                <a:cubicBezTo>
                  <a:pt x="267956" y="51916"/>
                  <a:pt x="280635" y="44740"/>
                  <a:pt x="291403" y="35169"/>
                </a:cubicBezTo>
                <a:cubicBezTo>
                  <a:pt x="295916" y="31157"/>
                  <a:pt x="296330" y="23296"/>
                  <a:pt x="301451" y="20096"/>
                </a:cubicBezTo>
                <a:cubicBezTo>
                  <a:pt x="318375" y="9518"/>
                  <a:pt x="323346" y="10048"/>
                  <a:pt x="336620" y="10048"/>
                </a:cubicBezTo>
                <a:lnTo>
                  <a:pt x="336620" y="10048"/>
                </a:lnTo>
                <a:lnTo>
                  <a:pt x="386862" y="55266"/>
                </a:lnTo>
                <a:lnTo>
                  <a:pt x="547636"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Freeform 9"/>
          <p:cNvSpPr/>
          <p:nvPr/>
        </p:nvSpPr>
        <p:spPr>
          <a:xfrm>
            <a:off x="5617029" y="3672673"/>
            <a:ext cx="1326382" cy="1110342"/>
          </a:xfrm>
          <a:custGeom>
            <a:avLst/>
            <a:gdLst>
              <a:gd name="connsiteX0" fmla="*/ 1326382 w 1326382"/>
              <a:gd name="connsiteY0" fmla="*/ 296426 h 1110342"/>
              <a:gd name="connsiteX1" fmla="*/ 1215850 w 1326382"/>
              <a:gd name="connsiteY1" fmla="*/ 256232 h 1110342"/>
              <a:gd name="connsiteX2" fmla="*/ 1110342 w 1326382"/>
              <a:gd name="connsiteY2" fmla="*/ 211015 h 1110342"/>
              <a:gd name="connsiteX3" fmla="*/ 1019907 w 1326382"/>
              <a:gd name="connsiteY3" fmla="*/ 150725 h 1110342"/>
              <a:gd name="connsiteX4" fmla="*/ 929472 w 1326382"/>
              <a:gd name="connsiteY4" fmla="*/ 75362 h 1110342"/>
              <a:gd name="connsiteX5" fmla="*/ 874206 w 1326382"/>
              <a:gd name="connsiteY5" fmla="*/ 25120 h 1110342"/>
              <a:gd name="connsiteX6" fmla="*/ 834013 w 1326382"/>
              <a:gd name="connsiteY6" fmla="*/ 10048 h 1110342"/>
              <a:gd name="connsiteX7" fmla="*/ 808892 w 1326382"/>
              <a:gd name="connsiteY7" fmla="*/ 0 h 1110342"/>
              <a:gd name="connsiteX8" fmla="*/ 763674 w 1326382"/>
              <a:gd name="connsiteY8" fmla="*/ 0 h 1110342"/>
              <a:gd name="connsiteX9" fmla="*/ 723481 w 1326382"/>
              <a:gd name="connsiteY9" fmla="*/ 20096 h 1110342"/>
              <a:gd name="connsiteX10" fmla="*/ 698360 w 1326382"/>
              <a:gd name="connsiteY10" fmla="*/ 40193 h 1110342"/>
              <a:gd name="connsiteX11" fmla="*/ 0 w 1326382"/>
              <a:gd name="connsiteY11" fmla="*/ 718457 h 1110342"/>
              <a:gd name="connsiteX12" fmla="*/ 211015 w 1326382"/>
              <a:gd name="connsiteY12" fmla="*/ 1110342 h 1110342"/>
              <a:gd name="connsiteX13" fmla="*/ 1150536 w 1326382"/>
              <a:gd name="connsiteY13" fmla="*/ 638070 h 1110342"/>
              <a:gd name="connsiteX14" fmla="*/ 1200778 w 1326382"/>
              <a:gd name="connsiteY14" fmla="*/ 622997 h 1110342"/>
              <a:gd name="connsiteX15" fmla="*/ 1235947 w 1326382"/>
              <a:gd name="connsiteY15" fmla="*/ 577780 h 1110342"/>
              <a:gd name="connsiteX16" fmla="*/ 1251019 w 1326382"/>
              <a:gd name="connsiteY16" fmla="*/ 552659 h 1110342"/>
              <a:gd name="connsiteX17" fmla="*/ 1256044 w 1326382"/>
              <a:gd name="connsiteY17" fmla="*/ 507441 h 1110342"/>
              <a:gd name="connsiteX18" fmla="*/ 1266092 w 1326382"/>
              <a:gd name="connsiteY18" fmla="*/ 467248 h 1110342"/>
              <a:gd name="connsiteX19" fmla="*/ 1276140 w 1326382"/>
              <a:gd name="connsiteY19" fmla="*/ 411982 h 1110342"/>
              <a:gd name="connsiteX20" fmla="*/ 1286189 w 1326382"/>
              <a:gd name="connsiteY20" fmla="*/ 396909 h 1110342"/>
              <a:gd name="connsiteX21" fmla="*/ 1291213 w 1326382"/>
              <a:gd name="connsiteY21" fmla="*/ 386861 h 1110342"/>
              <a:gd name="connsiteX22" fmla="*/ 1326382 w 1326382"/>
              <a:gd name="connsiteY22" fmla="*/ 296426 h 1110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26382" h="1110342">
                <a:moveTo>
                  <a:pt x="1326382" y="296426"/>
                </a:moveTo>
                <a:lnTo>
                  <a:pt x="1215850" y="256232"/>
                </a:lnTo>
                <a:lnTo>
                  <a:pt x="1110342" y="211015"/>
                </a:lnTo>
                <a:lnTo>
                  <a:pt x="1019907" y="150725"/>
                </a:lnTo>
                <a:lnTo>
                  <a:pt x="929472" y="75362"/>
                </a:lnTo>
                <a:lnTo>
                  <a:pt x="874206" y="25120"/>
                </a:lnTo>
                <a:lnTo>
                  <a:pt x="834013" y="10048"/>
                </a:lnTo>
                <a:lnTo>
                  <a:pt x="808892" y="0"/>
                </a:lnTo>
                <a:lnTo>
                  <a:pt x="763674" y="0"/>
                </a:lnTo>
                <a:lnTo>
                  <a:pt x="723481" y="20096"/>
                </a:lnTo>
                <a:lnTo>
                  <a:pt x="698360" y="40193"/>
                </a:lnTo>
                <a:lnTo>
                  <a:pt x="0" y="718457"/>
                </a:lnTo>
                <a:lnTo>
                  <a:pt x="211015" y="1110342"/>
                </a:lnTo>
                <a:lnTo>
                  <a:pt x="1150536" y="638070"/>
                </a:lnTo>
                <a:lnTo>
                  <a:pt x="1200778" y="622997"/>
                </a:lnTo>
                <a:lnTo>
                  <a:pt x="1235947" y="577780"/>
                </a:lnTo>
                <a:lnTo>
                  <a:pt x="1251019" y="552659"/>
                </a:lnTo>
                <a:cubicBezTo>
                  <a:pt x="1252694" y="537586"/>
                  <a:pt x="1253408" y="522376"/>
                  <a:pt x="1256044" y="507441"/>
                </a:cubicBezTo>
                <a:cubicBezTo>
                  <a:pt x="1258444" y="493841"/>
                  <a:pt x="1264139" y="480919"/>
                  <a:pt x="1266092" y="467248"/>
                </a:cubicBezTo>
                <a:cubicBezTo>
                  <a:pt x="1267256" y="459100"/>
                  <a:pt x="1271064" y="423825"/>
                  <a:pt x="1276140" y="411982"/>
                </a:cubicBezTo>
                <a:cubicBezTo>
                  <a:pt x="1278519" y="406432"/>
                  <a:pt x="1283082" y="402087"/>
                  <a:pt x="1286189" y="396909"/>
                </a:cubicBezTo>
                <a:cubicBezTo>
                  <a:pt x="1288116" y="393698"/>
                  <a:pt x="1289538" y="390210"/>
                  <a:pt x="1291213" y="386861"/>
                </a:cubicBezTo>
                <a:lnTo>
                  <a:pt x="1326382" y="296426"/>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7360418" y="3431512"/>
            <a:ext cx="427094" cy="361741"/>
          </a:xfrm>
          <a:custGeom>
            <a:avLst/>
            <a:gdLst>
              <a:gd name="connsiteX0" fmla="*/ 281353 w 427094"/>
              <a:gd name="connsiteY0" fmla="*/ 271306 h 361741"/>
              <a:gd name="connsiteX1" fmla="*/ 321547 w 427094"/>
              <a:gd name="connsiteY1" fmla="*/ 361741 h 361741"/>
              <a:gd name="connsiteX2" fmla="*/ 391885 w 427094"/>
              <a:gd name="connsiteY2" fmla="*/ 351692 h 361741"/>
              <a:gd name="connsiteX3" fmla="*/ 376813 w 427094"/>
              <a:gd name="connsiteY3" fmla="*/ 321547 h 361741"/>
              <a:gd name="connsiteX4" fmla="*/ 417006 w 427094"/>
              <a:gd name="connsiteY4" fmla="*/ 306475 h 361741"/>
              <a:gd name="connsiteX5" fmla="*/ 427055 w 427094"/>
              <a:gd name="connsiteY5" fmla="*/ 291402 h 361741"/>
              <a:gd name="connsiteX6" fmla="*/ 427055 w 427094"/>
              <a:gd name="connsiteY6" fmla="*/ 291402 h 361741"/>
              <a:gd name="connsiteX7" fmla="*/ 371789 w 427094"/>
              <a:gd name="connsiteY7" fmla="*/ 216040 h 361741"/>
              <a:gd name="connsiteX8" fmla="*/ 326571 w 427094"/>
              <a:gd name="connsiteY8" fmla="*/ 231112 h 361741"/>
              <a:gd name="connsiteX9" fmla="*/ 326571 w 427094"/>
              <a:gd name="connsiteY9" fmla="*/ 231112 h 361741"/>
              <a:gd name="connsiteX10" fmla="*/ 180870 w 427094"/>
              <a:gd name="connsiteY10" fmla="*/ 0 h 361741"/>
              <a:gd name="connsiteX11" fmla="*/ 70338 w 427094"/>
              <a:gd name="connsiteY11" fmla="*/ 15073 h 361741"/>
              <a:gd name="connsiteX12" fmla="*/ 15072 w 427094"/>
              <a:gd name="connsiteY12" fmla="*/ 130629 h 361741"/>
              <a:gd name="connsiteX13" fmla="*/ 20096 w 427094"/>
              <a:gd name="connsiteY13" fmla="*/ 165798 h 361741"/>
              <a:gd name="connsiteX14" fmla="*/ 20096 w 427094"/>
              <a:gd name="connsiteY14" fmla="*/ 195943 h 361741"/>
              <a:gd name="connsiteX15" fmla="*/ 10048 w 427094"/>
              <a:gd name="connsiteY15" fmla="*/ 211015 h 361741"/>
              <a:gd name="connsiteX16" fmla="*/ 0 w 427094"/>
              <a:gd name="connsiteY16" fmla="*/ 231112 h 361741"/>
              <a:gd name="connsiteX17" fmla="*/ 10048 w 427094"/>
              <a:gd name="connsiteY17" fmla="*/ 251209 h 361741"/>
              <a:gd name="connsiteX18" fmla="*/ 20096 w 427094"/>
              <a:gd name="connsiteY18" fmla="*/ 271306 h 361741"/>
              <a:gd name="connsiteX19" fmla="*/ 50241 w 427094"/>
              <a:gd name="connsiteY19" fmla="*/ 271306 h 361741"/>
              <a:gd name="connsiteX20" fmla="*/ 55266 w 427094"/>
              <a:gd name="connsiteY20" fmla="*/ 231112 h 361741"/>
              <a:gd name="connsiteX21" fmla="*/ 95459 w 427094"/>
              <a:gd name="connsiteY21" fmla="*/ 185895 h 361741"/>
              <a:gd name="connsiteX22" fmla="*/ 110531 w 427094"/>
              <a:gd name="connsiteY22" fmla="*/ 180870 h 361741"/>
              <a:gd name="connsiteX23" fmla="*/ 120580 w 427094"/>
              <a:gd name="connsiteY23" fmla="*/ 170822 h 361741"/>
              <a:gd name="connsiteX24" fmla="*/ 150725 w 427094"/>
              <a:gd name="connsiteY24" fmla="*/ 155750 h 361741"/>
              <a:gd name="connsiteX25" fmla="*/ 180870 w 427094"/>
              <a:gd name="connsiteY25" fmla="*/ 155750 h 361741"/>
              <a:gd name="connsiteX26" fmla="*/ 180870 w 427094"/>
              <a:gd name="connsiteY26" fmla="*/ 155750 h 361741"/>
              <a:gd name="connsiteX27" fmla="*/ 231112 w 427094"/>
              <a:gd name="connsiteY27" fmla="*/ 221064 h 361741"/>
              <a:gd name="connsiteX28" fmla="*/ 281353 w 427094"/>
              <a:gd name="connsiteY28" fmla="*/ 271306 h 36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27094" h="361741">
                <a:moveTo>
                  <a:pt x="281353" y="271306"/>
                </a:moveTo>
                <a:lnTo>
                  <a:pt x="321547" y="361741"/>
                </a:lnTo>
                <a:lnTo>
                  <a:pt x="391885" y="351692"/>
                </a:lnTo>
                <a:lnTo>
                  <a:pt x="376813" y="321547"/>
                </a:lnTo>
                <a:cubicBezTo>
                  <a:pt x="390211" y="316523"/>
                  <a:pt x="405101" y="314412"/>
                  <a:pt x="417006" y="306475"/>
                </a:cubicBezTo>
                <a:cubicBezTo>
                  <a:pt x="441999" y="289813"/>
                  <a:pt x="410586" y="291402"/>
                  <a:pt x="427055" y="291402"/>
                </a:cubicBezTo>
                <a:lnTo>
                  <a:pt x="427055" y="291402"/>
                </a:lnTo>
                <a:lnTo>
                  <a:pt x="371789" y="216040"/>
                </a:lnTo>
                <a:cubicBezTo>
                  <a:pt x="324936" y="226451"/>
                  <a:pt x="326571" y="210648"/>
                  <a:pt x="326571" y="231112"/>
                </a:cubicBezTo>
                <a:lnTo>
                  <a:pt x="326571" y="231112"/>
                </a:lnTo>
                <a:lnTo>
                  <a:pt x="180870" y="0"/>
                </a:lnTo>
                <a:lnTo>
                  <a:pt x="70338" y="15073"/>
                </a:lnTo>
                <a:lnTo>
                  <a:pt x="15072" y="130629"/>
                </a:lnTo>
                <a:lnTo>
                  <a:pt x="20096" y="165798"/>
                </a:lnTo>
                <a:lnTo>
                  <a:pt x="20096" y="195943"/>
                </a:lnTo>
                <a:lnTo>
                  <a:pt x="10048" y="211015"/>
                </a:lnTo>
                <a:lnTo>
                  <a:pt x="0" y="231112"/>
                </a:lnTo>
                <a:lnTo>
                  <a:pt x="10048" y="251209"/>
                </a:lnTo>
                <a:lnTo>
                  <a:pt x="20096" y="271306"/>
                </a:lnTo>
                <a:lnTo>
                  <a:pt x="50241" y="271306"/>
                </a:lnTo>
                <a:lnTo>
                  <a:pt x="55266" y="231112"/>
                </a:lnTo>
                <a:cubicBezTo>
                  <a:pt x="71945" y="207761"/>
                  <a:pt x="73408" y="196921"/>
                  <a:pt x="95459" y="185895"/>
                </a:cubicBezTo>
                <a:cubicBezTo>
                  <a:pt x="100196" y="183527"/>
                  <a:pt x="105507" y="182545"/>
                  <a:pt x="110531" y="180870"/>
                </a:cubicBezTo>
                <a:cubicBezTo>
                  <a:pt x="113881" y="177521"/>
                  <a:pt x="116881" y="173781"/>
                  <a:pt x="120580" y="170822"/>
                </a:cubicBezTo>
                <a:cubicBezTo>
                  <a:pt x="128639" y="164375"/>
                  <a:pt x="139940" y="156948"/>
                  <a:pt x="150725" y="155750"/>
                </a:cubicBezTo>
                <a:cubicBezTo>
                  <a:pt x="160712" y="154640"/>
                  <a:pt x="170822" y="155750"/>
                  <a:pt x="180870" y="155750"/>
                </a:cubicBezTo>
                <a:lnTo>
                  <a:pt x="180870" y="155750"/>
                </a:lnTo>
                <a:lnTo>
                  <a:pt x="231112" y="221064"/>
                </a:lnTo>
                <a:lnTo>
                  <a:pt x="281353" y="271306"/>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7480998" y="3853543"/>
            <a:ext cx="411982" cy="371789"/>
          </a:xfrm>
          <a:custGeom>
            <a:avLst/>
            <a:gdLst>
              <a:gd name="connsiteX0" fmla="*/ 0 w 411982"/>
              <a:gd name="connsiteY0" fmla="*/ 120580 h 371789"/>
              <a:gd name="connsiteX1" fmla="*/ 135653 w 411982"/>
              <a:gd name="connsiteY1" fmla="*/ 371789 h 371789"/>
              <a:gd name="connsiteX2" fmla="*/ 205991 w 411982"/>
              <a:gd name="connsiteY2" fmla="*/ 351692 h 371789"/>
              <a:gd name="connsiteX3" fmla="*/ 130628 w 411982"/>
              <a:gd name="connsiteY3" fmla="*/ 200967 h 371789"/>
              <a:gd name="connsiteX4" fmla="*/ 140677 w 411982"/>
              <a:gd name="connsiteY4" fmla="*/ 160773 h 371789"/>
              <a:gd name="connsiteX5" fmla="*/ 211015 w 411982"/>
              <a:gd name="connsiteY5" fmla="*/ 130628 h 371789"/>
              <a:gd name="connsiteX6" fmla="*/ 251209 w 411982"/>
              <a:gd name="connsiteY6" fmla="*/ 115556 h 371789"/>
              <a:gd name="connsiteX7" fmla="*/ 256233 w 411982"/>
              <a:gd name="connsiteY7" fmla="*/ 160773 h 371789"/>
              <a:gd name="connsiteX8" fmla="*/ 266281 w 411982"/>
              <a:gd name="connsiteY8" fmla="*/ 170822 h 371789"/>
              <a:gd name="connsiteX9" fmla="*/ 276329 w 411982"/>
              <a:gd name="connsiteY9" fmla="*/ 200967 h 371789"/>
              <a:gd name="connsiteX10" fmla="*/ 281354 w 411982"/>
              <a:gd name="connsiteY10" fmla="*/ 216039 h 371789"/>
              <a:gd name="connsiteX11" fmla="*/ 286378 w 411982"/>
              <a:gd name="connsiteY11" fmla="*/ 221064 h 371789"/>
              <a:gd name="connsiteX12" fmla="*/ 286378 w 411982"/>
              <a:gd name="connsiteY12" fmla="*/ 221064 h 371789"/>
              <a:gd name="connsiteX13" fmla="*/ 326571 w 411982"/>
              <a:gd name="connsiteY13" fmla="*/ 200967 h 371789"/>
              <a:gd name="connsiteX14" fmla="*/ 326571 w 411982"/>
              <a:gd name="connsiteY14" fmla="*/ 200967 h 371789"/>
              <a:gd name="connsiteX15" fmla="*/ 326571 w 411982"/>
              <a:gd name="connsiteY15" fmla="*/ 150725 h 371789"/>
              <a:gd name="connsiteX16" fmla="*/ 326571 w 411982"/>
              <a:gd name="connsiteY16" fmla="*/ 125604 h 371789"/>
              <a:gd name="connsiteX17" fmla="*/ 336620 w 411982"/>
              <a:gd name="connsiteY17" fmla="*/ 90435 h 371789"/>
              <a:gd name="connsiteX18" fmla="*/ 351692 w 411982"/>
              <a:gd name="connsiteY18" fmla="*/ 65314 h 371789"/>
              <a:gd name="connsiteX19" fmla="*/ 391886 w 411982"/>
              <a:gd name="connsiteY19" fmla="*/ 50242 h 371789"/>
              <a:gd name="connsiteX20" fmla="*/ 411982 w 411982"/>
              <a:gd name="connsiteY20" fmla="*/ 30145 h 371789"/>
              <a:gd name="connsiteX21" fmla="*/ 401934 w 411982"/>
              <a:gd name="connsiteY21" fmla="*/ 0 h 371789"/>
              <a:gd name="connsiteX22" fmla="*/ 351692 w 411982"/>
              <a:gd name="connsiteY22" fmla="*/ 15072 h 371789"/>
              <a:gd name="connsiteX23" fmla="*/ 251209 w 411982"/>
              <a:gd name="connsiteY23" fmla="*/ 60290 h 371789"/>
              <a:gd name="connsiteX24" fmla="*/ 180870 w 411982"/>
              <a:gd name="connsiteY24" fmla="*/ 85411 h 371789"/>
              <a:gd name="connsiteX25" fmla="*/ 160773 w 411982"/>
              <a:gd name="connsiteY25" fmla="*/ 30145 h 371789"/>
              <a:gd name="connsiteX26" fmla="*/ 125604 w 411982"/>
              <a:gd name="connsiteY26" fmla="*/ 40193 h 371789"/>
              <a:gd name="connsiteX27" fmla="*/ 115556 w 411982"/>
              <a:gd name="connsiteY27" fmla="*/ 70338 h 371789"/>
              <a:gd name="connsiteX28" fmla="*/ 0 w 411982"/>
              <a:gd name="connsiteY28" fmla="*/ 120580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1982" h="371789">
                <a:moveTo>
                  <a:pt x="0" y="120580"/>
                </a:moveTo>
                <a:lnTo>
                  <a:pt x="135653" y="371789"/>
                </a:lnTo>
                <a:lnTo>
                  <a:pt x="205991" y="351692"/>
                </a:lnTo>
                <a:lnTo>
                  <a:pt x="130628" y="200967"/>
                </a:lnTo>
                <a:lnTo>
                  <a:pt x="140677" y="160773"/>
                </a:lnTo>
                <a:lnTo>
                  <a:pt x="211015" y="130628"/>
                </a:lnTo>
                <a:lnTo>
                  <a:pt x="251209" y="115556"/>
                </a:lnTo>
                <a:cubicBezTo>
                  <a:pt x="252884" y="130628"/>
                  <a:pt x="252243" y="146142"/>
                  <a:pt x="256233" y="160773"/>
                </a:cubicBezTo>
                <a:cubicBezTo>
                  <a:pt x="257479" y="165343"/>
                  <a:pt x="264163" y="166585"/>
                  <a:pt x="266281" y="170822"/>
                </a:cubicBezTo>
                <a:cubicBezTo>
                  <a:pt x="271018" y="180296"/>
                  <a:pt x="272979" y="190919"/>
                  <a:pt x="276329" y="200967"/>
                </a:cubicBezTo>
                <a:cubicBezTo>
                  <a:pt x="278004" y="205991"/>
                  <a:pt x="277610" y="212294"/>
                  <a:pt x="281354" y="216039"/>
                </a:cubicBezTo>
                <a:lnTo>
                  <a:pt x="286378" y="221064"/>
                </a:lnTo>
                <a:lnTo>
                  <a:pt x="286378" y="221064"/>
                </a:lnTo>
                <a:cubicBezTo>
                  <a:pt x="328139" y="205403"/>
                  <a:pt x="326571" y="220300"/>
                  <a:pt x="326571" y="200967"/>
                </a:cubicBezTo>
                <a:lnTo>
                  <a:pt x="326571" y="200967"/>
                </a:lnTo>
                <a:lnTo>
                  <a:pt x="326571" y="150725"/>
                </a:lnTo>
                <a:lnTo>
                  <a:pt x="326571" y="125604"/>
                </a:lnTo>
                <a:lnTo>
                  <a:pt x="336620" y="90435"/>
                </a:lnTo>
                <a:lnTo>
                  <a:pt x="351692" y="65314"/>
                </a:lnTo>
                <a:lnTo>
                  <a:pt x="391886" y="50242"/>
                </a:lnTo>
                <a:lnTo>
                  <a:pt x="411982" y="30145"/>
                </a:lnTo>
                <a:lnTo>
                  <a:pt x="401934" y="0"/>
                </a:lnTo>
                <a:lnTo>
                  <a:pt x="351692" y="15072"/>
                </a:lnTo>
                <a:lnTo>
                  <a:pt x="251209" y="60290"/>
                </a:lnTo>
                <a:lnTo>
                  <a:pt x="180870" y="85411"/>
                </a:lnTo>
                <a:lnTo>
                  <a:pt x="160773" y="30145"/>
                </a:lnTo>
                <a:lnTo>
                  <a:pt x="125604" y="40193"/>
                </a:lnTo>
                <a:lnTo>
                  <a:pt x="115556" y="70338"/>
                </a:lnTo>
                <a:lnTo>
                  <a:pt x="0" y="12058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a:off x="8546123" y="3130062"/>
            <a:ext cx="205991" cy="261257"/>
          </a:xfrm>
          <a:custGeom>
            <a:avLst/>
            <a:gdLst>
              <a:gd name="connsiteX0" fmla="*/ 140677 w 205991"/>
              <a:gd name="connsiteY0" fmla="*/ 20096 h 261257"/>
              <a:gd name="connsiteX1" fmla="*/ 115556 w 205991"/>
              <a:gd name="connsiteY1" fmla="*/ 0 h 261257"/>
              <a:gd name="connsiteX2" fmla="*/ 85411 w 205991"/>
              <a:gd name="connsiteY2" fmla="*/ 35169 h 261257"/>
              <a:gd name="connsiteX3" fmla="*/ 85411 w 205991"/>
              <a:gd name="connsiteY3" fmla="*/ 35169 h 261257"/>
              <a:gd name="connsiteX4" fmla="*/ 90435 w 205991"/>
              <a:gd name="connsiteY4" fmla="*/ 95459 h 261257"/>
              <a:gd name="connsiteX5" fmla="*/ 70339 w 205991"/>
              <a:gd name="connsiteY5" fmla="*/ 95459 h 261257"/>
              <a:gd name="connsiteX6" fmla="*/ 75363 w 205991"/>
              <a:gd name="connsiteY6" fmla="*/ 150725 h 261257"/>
              <a:gd name="connsiteX7" fmla="*/ 0 w 205991"/>
              <a:gd name="connsiteY7" fmla="*/ 175846 h 261257"/>
              <a:gd name="connsiteX8" fmla="*/ 25121 w 205991"/>
              <a:gd name="connsiteY8" fmla="*/ 261257 h 261257"/>
              <a:gd name="connsiteX9" fmla="*/ 105508 w 205991"/>
              <a:gd name="connsiteY9" fmla="*/ 256233 h 261257"/>
              <a:gd name="connsiteX10" fmla="*/ 115556 w 205991"/>
              <a:gd name="connsiteY10" fmla="*/ 246184 h 261257"/>
              <a:gd name="connsiteX11" fmla="*/ 115556 w 205991"/>
              <a:gd name="connsiteY11" fmla="*/ 246184 h 261257"/>
              <a:gd name="connsiteX12" fmla="*/ 205991 w 205991"/>
              <a:gd name="connsiteY12" fmla="*/ 125604 h 261257"/>
              <a:gd name="connsiteX13" fmla="*/ 140677 w 205991"/>
              <a:gd name="connsiteY13" fmla="*/ 20096 h 26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91" h="261257">
                <a:moveTo>
                  <a:pt x="140677" y="20096"/>
                </a:moveTo>
                <a:lnTo>
                  <a:pt x="115556" y="0"/>
                </a:lnTo>
                <a:lnTo>
                  <a:pt x="85411" y="35169"/>
                </a:lnTo>
                <a:lnTo>
                  <a:pt x="85411" y="35169"/>
                </a:lnTo>
                <a:lnTo>
                  <a:pt x="90435" y="95459"/>
                </a:lnTo>
                <a:lnTo>
                  <a:pt x="70339" y="95459"/>
                </a:lnTo>
                <a:lnTo>
                  <a:pt x="75363" y="150725"/>
                </a:lnTo>
                <a:lnTo>
                  <a:pt x="0" y="175846"/>
                </a:lnTo>
                <a:lnTo>
                  <a:pt x="25121" y="261257"/>
                </a:lnTo>
                <a:cubicBezTo>
                  <a:pt x="51917" y="259582"/>
                  <a:pt x="79025" y="260647"/>
                  <a:pt x="105508" y="256233"/>
                </a:cubicBezTo>
                <a:cubicBezTo>
                  <a:pt x="110180" y="255454"/>
                  <a:pt x="115556" y="246184"/>
                  <a:pt x="115556" y="246184"/>
                </a:cubicBezTo>
                <a:lnTo>
                  <a:pt x="115556" y="246184"/>
                </a:lnTo>
                <a:lnTo>
                  <a:pt x="205991" y="125604"/>
                </a:lnTo>
                <a:lnTo>
                  <a:pt x="140677" y="20096"/>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82869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10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1+#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10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1000" fill="hold"/>
                                        <p:tgtEl>
                                          <p:spTgt spid="10"/>
                                        </p:tgtEl>
                                        <p:attrNameLst>
                                          <p:attrName>ppt_x</p:attrName>
                                        </p:attrNameLst>
                                      </p:cBhvr>
                                      <p:tavLst>
                                        <p:tav tm="0">
                                          <p:val>
                                            <p:strVal val="1+#ppt_w/2"/>
                                          </p:val>
                                        </p:tav>
                                        <p:tav tm="100000">
                                          <p:val>
                                            <p:strVal val="#ppt_x"/>
                                          </p:val>
                                        </p:tav>
                                      </p:tavLst>
                                    </p:anim>
                                    <p:anim calcmode="lin" valueType="num">
                                      <p:cBhvr additive="base">
                                        <p:cTn id="26" dur="1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10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1000" fill="hold"/>
                                        <p:tgtEl>
                                          <p:spTgt spid="11"/>
                                        </p:tgtEl>
                                        <p:attrNameLst>
                                          <p:attrName>ppt_x</p:attrName>
                                        </p:attrNameLst>
                                      </p:cBhvr>
                                      <p:tavLst>
                                        <p:tav tm="0">
                                          <p:val>
                                            <p:strVal val="1+#ppt_w/2"/>
                                          </p:val>
                                        </p:tav>
                                        <p:tav tm="100000">
                                          <p:val>
                                            <p:strVal val="#ppt_x"/>
                                          </p:val>
                                        </p:tav>
                                      </p:tavLst>
                                    </p:anim>
                                    <p:anim calcmode="lin" valueType="num">
                                      <p:cBhvr additive="base">
                                        <p:cTn id="38" dur="1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additive="base">
                                        <p:cTn id="43" dur="10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1000" fill="hold"/>
                                        <p:tgtEl>
                                          <p:spTgt spid="12"/>
                                        </p:tgtEl>
                                        <p:attrNameLst>
                                          <p:attrName>ppt_x</p:attrName>
                                        </p:attrNameLst>
                                      </p:cBhvr>
                                      <p:tavLst>
                                        <p:tav tm="0">
                                          <p:val>
                                            <p:strVal val="1+#ppt_w/2"/>
                                          </p:val>
                                        </p:tav>
                                        <p:tav tm="100000">
                                          <p:val>
                                            <p:strVal val="#ppt_x"/>
                                          </p:val>
                                        </p:tav>
                                      </p:tavLst>
                                    </p:anim>
                                    <p:anim calcmode="lin" valueType="num">
                                      <p:cBhvr additive="base">
                                        <p:cTn id="5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additive="base">
                                        <p:cTn id="55" dur="10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56" dur="1000" fill="hold"/>
                                        <p:tgtEl>
                                          <p:spTgt spid="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1000" fill="hold"/>
                                        <p:tgtEl>
                                          <p:spTgt spid="14"/>
                                        </p:tgtEl>
                                        <p:attrNameLst>
                                          <p:attrName>ppt_x</p:attrName>
                                        </p:attrNameLst>
                                      </p:cBhvr>
                                      <p:tavLst>
                                        <p:tav tm="0">
                                          <p:val>
                                            <p:strVal val="1+#ppt_w/2"/>
                                          </p:val>
                                        </p:tav>
                                        <p:tav tm="100000">
                                          <p:val>
                                            <p:strVal val="#ppt_x"/>
                                          </p:val>
                                        </p:tav>
                                      </p:tavLst>
                                    </p:anim>
                                    <p:anim calcmode="lin" valueType="num">
                                      <p:cBhvr additive="base">
                                        <p:cTn id="62"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476854" y="1220892"/>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Rochdale </a:t>
            </a:r>
            <a:r>
              <a:rPr lang="en-GB" sz="3600" dirty="0">
                <a:latin typeface="Arial" panose="020B0604020202020204" pitchFamily="34" charset="0"/>
                <a:cs typeface="Arial" panose="020B0604020202020204" pitchFamily="34" charset="0"/>
              </a:rPr>
              <a:t>Reimagined – </a:t>
            </a:r>
            <a:r>
              <a:rPr lang="en-GB" sz="3600" dirty="0" smtClean="0">
                <a:latin typeface="Arial" panose="020B0604020202020204" pitchFamily="34" charset="0"/>
                <a:cs typeface="Arial" panose="020B0604020202020204" pitchFamily="34" charset="0"/>
              </a:rPr>
              <a:t>The 5 sites:</a:t>
            </a:r>
            <a:endParaRPr lang="en-GB" sz="3600" b="1"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 xmlns:a16="http://schemas.microsoft.com/office/drawing/2014/main" id="{5BCCC59D-A662-FF4F-BC5D-43F6C30AE314}"/>
              </a:ext>
            </a:extLst>
          </p:cNvPr>
          <p:cNvPicPr>
            <a:picLocks noChangeAspect="1"/>
          </p:cNvPicPr>
          <p:nvPr/>
        </p:nvPicPr>
        <p:blipFill rotWithShape="1">
          <a:blip r:embed="rId5"/>
          <a:srcRect l="20408" r="8436"/>
          <a:stretch/>
        </p:blipFill>
        <p:spPr>
          <a:xfrm rot="5400000">
            <a:off x="2321153" y="-13182"/>
            <a:ext cx="4598365" cy="9144000"/>
          </a:xfrm>
          <a:prstGeom prst="rect">
            <a:avLst/>
          </a:prstGeom>
        </p:spPr>
      </p:pic>
      <p:sp>
        <p:nvSpPr>
          <p:cNvPr id="17" name="Rectangle 16">
            <a:extLst>
              <a:ext uri="{FF2B5EF4-FFF2-40B4-BE49-F238E27FC236}">
                <a16:creationId xmlns="" xmlns:a16="http://schemas.microsoft.com/office/drawing/2014/main" id="{6F14A338-34A6-1B47-BD76-1A22036238C2}"/>
              </a:ext>
            </a:extLst>
          </p:cNvPr>
          <p:cNvSpPr/>
          <p:nvPr/>
        </p:nvSpPr>
        <p:spPr>
          <a:xfrm>
            <a:off x="-936402" y="3569347"/>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01</a:t>
            </a:r>
          </a:p>
          <a:p>
            <a:pPr algn="ctr"/>
            <a:r>
              <a:rPr lang="en-US" dirty="0">
                <a:latin typeface="Gill Sans Light" panose="020B0302020104020203" pitchFamily="34" charset="-79"/>
                <a:cs typeface="Gill Sans Light" panose="020B0302020104020203" pitchFamily="34" charset="-79"/>
              </a:rPr>
              <a:t>The Railway Station </a:t>
            </a:r>
            <a:endParaRPr lang="en-GB" dirty="0"/>
          </a:p>
        </p:txBody>
      </p:sp>
      <p:sp>
        <p:nvSpPr>
          <p:cNvPr id="18" name="Rectangle 17">
            <a:extLst>
              <a:ext uri="{FF2B5EF4-FFF2-40B4-BE49-F238E27FC236}">
                <a16:creationId xmlns="" xmlns:a16="http://schemas.microsoft.com/office/drawing/2014/main" id="{CF924F18-1E3D-5348-AF3A-20C76C86BFBF}"/>
              </a:ext>
            </a:extLst>
          </p:cNvPr>
          <p:cNvSpPr/>
          <p:nvPr/>
        </p:nvSpPr>
        <p:spPr>
          <a:xfrm>
            <a:off x="3729382" y="3103012"/>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03</a:t>
            </a:r>
          </a:p>
          <a:p>
            <a:pPr algn="ctr"/>
            <a:r>
              <a:rPr lang="en-US" dirty="0" smtClean="0">
                <a:latin typeface="Gill Sans Light" panose="020B0302020104020203" pitchFamily="34" charset="-79"/>
                <a:cs typeface="Gill Sans Light" panose="020B0302020104020203" pitchFamily="34" charset="-79"/>
              </a:rPr>
              <a:t>Drake St. + </a:t>
            </a:r>
            <a:r>
              <a:rPr lang="en-US" dirty="0" err="1" smtClean="0">
                <a:latin typeface="Gill Sans Light" panose="020B0302020104020203" pitchFamily="34" charset="-79"/>
                <a:cs typeface="Gill Sans Light" panose="020B0302020104020203" pitchFamily="34" charset="-79"/>
              </a:rPr>
              <a:t>Champness</a:t>
            </a:r>
            <a:r>
              <a:rPr lang="en-US" dirty="0" smtClean="0">
                <a:latin typeface="Gill Sans Light" panose="020B0302020104020203" pitchFamily="34" charset="-79"/>
                <a:cs typeface="Gill Sans Light" panose="020B0302020104020203" pitchFamily="34" charset="-79"/>
              </a:rPr>
              <a:t> </a:t>
            </a:r>
            <a:r>
              <a:rPr lang="en-US" dirty="0">
                <a:latin typeface="Gill Sans Light" panose="020B0302020104020203" pitchFamily="34" charset="-79"/>
                <a:cs typeface="Gill Sans Light" panose="020B0302020104020203" pitchFamily="34" charset="-79"/>
              </a:rPr>
              <a:t>Hall</a:t>
            </a:r>
            <a:endParaRPr lang="en-GB" dirty="0"/>
          </a:p>
        </p:txBody>
      </p:sp>
      <p:sp>
        <p:nvSpPr>
          <p:cNvPr id="19" name="Rectangle 18">
            <a:extLst>
              <a:ext uri="{FF2B5EF4-FFF2-40B4-BE49-F238E27FC236}">
                <a16:creationId xmlns="" xmlns:a16="http://schemas.microsoft.com/office/drawing/2014/main" id="{F2A2245E-42CE-7349-BDEC-D2DB86EE411D}"/>
              </a:ext>
            </a:extLst>
          </p:cNvPr>
          <p:cNvSpPr/>
          <p:nvPr/>
        </p:nvSpPr>
        <p:spPr>
          <a:xfrm>
            <a:off x="1689567" y="6090835"/>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02</a:t>
            </a:r>
          </a:p>
          <a:p>
            <a:pPr algn="ctr"/>
            <a:r>
              <a:rPr lang="en-US" dirty="0">
                <a:latin typeface="Gill Sans Light" panose="020B0302020104020203" pitchFamily="34" charset="-79"/>
                <a:cs typeface="Gill Sans Light" panose="020B0302020104020203" pitchFamily="34" charset="-79"/>
              </a:rPr>
              <a:t>The Retail Park</a:t>
            </a:r>
            <a:endParaRPr lang="en-GB" dirty="0"/>
          </a:p>
        </p:txBody>
      </p:sp>
      <p:sp>
        <p:nvSpPr>
          <p:cNvPr id="20" name="Rectangle 19">
            <a:extLst>
              <a:ext uri="{FF2B5EF4-FFF2-40B4-BE49-F238E27FC236}">
                <a16:creationId xmlns="" xmlns:a16="http://schemas.microsoft.com/office/drawing/2014/main" id="{2DEA3058-AE64-334A-9BE2-5E9751E190E2}"/>
              </a:ext>
            </a:extLst>
          </p:cNvPr>
          <p:cNvSpPr/>
          <p:nvPr/>
        </p:nvSpPr>
        <p:spPr>
          <a:xfrm>
            <a:off x="4116244" y="5444504"/>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04</a:t>
            </a:r>
          </a:p>
          <a:p>
            <a:pPr algn="ctr"/>
            <a:r>
              <a:rPr lang="en-US" dirty="0">
                <a:latin typeface="Gill Sans Light" panose="020B0302020104020203" pitchFamily="34" charset="-79"/>
                <a:cs typeface="Gill Sans Light" panose="020B0302020104020203" pitchFamily="34" charset="-79"/>
              </a:rPr>
              <a:t>Fashion Corner + Waterside</a:t>
            </a:r>
            <a:endParaRPr lang="en-GB" dirty="0"/>
          </a:p>
        </p:txBody>
      </p:sp>
      <p:sp>
        <p:nvSpPr>
          <p:cNvPr id="21" name="Rectangle 20">
            <a:extLst>
              <a:ext uri="{FF2B5EF4-FFF2-40B4-BE49-F238E27FC236}">
                <a16:creationId xmlns="" xmlns:a16="http://schemas.microsoft.com/office/drawing/2014/main" id="{A9CCE109-EB02-F04C-B6B3-B9A8BCF837A6}"/>
              </a:ext>
            </a:extLst>
          </p:cNvPr>
          <p:cNvSpPr/>
          <p:nvPr/>
        </p:nvSpPr>
        <p:spPr>
          <a:xfrm>
            <a:off x="6015382" y="2602438"/>
            <a:ext cx="4572000" cy="646331"/>
          </a:xfrm>
          <a:prstGeom prst="rect">
            <a:avLst/>
          </a:prstGeom>
        </p:spPr>
        <p:txBody>
          <a:bodyPr>
            <a:spAutoFit/>
          </a:bodyPr>
          <a:lstStyle/>
          <a:p>
            <a:pPr algn="ctr"/>
            <a:r>
              <a:rPr lang="en-US" b="1" dirty="0">
                <a:latin typeface="Gill Sans SemiBold" panose="020B0502020104020203" pitchFamily="34" charset="-79"/>
                <a:cs typeface="Gill Sans SemiBold" panose="020B0502020104020203" pitchFamily="34" charset="-79"/>
              </a:rPr>
              <a:t>Site 05</a:t>
            </a:r>
          </a:p>
          <a:p>
            <a:pPr algn="ctr"/>
            <a:r>
              <a:rPr lang="en-US" dirty="0">
                <a:latin typeface="Gill Sans Light" panose="020B0302020104020203" pitchFamily="34" charset="-79"/>
                <a:cs typeface="Gill Sans Light" panose="020B0302020104020203" pitchFamily="34" charset="-79"/>
              </a:rPr>
              <a:t>Bell Street</a:t>
            </a:r>
            <a:endParaRPr lang="en-GB" dirty="0"/>
          </a:p>
        </p:txBody>
      </p:sp>
      <p:sp>
        <p:nvSpPr>
          <p:cNvPr id="3" name="Rectangle 2"/>
          <p:cNvSpPr/>
          <p:nvPr/>
        </p:nvSpPr>
        <p:spPr>
          <a:xfrm>
            <a:off x="1576446" y="1884448"/>
            <a:ext cx="6030416" cy="369332"/>
          </a:xfrm>
          <a:prstGeom prst="rect">
            <a:avLst/>
          </a:prstGeom>
        </p:spPr>
        <p:txBody>
          <a:bodyPr wrap="square">
            <a:spAutoFit/>
          </a:bodyPr>
          <a:lstStyle/>
          <a:p>
            <a:pPr algn="ctr"/>
            <a:r>
              <a:rPr lang="en-GB" dirty="0" smtClean="0">
                <a:latin typeface="Arial" panose="020B0604020202020204" pitchFamily="34" charset="0"/>
                <a:cs typeface="Arial" panose="020B0604020202020204" pitchFamily="34" charset="0"/>
              </a:rPr>
              <a:t>Find your site on the map on page 3 of your </a:t>
            </a:r>
            <a:r>
              <a:rPr lang="en-GB" dirty="0" smtClean="0">
                <a:latin typeface="Arial" panose="020B0604020202020204" pitchFamily="34" charset="0"/>
                <a:cs typeface="Arial" panose="020B0604020202020204" pitchFamily="34" charset="0"/>
                <a:hlinkClick r:id="rId6"/>
              </a:rPr>
              <a:t>booklet</a:t>
            </a:r>
            <a:endParaRPr lang="en-GB" dirty="0"/>
          </a:p>
        </p:txBody>
      </p:sp>
      <p:sp>
        <p:nvSpPr>
          <p:cNvPr id="6" name="TextBox 5"/>
          <p:cNvSpPr txBox="1"/>
          <p:nvPr/>
        </p:nvSpPr>
        <p:spPr>
          <a:xfrm>
            <a:off x="0" y="2264869"/>
            <a:ext cx="5243746" cy="1015663"/>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What do you know about your site already</a:t>
            </a:r>
            <a:r>
              <a:rPr lang="en-GB" sz="2000" dirty="0" smtClean="0">
                <a:latin typeface="Arial" panose="020B0604020202020204" pitchFamily="34" charset="0"/>
                <a:cs typeface="Arial" panose="020B0604020202020204" pitchFamily="34" charset="0"/>
              </a:rPr>
              <a:t>?</a:t>
            </a:r>
          </a:p>
          <a:p>
            <a:endParaRPr lang="en-GB" sz="2000" dirty="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What would you like to know?</a:t>
            </a:r>
            <a:endParaRPr lang="en-GB" dirty="0"/>
          </a:p>
        </p:txBody>
      </p:sp>
    </p:spTree>
    <p:custDataLst>
      <p:tags r:id="rId1"/>
    </p:custDataLst>
    <p:extLst>
      <p:ext uri="{BB962C8B-B14F-4D97-AF65-F5344CB8AC3E}">
        <p14:creationId xmlns:p14="http://schemas.microsoft.com/office/powerpoint/2010/main" val="80409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10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220892"/>
            <a:ext cx="91440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600" dirty="0" smtClean="0">
                <a:latin typeface="Arial" panose="020B0604020202020204" pitchFamily="34" charset="0"/>
                <a:cs typeface="Arial" panose="020B0604020202020204" pitchFamily="34" charset="0"/>
              </a:rPr>
              <a:t>Where does an ‘Honorary Architect’ start?</a:t>
            </a:r>
            <a:endParaRPr lang="en-GB" sz="3600" b="1" dirty="0">
              <a:latin typeface="Arial" panose="020B0604020202020204" pitchFamily="34" charset="0"/>
              <a:cs typeface="Arial" panose="020B0604020202020204" pitchFamily="34" charset="0"/>
            </a:endParaRPr>
          </a:p>
        </p:txBody>
      </p:sp>
      <p:pic>
        <p:nvPicPr>
          <p:cNvPr id="1026" name="Picture 2">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1" t="8748" r="31427" b="13259"/>
          <a:stretch/>
        </p:blipFill>
        <p:spPr bwMode="auto">
          <a:xfrm>
            <a:off x="710729" y="1844824"/>
            <a:ext cx="7722542" cy="502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910071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1: Investigate</a:t>
            </a:r>
            <a:endParaRPr lang="en-GB" sz="3600" b="1" dirty="0">
              <a:latin typeface="Arial" panose="020B0604020202020204" pitchFamily="34" charset="0"/>
              <a:cs typeface="Arial" panose="020B0604020202020204" pitchFamily="34" charset="0"/>
            </a:endParaRPr>
          </a:p>
        </p:txBody>
      </p:sp>
      <p:pic>
        <p:nvPicPr>
          <p:cNvPr id="2050" name="Picture 2" descr="https://historicengland.org.uk/media/3923/englands-places-arrangement-jmw_1616-00.jpg?mode=max&amp;quality=90&amp;width=1200&amp;height=1200&amp;upscale=false&amp;rnd=131817426550000000"/>
          <p:cNvPicPr>
            <a:picLocks noChangeAspect="1" noChangeArrowheads="1"/>
          </p:cNvPicPr>
          <p:nvPr/>
        </p:nvPicPr>
        <p:blipFill rotWithShape="1">
          <a:blip r:embed="rId5">
            <a:extLst>
              <a:ext uri="{28A0092B-C50C-407E-A947-70E740481C1C}">
                <a14:useLocalDpi xmlns:a14="http://schemas.microsoft.com/office/drawing/2010/main" val="0"/>
              </a:ext>
            </a:extLst>
          </a:blip>
          <a:srcRect t="8073" r="1840" b="11874"/>
          <a:stretch/>
        </p:blipFill>
        <p:spPr bwMode="auto">
          <a:xfrm>
            <a:off x="106" y="1866176"/>
            <a:ext cx="9130246" cy="498262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399983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1</a:t>
            </a:r>
            <a:r>
              <a:rPr lang="en-GB" sz="3600" dirty="0">
                <a:latin typeface="Arial" panose="020B0604020202020204" pitchFamily="34" charset="0"/>
                <a:cs typeface="Arial" panose="020B0604020202020204" pitchFamily="34" charset="0"/>
              </a:rPr>
              <a:t>: </a:t>
            </a:r>
            <a:r>
              <a:rPr lang="en-GB" sz="3600" u="sng" dirty="0">
                <a:latin typeface="Arial" panose="020B0604020202020204" pitchFamily="34" charset="0"/>
                <a:cs typeface="Arial" panose="020B0604020202020204" pitchFamily="34" charset="0"/>
              </a:rPr>
              <a:t>Investigate</a:t>
            </a:r>
            <a:r>
              <a:rPr lang="en-GB" sz="3600" dirty="0">
                <a:latin typeface="Arial" panose="020B0604020202020204" pitchFamily="34" charset="0"/>
                <a:cs typeface="Arial" panose="020B0604020202020204" pitchFamily="34" charset="0"/>
              </a:rPr>
              <a:t> your site in the past and the present.</a:t>
            </a:r>
            <a:endParaRPr lang="en-GB" sz="3600" b="1"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308608" y="2804478"/>
            <a:ext cx="4286250" cy="3720866"/>
          </a:xfrm>
          <a:prstGeom prst="rect">
            <a:avLst/>
          </a:prstGeom>
        </p:spPr>
        <p:txBody>
          <a:bodyPr>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buNone/>
            </a:pPr>
            <a:r>
              <a:rPr lang="en-GB" sz="2400" dirty="0" smtClean="0">
                <a:latin typeface="Arial" panose="020B0604020202020204" pitchFamily="34" charset="0"/>
                <a:cs typeface="Arial" panose="020B0604020202020204" pitchFamily="34" charset="0"/>
              </a:rPr>
              <a:t>With your partner read in your booklets to find out about</a:t>
            </a:r>
          </a:p>
          <a:p>
            <a:pPr lvl="2"/>
            <a:r>
              <a:rPr lang="en-GB" dirty="0" smtClean="0">
                <a:latin typeface="Arial" panose="020B0604020202020204" pitchFamily="34" charset="0"/>
                <a:cs typeface="Arial" panose="020B0604020202020204" pitchFamily="34" charset="0"/>
              </a:rPr>
              <a:t>the history of the site </a:t>
            </a:r>
          </a:p>
          <a:p>
            <a:pPr lvl="2"/>
            <a:r>
              <a:rPr lang="en-GB" dirty="0" smtClean="0">
                <a:latin typeface="Arial" panose="020B0604020202020204" pitchFamily="34" charset="0"/>
                <a:cs typeface="Arial" panose="020B0604020202020204" pitchFamily="34" charset="0"/>
              </a:rPr>
              <a:t>what it is used for today</a:t>
            </a:r>
          </a:p>
          <a:p>
            <a:pPr lvl="2"/>
            <a:r>
              <a:rPr lang="en-GB" dirty="0" smtClean="0">
                <a:latin typeface="Arial" panose="020B0604020202020204" pitchFamily="34" charset="0"/>
                <a:cs typeface="Arial" panose="020B0604020202020204" pitchFamily="34" charset="0"/>
              </a:rPr>
              <a:t>Use local history libraries / online website to find out more</a:t>
            </a:r>
          </a:p>
          <a:p>
            <a:pPr marL="914400" lvl="2" indent="0">
              <a:buNone/>
            </a:pPr>
            <a:endParaRPr lang="en-GB" dirty="0" smtClean="0">
              <a:latin typeface="Arial" panose="020B0604020202020204" pitchFamily="34" charset="0"/>
              <a:cs typeface="Arial" panose="020B0604020202020204" pitchFamily="34" charset="0"/>
            </a:endParaRPr>
          </a:p>
          <a:p>
            <a:pPr marL="457200" lvl="1" indent="0">
              <a:buNone/>
            </a:pPr>
            <a:r>
              <a:rPr lang="en-GB" sz="2400" dirty="0" smtClean="0">
                <a:latin typeface="Arial" panose="020B0604020202020204" pitchFamily="34" charset="0"/>
                <a:cs typeface="Arial" panose="020B0604020202020204" pitchFamily="34" charset="0"/>
              </a:rPr>
              <a:t>Have a discussion with your partner about:</a:t>
            </a:r>
          </a:p>
          <a:p>
            <a:pPr lvl="2"/>
            <a:r>
              <a:rPr lang="en-GB" dirty="0" smtClean="0">
                <a:latin typeface="Arial" panose="020B0604020202020204" pitchFamily="34" charset="0"/>
                <a:cs typeface="Arial" panose="020B0604020202020204" pitchFamily="34" charset="0"/>
              </a:rPr>
              <a:t>why it is important</a:t>
            </a:r>
          </a:p>
          <a:p>
            <a:pPr lvl="2"/>
            <a:r>
              <a:rPr lang="en-GB" dirty="0" smtClean="0">
                <a:latin typeface="Arial" panose="020B0604020202020204" pitchFamily="34" charset="0"/>
                <a:cs typeface="Arial" panose="020B0604020202020204" pitchFamily="34" charset="0"/>
              </a:rPr>
              <a:t>whether it has been well looked after</a:t>
            </a:r>
          </a:p>
          <a:p>
            <a:pPr lvl="2"/>
            <a:r>
              <a:rPr lang="en-GB" dirty="0" smtClean="0">
                <a:latin typeface="Arial" panose="020B0604020202020204" pitchFamily="34" charset="0"/>
                <a:cs typeface="Arial" panose="020B0604020202020204" pitchFamily="34" charset="0"/>
              </a:rPr>
              <a:t>what you like and don’t like about it. </a:t>
            </a:r>
            <a:endParaRPr lang="en-GB" dirty="0">
              <a:latin typeface="Arial" panose="020B0604020202020204" pitchFamily="34" charset="0"/>
              <a:cs typeface="Arial" panose="020B0604020202020204" pitchFamily="34" charset="0"/>
            </a:endParaRPr>
          </a:p>
        </p:txBody>
      </p:sp>
      <p:pic>
        <p:nvPicPr>
          <p:cNvPr id="7" name="Picture 6" descr="C:\Users\Nicola\Documents\Heritage Schools\2020\Rochdale\Workbook 1.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6306" y="2804478"/>
            <a:ext cx="4200525" cy="2957195"/>
          </a:xfrm>
          <a:prstGeom prst="rect">
            <a:avLst/>
          </a:prstGeom>
          <a:noFill/>
          <a:ln>
            <a:noFill/>
          </a:ln>
        </p:spPr>
      </p:pic>
    </p:spTree>
    <p:custDataLst>
      <p:tags r:id="rId1"/>
    </p:custDataLst>
    <p:extLst>
      <p:ext uri="{BB962C8B-B14F-4D97-AF65-F5344CB8AC3E}">
        <p14:creationId xmlns:p14="http://schemas.microsoft.com/office/powerpoint/2010/main" val="12131238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2: Think</a:t>
            </a:r>
            <a:endParaRPr lang="en-GB" sz="36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CAF0F932-CFD6-8642-89C6-C30162104178}"/>
              </a:ext>
            </a:extLst>
          </p:cNvPr>
          <p:cNvPicPr>
            <a:picLocks noChangeAspect="1"/>
          </p:cNvPicPr>
          <p:nvPr/>
        </p:nvPicPr>
        <p:blipFill rotWithShape="1">
          <a:blip r:embed="rId5"/>
          <a:srcRect t="12901"/>
          <a:stretch/>
        </p:blipFill>
        <p:spPr>
          <a:xfrm>
            <a:off x="0" y="1842448"/>
            <a:ext cx="9144000" cy="5015552"/>
          </a:xfrm>
          <a:prstGeom prst="rect">
            <a:avLst/>
          </a:prstGeom>
        </p:spPr>
      </p:pic>
    </p:spTree>
    <p:custDataLst>
      <p:tags r:id="rId1"/>
    </p:custDataLst>
    <p:extLst>
      <p:ext uri="{BB962C8B-B14F-4D97-AF65-F5344CB8AC3E}">
        <p14:creationId xmlns:p14="http://schemas.microsoft.com/office/powerpoint/2010/main" val="1489321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2</a:t>
            </a:r>
            <a:r>
              <a:rPr lang="en-GB" sz="3600" dirty="0">
                <a:latin typeface="Arial" panose="020B0604020202020204" pitchFamily="34" charset="0"/>
                <a:cs typeface="Arial" panose="020B0604020202020204" pitchFamily="34" charset="0"/>
              </a:rPr>
              <a:t>: </a:t>
            </a:r>
            <a:r>
              <a:rPr lang="en-GB" sz="3600" u="sng" dirty="0">
                <a:latin typeface="Arial" panose="020B0604020202020204" pitchFamily="34" charset="0"/>
                <a:cs typeface="Arial" panose="020B0604020202020204" pitchFamily="34" charset="0"/>
              </a:rPr>
              <a:t>Think</a:t>
            </a:r>
            <a:r>
              <a:rPr lang="en-GB" sz="3600" dirty="0">
                <a:latin typeface="Arial" panose="020B0604020202020204" pitchFamily="34" charset="0"/>
                <a:cs typeface="Arial" panose="020B0604020202020204" pitchFamily="34" charset="0"/>
              </a:rPr>
              <a:t> about your ideas for reimagining the site</a:t>
            </a:r>
            <a:endParaRPr lang="en-GB" sz="3600" b="1"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91440" y="2743905"/>
            <a:ext cx="5166360" cy="3394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000" dirty="0" smtClean="0">
                <a:latin typeface="Arial" panose="020B0604020202020204" pitchFamily="34" charset="0"/>
                <a:cs typeface="Arial" panose="020B0604020202020204" pitchFamily="34" charset="0"/>
              </a:rPr>
              <a:t>In pairs develop your ideas for reimaging and redesigning the site you are working on. You could create a “mood board” including</a:t>
            </a:r>
          </a:p>
          <a:p>
            <a:pPr lvl="1"/>
            <a:r>
              <a:rPr lang="en-GB" sz="2000" dirty="0" smtClean="0">
                <a:latin typeface="Arial" panose="020B0604020202020204" pitchFamily="34" charset="0"/>
                <a:cs typeface="Arial" panose="020B0604020202020204" pitchFamily="34" charset="0"/>
              </a:rPr>
              <a:t>mind maps of your ideas,</a:t>
            </a:r>
          </a:p>
          <a:p>
            <a:pPr lvl="1"/>
            <a:r>
              <a:rPr lang="en-GB" sz="2000" dirty="0" smtClean="0">
                <a:latin typeface="Arial" panose="020B0604020202020204" pitchFamily="34" charset="0"/>
                <a:cs typeface="Arial" panose="020B0604020202020204" pitchFamily="34" charset="0"/>
              </a:rPr>
              <a:t>sketches and drawings, </a:t>
            </a:r>
          </a:p>
          <a:p>
            <a:pPr lvl="1"/>
            <a:r>
              <a:rPr lang="en-GB" sz="2000" dirty="0" smtClean="0">
                <a:latin typeface="Arial" panose="020B0604020202020204" pitchFamily="34" charset="0"/>
                <a:cs typeface="Arial" panose="020B0604020202020204" pitchFamily="34" charset="0"/>
              </a:rPr>
              <a:t>cut out ideas from magazines</a:t>
            </a:r>
          </a:p>
          <a:p>
            <a:r>
              <a:rPr lang="en-GB" sz="2000" dirty="0" smtClean="0">
                <a:latin typeface="Arial" panose="020B0604020202020204" pitchFamily="34" charset="0"/>
                <a:cs typeface="Arial" panose="020B0604020202020204" pitchFamily="34" charset="0"/>
              </a:rPr>
              <a:t>Answer the questions in your project booklet to help you to start thinking more deeply about your ideas for redesign. </a:t>
            </a:r>
          </a:p>
          <a:p>
            <a:endParaRPr lang="en-GB" sz="2000" dirty="0">
              <a:latin typeface="Arial" panose="020B0604020202020204" pitchFamily="34" charset="0"/>
              <a:cs typeface="Arial" panose="020B0604020202020204" pitchFamily="34" charset="0"/>
            </a:endParaRPr>
          </a:p>
        </p:txBody>
      </p:sp>
      <p:pic>
        <p:nvPicPr>
          <p:cNvPr id="7" name="Picture 2" descr="X:\EH MAIN Jan  2016\EH SEPT2014\PROJECTS\Rochdale Reimagined\Photos\St Patricks\4a\from Rachel Greenhalgh\Darren and Wildhaan\IMG_409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9778"/>
          <a:stretch/>
        </p:blipFill>
        <p:spPr bwMode="auto">
          <a:xfrm>
            <a:off x="5355406" y="2743905"/>
            <a:ext cx="3331394" cy="31320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511760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850" y="1194911"/>
            <a:ext cx="8496622" cy="5355312"/>
          </a:xfrm>
          <a:prstGeom prst="rect">
            <a:avLst/>
          </a:prstGeom>
        </p:spPr>
        <p:txBody>
          <a:bodyPr wrap="square">
            <a:spAutoFit/>
          </a:bodyPr>
          <a:lstStyle/>
          <a:p>
            <a:r>
              <a:rPr lang="en-GB" sz="2800" dirty="0" smtClean="0">
                <a:latin typeface="Arial" panose="020B0604020202020204" pitchFamily="34" charset="0"/>
                <a:cs typeface="Arial" panose="020B0604020202020204" pitchFamily="34" charset="0"/>
              </a:rPr>
              <a:t>How can we find out what our area was like in the past, think about what it’s like now and reimagine it for the future?</a:t>
            </a:r>
          </a:p>
          <a:p>
            <a:endParaRPr lang="en-GB" sz="1600" dirty="0" smtClean="0">
              <a:latin typeface="Arial" panose="020B0604020202020204" pitchFamily="34" charset="0"/>
              <a:cs typeface="Arial" panose="020B0604020202020204" pitchFamily="34" charset="0"/>
            </a:endParaRPr>
          </a:p>
          <a:p>
            <a:endParaRPr lang="en-GB" sz="1000" b="1" dirty="0" smtClean="0">
              <a:latin typeface="Arial" panose="020B0604020202020204" pitchFamily="34" charset="0"/>
              <a:cs typeface="Arial" panose="020B0604020202020204" pitchFamily="34" charset="0"/>
            </a:endParaRPr>
          </a:p>
          <a:p>
            <a:r>
              <a:rPr lang="en-GB" sz="2000" b="1" dirty="0" smtClean="0">
                <a:latin typeface="Arial" panose="020B0604020202020204" pitchFamily="34" charset="0"/>
                <a:cs typeface="Arial" panose="020B0604020202020204" pitchFamily="34" charset="0"/>
              </a:rPr>
              <a:t>Key </a:t>
            </a:r>
            <a:r>
              <a:rPr lang="en-GB" sz="2000" b="1" dirty="0">
                <a:latin typeface="Arial" panose="020B0604020202020204" pitchFamily="34" charset="0"/>
                <a:cs typeface="Arial" panose="020B0604020202020204" pitchFamily="34" charset="0"/>
              </a:rPr>
              <a:t>Stage 2</a:t>
            </a:r>
            <a:r>
              <a:rPr lang="en-GB" sz="2000" b="1" dirty="0" smtClean="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History</a:t>
            </a:r>
            <a:endParaRPr lang="en-GB" sz="20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Learning Aims and Outcomes</a:t>
            </a:r>
          </a:p>
          <a:p>
            <a:endParaRPr lang="en-GB" sz="1600"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a:t>
            </a:r>
            <a:r>
              <a:rPr lang="en-GB" dirty="0">
                <a:solidFill>
                  <a:srgbClr val="000000"/>
                </a:solidFill>
                <a:latin typeface="Arial" panose="020B0604020202020204" pitchFamily="34" charset="0"/>
                <a:cs typeface="Arial" panose="020B0604020202020204" pitchFamily="34" charset="0"/>
              </a:rPr>
              <a:t>develop our local history and geography skills by using maps, plans and historical evidence to find out about our area in the </a:t>
            </a:r>
            <a:r>
              <a:rPr lang="en-GB" dirty="0" smtClean="0">
                <a:solidFill>
                  <a:srgbClr val="000000"/>
                </a:solidFill>
                <a:latin typeface="Arial" panose="020B0604020202020204" pitchFamily="34" charset="0"/>
                <a:cs typeface="Arial" panose="020B0604020202020204" pitchFamily="34" charset="0"/>
              </a:rPr>
              <a:t>past</a:t>
            </a: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a:solidFill>
                  <a:srgbClr val="000000"/>
                </a:solidFill>
                <a:latin typeface="Arial" panose="020B0604020202020204" pitchFamily="34" charset="0"/>
                <a:cs typeface="Arial" panose="020B0604020202020204" pitchFamily="34" charset="0"/>
              </a:rPr>
              <a:t>To investigate why key historical sites in our local area are </a:t>
            </a:r>
            <a:r>
              <a:rPr lang="en-GB" dirty="0" smtClean="0">
                <a:solidFill>
                  <a:srgbClr val="000000"/>
                </a:solidFill>
                <a:latin typeface="Arial" panose="020B0604020202020204" pitchFamily="34" charset="0"/>
                <a:cs typeface="Arial" panose="020B0604020202020204" pitchFamily="34" charset="0"/>
              </a:rPr>
              <a:t>important</a:t>
            </a:r>
            <a:endParaRPr lang="en-GB" dirty="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r>
              <a:rPr lang="en-GB" dirty="0" smtClean="0">
                <a:solidFill>
                  <a:srgbClr val="000000"/>
                </a:solidFill>
                <a:latin typeface="Arial" panose="020B0604020202020204" pitchFamily="34" charset="0"/>
                <a:cs typeface="Arial" panose="020B0604020202020204" pitchFamily="34" charset="0"/>
              </a:rPr>
              <a:t>To </a:t>
            </a:r>
            <a:r>
              <a:rPr lang="en-GB" dirty="0">
                <a:solidFill>
                  <a:srgbClr val="000000"/>
                </a:solidFill>
                <a:latin typeface="Arial" panose="020B0604020202020204" pitchFamily="34" charset="0"/>
                <a:cs typeface="Arial" panose="020B0604020202020204" pitchFamily="34" charset="0"/>
              </a:rPr>
              <a:t>think about, describe and explain how we can care about  historic sites in our local area and can continue to use them in the future</a:t>
            </a:r>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pPr marL="342900" indent="-342900">
              <a:buFont typeface="Arial" pitchFamily="34" charset="0"/>
              <a:buChar char="•"/>
            </a:pPr>
            <a:endParaRPr lang="en-US" sz="800" dirty="0" smtClean="0">
              <a:latin typeface="Arial" panose="020B0604020202020204" pitchFamily="34" charset="0"/>
              <a:cs typeface="Arial" panose="020B0604020202020204" pitchFamily="34" charset="0"/>
            </a:endParaRPr>
          </a:p>
          <a:p>
            <a:r>
              <a:rPr lang="en-US" sz="800" dirty="0" smtClean="0">
                <a:latin typeface="Arial" panose="020B0604020202020204" pitchFamily="34" charset="0"/>
                <a:cs typeface="Arial" panose="020B0604020202020204" pitchFamily="34" charset="0"/>
              </a:rPr>
              <a:t>This PowerPoint relates to this Teaching  Activity</a:t>
            </a:r>
            <a:r>
              <a:rPr lang="en-US" sz="800" dirty="0">
                <a:latin typeface="Arial" panose="020B0604020202020204" pitchFamily="34" charset="0"/>
                <a:cs typeface="Arial" panose="020B0604020202020204" pitchFamily="34" charset="0"/>
              </a:rPr>
              <a:t>: </a:t>
            </a:r>
            <a:r>
              <a:rPr lang="en-US" sz="800" dirty="0">
                <a:latin typeface="Arial" panose="020B0604020202020204" pitchFamily="34" charset="0"/>
                <a:cs typeface="Arial" panose="020B0604020202020204" pitchFamily="34" charset="0"/>
                <a:hlinkClick r:id="rId5"/>
              </a:rPr>
              <a:t>https://</a:t>
            </a:r>
            <a:r>
              <a:rPr lang="en-US" sz="800" dirty="0" smtClean="0">
                <a:latin typeface="Arial" panose="020B0604020202020204" pitchFamily="34" charset="0"/>
                <a:cs typeface="Arial" panose="020B0604020202020204" pitchFamily="34" charset="0"/>
                <a:hlinkClick r:id="rId5"/>
              </a:rPr>
              <a:t>historicengland.org.uk/services-skills/education/teaching-activities/rochdale-reimagined</a:t>
            </a:r>
            <a:r>
              <a:rPr lang="en-US" sz="800" dirty="0" smtClean="0">
                <a:latin typeface="Arial" panose="020B0604020202020204" pitchFamily="34" charset="0"/>
                <a:cs typeface="Arial" panose="020B0604020202020204" pitchFamily="34" charset="0"/>
              </a:rPr>
              <a:t>  </a:t>
            </a:r>
            <a:endParaRPr lang="en-GB" sz="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357270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3: Trace</a:t>
            </a:r>
            <a:endParaRPr lang="en-GB" sz="36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BC9B53BB-E2E3-304E-A7B1-4FBE2C0BCF1F}"/>
              </a:ext>
            </a:extLst>
          </p:cNvPr>
          <p:cNvPicPr>
            <a:picLocks noChangeAspect="1"/>
          </p:cNvPicPr>
          <p:nvPr/>
        </p:nvPicPr>
        <p:blipFill rotWithShape="1">
          <a:blip r:embed="rId5"/>
          <a:srcRect t="3487" r="5573" b="5550"/>
          <a:stretch/>
        </p:blipFill>
        <p:spPr>
          <a:xfrm>
            <a:off x="2733" y="1883390"/>
            <a:ext cx="9180577" cy="4974609"/>
          </a:xfrm>
          <a:prstGeom prst="rect">
            <a:avLst/>
          </a:prstGeom>
        </p:spPr>
      </p:pic>
    </p:spTree>
    <p:custDataLst>
      <p:tags r:id="rId1"/>
    </p:custDataLst>
    <p:extLst>
      <p:ext uri="{BB962C8B-B14F-4D97-AF65-F5344CB8AC3E}">
        <p14:creationId xmlns:p14="http://schemas.microsoft.com/office/powerpoint/2010/main" val="5340980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3</a:t>
            </a:r>
            <a:r>
              <a:rPr lang="en-GB" sz="3600" dirty="0">
                <a:latin typeface="Arial" panose="020B0604020202020204" pitchFamily="34" charset="0"/>
                <a:cs typeface="Arial" panose="020B0604020202020204" pitchFamily="34" charset="0"/>
              </a:rPr>
              <a:t>: </a:t>
            </a:r>
            <a:r>
              <a:rPr lang="en-GB" sz="3600" u="sng" dirty="0">
                <a:latin typeface="Arial" panose="020B0604020202020204" pitchFamily="34" charset="0"/>
                <a:cs typeface="Arial" panose="020B0604020202020204" pitchFamily="34" charset="0"/>
              </a:rPr>
              <a:t>Trace</a:t>
            </a:r>
            <a:r>
              <a:rPr lang="en-GB" sz="3600" dirty="0">
                <a:latin typeface="Arial" panose="020B0604020202020204" pitchFamily="34" charset="0"/>
                <a:cs typeface="Arial" panose="020B0604020202020204" pitchFamily="34" charset="0"/>
              </a:rPr>
              <a:t> the outline of your site and add the changes you have made</a:t>
            </a:r>
            <a:endParaRPr lang="en-GB" sz="3600" b="1"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457200" y="2865419"/>
            <a:ext cx="4420580" cy="339447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200" dirty="0" smtClean="0">
                <a:latin typeface="Arial" panose="020B0604020202020204" pitchFamily="34" charset="0"/>
                <a:cs typeface="Arial" panose="020B0604020202020204" pitchFamily="34" charset="0"/>
              </a:rPr>
              <a:t>Once you have decided on your redesign, use tracing paper to trace the outline of your site from your project booklet.</a:t>
            </a:r>
          </a:p>
          <a:p>
            <a:pPr marL="0" indent="0">
              <a:buNone/>
            </a:pPr>
            <a:endParaRPr lang="en-GB" sz="22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Now add the changes you plan to make. </a:t>
            </a:r>
          </a:p>
          <a:p>
            <a:endParaRPr lang="en-GB" dirty="0">
              <a:solidFill>
                <a:schemeClr val="bg1"/>
              </a:solidFill>
            </a:endParaRPr>
          </a:p>
        </p:txBody>
      </p:sp>
      <p:pic>
        <p:nvPicPr>
          <p:cNvPr id="7" name="Picture 6" descr="C:\Users\Nicola\Documents\Heritage Schools\2020\Rochdale\tracing paper.jpe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2649272"/>
            <a:ext cx="3245043" cy="3777162"/>
          </a:xfrm>
          <a:prstGeom prst="rect">
            <a:avLst/>
          </a:prstGeom>
          <a:noFill/>
          <a:ln>
            <a:noFill/>
          </a:ln>
        </p:spPr>
      </p:pic>
    </p:spTree>
    <p:custDataLst>
      <p:tags r:id="rId1"/>
    </p:custDataLst>
    <p:extLst>
      <p:ext uri="{BB962C8B-B14F-4D97-AF65-F5344CB8AC3E}">
        <p14:creationId xmlns:p14="http://schemas.microsoft.com/office/powerpoint/2010/main" val="6871565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4: Model</a:t>
            </a:r>
            <a:endParaRPr lang="en-GB" sz="36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F8A085B5-DDE4-C146-A9B9-16576851DDE9}"/>
              </a:ext>
            </a:extLst>
          </p:cNvPr>
          <p:cNvPicPr>
            <a:picLocks noChangeAspect="1"/>
          </p:cNvPicPr>
          <p:nvPr/>
        </p:nvPicPr>
        <p:blipFill rotWithShape="1">
          <a:blip r:embed="rId5"/>
          <a:srcRect t="7813" b="11059"/>
          <a:stretch/>
        </p:blipFill>
        <p:spPr>
          <a:xfrm>
            <a:off x="0" y="1912393"/>
            <a:ext cx="9144000" cy="4945607"/>
          </a:xfrm>
          <a:prstGeom prst="rect">
            <a:avLst/>
          </a:prstGeom>
        </p:spPr>
      </p:pic>
    </p:spTree>
    <p:custDataLst>
      <p:tags r:id="rId1"/>
    </p:custDataLst>
    <p:extLst>
      <p:ext uri="{BB962C8B-B14F-4D97-AF65-F5344CB8AC3E}">
        <p14:creationId xmlns:p14="http://schemas.microsoft.com/office/powerpoint/2010/main" val="7710450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X:\EH MAIN Jan  2016\EH SEPT2014\PROJECTS\Rochdale Reimagined\Photos\St andrews\Starlings\Phone photos Dec 2019 454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215"/>
          <a:stretch/>
        </p:blipFill>
        <p:spPr bwMode="auto">
          <a:xfrm>
            <a:off x="4899209" y="2038851"/>
            <a:ext cx="4244791" cy="2915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X:\EH MAIN Jan  2016\EH SEPT2014\PROJECTS\Rochdale Reimagined\Photos\St andrews\Starlings\Phone photos Dec 2019 454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5492"/>
          <a:stretch/>
        </p:blipFill>
        <p:spPr bwMode="auto">
          <a:xfrm>
            <a:off x="2693131" y="3924601"/>
            <a:ext cx="3605146" cy="27167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smtClean="0">
                <a:latin typeface="Arial" panose="020B0604020202020204" pitchFamily="34" charset="0"/>
                <a:cs typeface="Arial" panose="020B0604020202020204" pitchFamily="34" charset="0"/>
              </a:rPr>
              <a:t>Step 4: </a:t>
            </a:r>
            <a:r>
              <a:rPr lang="en-GB" sz="3600" u="sng" dirty="0" smtClean="0">
                <a:latin typeface="Arial" panose="020B0604020202020204" pitchFamily="34" charset="0"/>
                <a:cs typeface="Arial" panose="020B0604020202020204" pitchFamily="34" charset="0"/>
              </a:rPr>
              <a:t>Model</a:t>
            </a:r>
            <a:r>
              <a:rPr lang="en-GB" sz="3600" dirty="0" smtClean="0">
                <a:latin typeface="Arial" panose="020B0604020202020204" pitchFamily="34" charset="0"/>
                <a:cs typeface="Arial" panose="020B0604020202020204" pitchFamily="34" charset="0"/>
              </a:rPr>
              <a:t> your design</a:t>
            </a:r>
            <a:endParaRPr lang="en-GB" sz="3600" b="1" dirty="0">
              <a:latin typeface="Arial" panose="020B0604020202020204" pitchFamily="34" charset="0"/>
              <a:cs typeface="Arial" panose="020B0604020202020204" pitchFamily="34" charset="0"/>
            </a:endParaRPr>
          </a:p>
        </p:txBody>
      </p:sp>
      <p:pic>
        <p:nvPicPr>
          <p:cNvPr id="6" name="Picture 4" descr="X:\EH MAIN Jan  2016\EH SEPT2014\PROJECTS\Rochdale Reimagined\Photos\St andrews\Starlings\Phone photos Dec 2019 455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2875" b="26600"/>
          <a:stretch/>
        </p:blipFill>
        <p:spPr bwMode="auto">
          <a:xfrm>
            <a:off x="0" y="2038851"/>
            <a:ext cx="3953871" cy="29936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99216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5: Share</a:t>
            </a:r>
            <a:endParaRPr lang="en-GB" sz="3600" b="1" dirty="0">
              <a:latin typeface="Arial" panose="020B0604020202020204" pitchFamily="34" charset="0"/>
              <a:cs typeface="Arial" panose="020B0604020202020204" pitchFamily="34" charset="0"/>
            </a:endParaRPr>
          </a:p>
        </p:txBody>
      </p:sp>
      <p:pic>
        <p:nvPicPr>
          <p:cNvPr id="6" name="Picture 2" descr="X:\EH MAIN Jan  2016\EH SEPT2014\HS Mar 2015\Resources &amp; initiatives Mar 2015 - 16\Manchester Alphabet\Launch\Photos\IMG_016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82" b="50369"/>
          <a:stretch/>
        </p:blipFill>
        <p:spPr bwMode="auto">
          <a:xfrm>
            <a:off x="0" y="1909848"/>
            <a:ext cx="9162072" cy="494132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960321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611560" y="1220892"/>
            <a:ext cx="853244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600" dirty="0" smtClean="0">
                <a:latin typeface="Arial" panose="020B0604020202020204" pitchFamily="34" charset="0"/>
                <a:cs typeface="Arial" panose="020B0604020202020204" pitchFamily="34" charset="0"/>
              </a:rPr>
              <a:t>Step 5: </a:t>
            </a:r>
            <a:r>
              <a:rPr lang="en-GB" sz="3600" u="sng" dirty="0" smtClean="0">
                <a:latin typeface="Arial" panose="020B0604020202020204" pitchFamily="34" charset="0"/>
                <a:cs typeface="Arial" panose="020B0604020202020204" pitchFamily="34" charset="0"/>
              </a:rPr>
              <a:t>Share</a:t>
            </a:r>
            <a:r>
              <a:rPr lang="en-GB" sz="3600" dirty="0" smtClean="0">
                <a:latin typeface="Arial" panose="020B0604020202020204" pitchFamily="34" charset="0"/>
                <a:cs typeface="Arial" panose="020B0604020202020204" pitchFamily="34" charset="0"/>
              </a:rPr>
              <a:t> </a:t>
            </a:r>
            <a:r>
              <a:rPr lang="en-GB" sz="3600" dirty="0">
                <a:latin typeface="Arial" panose="020B0604020202020204" pitchFamily="34" charset="0"/>
                <a:cs typeface="Arial" panose="020B0604020202020204" pitchFamily="34" charset="0"/>
              </a:rPr>
              <a:t>your designs and ideas with others</a:t>
            </a:r>
            <a:endParaRPr lang="en-GB" sz="3600" b="1" dirty="0">
              <a:latin typeface="Arial" panose="020B0604020202020204" pitchFamily="34" charset="0"/>
              <a:cs typeface="Arial" panose="020B0604020202020204" pitchFamily="34" charset="0"/>
            </a:endParaRPr>
          </a:p>
        </p:txBody>
      </p:sp>
      <p:sp>
        <p:nvSpPr>
          <p:cNvPr id="6" name="Content Placeholder 2"/>
          <p:cNvSpPr txBox="1">
            <a:spLocks/>
          </p:cNvSpPr>
          <p:nvPr/>
        </p:nvSpPr>
        <p:spPr>
          <a:xfrm>
            <a:off x="457200" y="2865419"/>
            <a:ext cx="4420580" cy="3394472"/>
          </a:xfrm>
          <a:prstGeom prst="rect">
            <a:avLst/>
          </a:prstGeom>
        </p:spPr>
        <p:txBody>
          <a:bodyPr>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2200" dirty="0" smtClean="0">
                <a:latin typeface="Arial" panose="020B0604020202020204" pitchFamily="34" charset="0"/>
                <a:cs typeface="Arial" panose="020B0604020202020204" pitchFamily="34" charset="0"/>
              </a:rPr>
              <a:t>Describe </a:t>
            </a:r>
            <a:r>
              <a:rPr lang="en-GB" sz="2200" dirty="0">
                <a:latin typeface="Arial" panose="020B0604020202020204" pitchFamily="34" charset="0"/>
                <a:cs typeface="Arial" panose="020B0604020202020204" pitchFamily="34" charset="0"/>
              </a:rPr>
              <a:t>your designs to the rest of the class</a:t>
            </a:r>
            <a:r>
              <a:rPr lang="en-GB" sz="2200" dirty="0" smtClean="0">
                <a:latin typeface="Arial" panose="020B0604020202020204" pitchFamily="34" charset="0"/>
                <a:cs typeface="Arial" panose="020B0604020202020204" pitchFamily="34" charset="0"/>
              </a:rPr>
              <a:t>.</a:t>
            </a:r>
          </a:p>
          <a:p>
            <a:pPr marL="0" indent="0">
              <a:buNone/>
            </a:pPr>
            <a:endParaRPr lang="en-GB" sz="2200" dirty="0" smtClean="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You </a:t>
            </a:r>
            <a:r>
              <a:rPr lang="en-GB" sz="2200" dirty="0">
                <a:latin typeface="Arial" panose="020B0604020202020204" pitchFamily="34" charset="0"/>
                <a:cs typeface="Arial" panose="020B0604020202020204" pitchFamily="34" charset="0"/>
              </a:rPr>
              <a:t>could even vote on your preferred design for each site</a:t>
            </a:r>
            <a:r>
              <a:rPr lang="en-GB" sz="2200" dirty="0" smtClean="0">
                <a:latin typeface="Arial" panose="020B0604020202020204" pitchFamily="34" charset="0"/>
                <a:cs typeface="Arial" panose="020B0604020202020204" pitchFamily="34" charset="0"/>
              </a:rPr>
              <a:t>.</a:t>
            </a:r>
          </a:p>
          <a:p>
            <a:endParaRPr lang="en-GB" sz="2200" dirty="0">
              <a:latin typeface="Arial" panose="020B0604020202020204" pitchFamily="34" charset="0"/>
              <a:cs typeface="Arial" panose="020B0604020202020204" pitchFamily="34" charset="0"/>
            </a:endParaRPr>
          </a:p>
          <a:p>
            <a:r>
              <a:rPr lang="en-GB" sz="2200" dirty="0" smtClean="0">
                <a:latin typeface="Arial" panose="020B0604020202020204" pitchFamily="34" charset="0"/>
                <a:cs typeface="Arial" panose="020B0604020202020204" pitchFamily="34" charset="0"/>
              </a:rPr>
              <a:t>Why </a:t>
            </a:r>
            <a:r>
              <a:rPr lang="en-GB" sz="2200" dirty="0">
                <a:latin typeface="Arial" panose="020B0604020202020204" pitchFamily="34" charset="0"/>
                <a:cs typeface="Arial" panose="020B0604020202020204" pitchFamily="34" charset="0"/>
              </a:rPr>
              <a:t>not have a class exhibition and invite other students, staff and parents to see your work!</a:t>
            </a:r>
          </a:p>
          <a:p>
            <a:endParaRPr lang="en-GB" sz="2200" dirty="0" smtClean="0">
              <a:latin typeface="Arial" panose="020B0604020202020204" pitchFamily="34" charset="0"/>
              <a:cs typeface="Arial" panose="020B0604020202020204" pitchFamily="34" charset="0"/>
            </a:endParaRPr>
          </a:p>
          <a:p>
            <a:endParaRPr lang="en-GB" dirty="0">
              <a:solidFill>
                <a:schemeClr val="bg1"/>
              </a:solidFill>
            </a:endParaRPr>
          </a:p>
        </p:txBody>
      </p:sp>
      <p:pic>
        <p:nvPicPr>
          <p:cNvPr id="8" name="Picture 2" descr="X:\EH MAIN Jan  2016\EH SEPT2014\PROJECTS\Rochdale Reimagined\Photos\St Patricks\4a\from Rachel Greenhalgh\Aidan and Raiisha\IMG_42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3626" y="3038585"/>
            <a:ext cx="4227222" cy="31573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38310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33375"/>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5812" y="2348880"/>
            <a:ext cx="7992888" cy="2154436"/>
          </a:xfrm>
          <a:prstGeom prst="rect">
            <a:avLst/>
          </a:prstGeom>
        </p:spPr>
        <p:txBody>
          <a:bodyPr wrap="square">
            <a:spAutoFit/>
          </a:bodyPr>
          <a:lstStyle/>
          <a:p>
            <a:pPr algn="ctr"/>
            <a:r>
              <a:rPr lang="en-GB" sz="3200" dirty="0" smtClean="0">
                <a:latin typeface="Arial" panose="020B0604020202020204" pitchFamily="34" charset="0"/>
                <a:cs typeface="Arial" panose="020B0604020202020204" pitchFamily="34" charset="0"/>
              </a:rPr>
              <a:t>Find more teaching resources at:</a:t>
            </a:r>
          </a:p>
          <a:p>
            <a:pPr algn="ctr"/>
            <a:endParaRPr lang="en-GB" sz="3200" dirty="0">
              <a:latin typeface="Arial" panose="020B0604020202020204" pitchFamily="34" charset="0"/>
              <a:cs typeface="Arial" panose="020B0604020202020204" pitchFamily="34" charset="0"/>
            </a:endParaRPr>
          </a:p>
          <a:p>
            <a:pPr algn="ctr"/>
            <a:r>
              <a:rPr lang="en-GB" sz="3200" dirty="0" smtClean="0">
                <a:latin typeface="Arial" panose="020B0604020202020204" pitchFamily="34" charset="0"/>
                <a:cs typeface="Arial" panose="020B0604020202020204" pitchFamily="34" charset="0"/>
                <a:hlinkClick r:id="rId5"/>
              </a:rPr>
              <a:t>HistoricEngland.org.uk/Education</a:t>
            </a:r>
            <a:endParaRPr lang="en-GB" sz="3200" dirty="0" smtClean="0">
              <a:latin typeface="Arial" panose="020B0604020202020204" pitchFamily="34" charset="0"/>
              <a:cs typeface="Arial" panose="020B0604020202020204" pitchFamily="34" charset="0"/>
            </a:endParaRPr>
          </a:p>
          <a:p>
            <a:pPr algn="ctr"/>
            <a:endParaRPr lang="en-GB" sz="2000" dirty="0" smtClean="0">
              <a:latin typeface="Source Sans Pro" pitchFamily="34" charset="0"/>
            </a:endParaRPr>
          </a:p>
          <a:p>
            <a:endParaRPr lang="en-GB" dirty="0" smtClean="0">
              <a:solidFill>
                <a:srgbClr val="FFFFFF"/>
              </a:solidFill>
              <a:latin typeface="Source Sans Pro Light" pitchFamily="34" charset="0"/>
            </a:endParaRPr>
          </a:p>
        </p:txBody>
      </p:sp>
    </p:spTree>
    <p:custDataLst>
      <p:tags r:id="rId1"/>
    </p:custDataLst>
    <p:extLst>
      <p:ext uri="{BB962C8B-B14F-4D97-AF65-F5344CB8AC3E}">
        <p14:creationId xmlns:p14="http://schemas.microsoft.com/office/powerpoint/2010/main" val="40572768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617" y="1891862"/>
            <a:ext cx="5397976" cy="4966138"/>
          </a:xfrm>
          <a:prstGeom prst="rect">
            <a:avLst/>
          </a:prstGeom>
        </p:spPr>
      </p:pic>
      <p:pic>
        <p:nvPicPr>
          <p:cNvPr id="30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59" y="2400178"/>
            <a:ext cx="3100057" cy="3785652"/>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What do you like about the area in which you live?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What do you dislike about the area in which you live?</a:t>
            </a:r>
          </a:p>
          <a:p>
            <a:endParaRPr lang="en-GB" sz="2400" dirty="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How would you make it better?</a:t>
            </a:r>
          </a:p>
        </p:txBody>
      </p:sp>
      <p:grpSp>
        <p:nvGrpSpPr>
          <p:cNvPr id="22" name="Group 21"/>
          <p:cNvGrpSpPr/>
          <p:nvPr/>
        </p:nvGrpSpPr>
        <p:grpSpPr>
          <a:xfrm>
            <a:off x="4931797" y="3114257"/>
            <a:ext cx="1899698" cy="532300"/>
            <a:chOff x="4186920" y="2368431"/>
            <a:chExt cx="1899698" cy="532300"/>
          </a:xfrm>
        </p:grpSpPr>
        <p:sp>
          <p:nvSpPr>
            <p:cNvPr id="9" name="Oval 8"/>
            <p:cNvSpPr/>
            <p:nvPr/>
          </p:nvSpPr>
          <p:spPr>
            <a:xfrm>
              <a:off x="5989092" y="2808514"/>
              <a:ext cx="97526" cy="92217"/>
            </a:xfrm>
            <a:prstGeom prst="ellipse">
              <a:avLst/>
            </a:prstGeom>
            <a:solidFill>
              <a:srgbClr val="FFFF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4186920" y="2368431"/>
              <a:ext cx="989373" cy="307777"/>
            </a:xfrm>
            <a:prstGeom prst="rect">
              <a:avLst/>
            </a:prstGeom>
            <a:noFill/>
          </p:spPr>
          <p:txBody>
            <a:bodyPr wrap="none" rtlCol="0">
              <a:spAutoFit/>
            </a:bodyPr>
            <a:lstStyle/>
            <a:p>
              <a:r>
                <a:rPr lang="en-GB" sz="1400" b="1" dirty="0" smtClean="0">
                  <a:latin typeface="Arial" panose="020B0604020202020204" pitchFamily="34" charset="0"/>
                  <a:cs typeface="Arial" panose="020B0604020202020204" pitchFamily="34" charset="0"/>
                </a:rPr>
                <a:t>Rochdale</a:t>
              </a:r>
              <a:endParaRPr lang="en-GB" sz="1400" b="1" dirty="0">
                <a:latin typeface="Arial" panose="020B0604020202020204" pitchFamily="34" charset="0"/>
                <a:cs typeface="Arial" panose="020B0604020202020204" pitchFamily="34" charset="0"/>
              </a:endParaRPr>
            </a:p>
          </p:txBody>
        </p:sp>
      </p:grpSp>
      <p:sp>
        <p:nvSpPr>
          <p:cNvPr id="27" name="TextBox 26"/>
          <p:cNvSpPr txBox="1"/>
          <p:nvPr/>
        </p:nvSpPr>
        <p:spPr>
          <a:xfrm>
            <a:off x="593415" y="1263846"/>
            <a:ext cx="7992888" cy="584775"/>
          </a:xfrm>
          <a:prstGeom prst="rect">
            <a:avLst/>
          </a:prstGeom>
          <a:noFill/>
        </p:spPr>
        <p:txBody>
          <a:bodyPr wrap="square" rtlCol="0">
            <a:spAutoFit/>
          </a:bodyPr>
          <a:lstStyle/>
          <a:p>
            <a:r>
              <a:rPr lang="en-GB" sz="3200" dirty="0" smtClean="0">
                <a:latin typeface="Arial" panose="020B0604020202020204" pitchFamily="34" charset="0"/>
                <a:cs typeface="Arial" panose="020B0604020202020204" pitchFamily="34" charset="0"/>
              </a:rPr>
              <a:t>What do you think about where you live?</a:t>
            </a:r>
          </a:p>
        </p:txBody>
      </p:sp>
    </p:spTree>
    <p:custDataLst>
      <p:tags r:id="rId1"/>
    </p:custDataLst>
    <p:extLst>
      <p:ext uri="{BB962C8B-B14F-4D97-AF65-F5344CB8AC3E}">
        <p14:creationId xmlns:p14="http://schemas.microsoft.com/office/powerpoint/2010/main" val="303334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1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a:off x="2771800" y="980728"/>
            <a:ext cx="4337743" cy="254130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Arial" panose="020B0604020202020204" pitchFamily="34" charset="0"/>
                <a:cs typeface="Arial" panose="020B0604020202020204" pitchFamily="34" charset="0"/>
              </a:rPr>
              <a:t>What is architecture?</a:t>
            </a:r>
            <a:endParaRPr lang="en-GB" sz="3600" dirty="0">
              <a:latin typeface="Arial" panose="020B0604020202020204" pitchFamily="34" charset="0"/>
              <a:cs typeface="Arial" panose="020B0604020202020204" pitchFamily="34" charset="0"/>
            </a:endParaRPr>
          </a:p>
        </p:txBody>
      </p:sp>
      <p:sp>
        <p:nvSpPr>
          <p:cNvPr id="8" name="Cloud Callout 7"/>
          <p:cNvSpPr/>
          <p:nvPr/>
        </p:nvSpPr>
        <p:spPr>
          <a:xfrm>
            <a:off x="161925" y="3846484"/>
            <a:ext cx="3924300" cy="254130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Arial" panose="020B0604020202020204" pitchFamily="34" charset="0"/>
                <a:cs typeface="Arial" panose="020B0604020202020204" pitchFamily="34" charset="0"/>
              </a:rPr>
              <a:t>What does an architect do?</a:t>
            </a:r>
            <a:endParaRPr lang="en-GB" sz="3600" dirty="0">
              <a:latin typeface="Arial" panose="020B0604020202020204" pitchFamily="34" charset="0"/>
              <a:cs typeface="Arial" panose="020B0604020202020204" pitchFamily="34" charset="0"/>
            </a:endParaRPr>
          </a:p>
        </p:txBody>
      </p:sp>
      <p:sp>
        <p:nvSpPr>
          <p:cNvPr id="9" name="Cloud Callout 8"/>
          <p:cNvSpPr/>
          <p:nvPr/>
        </p:nvSpPr>
        <p:spPr>
          <a:xfrm>
            <a:off x="4232275" y="3717032"/>
            <a:ext cx="4909910" cy="254130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smtClean="0">
                <a:latin typeface="Arial" panose="020B0604020202020204" pitchFamily="34" charset="0"/>
                <a:cs typeface="Arial" panose="020B0604020202020204" pitchFamily="34" charset="0"/>
              </a:rPr>
              <a:t>What is ‘good’ architecture?</a:t>
            </a:r>
            <a:endParaRPr lang="en-GB" sz="3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04040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851" y="2400178"/>
            <a:ext cx="3387766" cy="2677656"/>
          </a:xfrm>
          <a:prstGeom prst="rect">
            <a:avLst/>
          </a:prstGeom>
          <a:noFill/>
        </p:spPr>
        <p:txBody>
          <a:bodyPr wrap="square" rtlCol="0">
            <a:spAutoFit/>
          </a:bodyPr>
          <a:lstStyle/>
          <a:p>
            <a:pPr algn="ctr"/>
            <a:r>
              <a:rPr lang="en-GB" sz="4800" dirty="0" smtClean="0">
                <a:latin typeface="Arial" panose="020B0604020202020204" pitchFamily="34" charset="0"/>
                <a:cs typeface="Arial" panose="020B0604020202020204" pitchFamily="34" charset="0"/>
              </a:rPr>
              <a:t>Vitruvius</a:t>
            </a:r>
          </a:p>
          <a:p>
            <a:pPr algn="ctr"/>
            <a:r>
              <a:rPr lang="en-GB" sz="4800" dirty="0" smtClean="0">
                <a:latin typeface="Arial" panose="020B0604020202020204" pitchFamily="34" charset="0"/>
                <a:cs typeface="Arial" panose="020B0604020202020204" pitchFamily="34" charset="0"/>
              </a:rPr>
              <a:t>70 BC</a:t>
            </a:r>
          </a:p>
          <a:p>
            <a:pPr algn="ctr"/>
            <a:endParaRPr lang="en-GB" sz="2400" dirty="0" smtClean="0">
              <a:latin typeface="Arial" panose="020B0604020202020204" pitchFamily="34" charset="0"/>
              <a:cs typeface="Arial" panose="020B0604020202020204" pitchFamily="34" charset="0"/>
            </a:endParaRPr>
          </a:p>
          <a:p>
            <a:pPr algn="ctr"/>
            <a:r>
              <a:rPr lang="en-GB" sz="2400" i="1" dirty="0" smtClean="0">
                <a:latin typeface="Arial" panose="020B0604020202020204" pitchFamily="34" charset="0"/>
                <a:cs typeface="Arial" panose="020B0604020202020204" pitchFamily="34" charset="0"/>
              </a:rPr>
              <a:t>... that’s a really, really long time ago!</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714" t="6316" r="10364" b="22339"/>
          <a:stretch/>
        </p:blipFill>
        <p:spPr>
          <a:xfrm>
            <a:off x="4074695" y="0"/>
            <a:ext cx="5069305" cy="6871725"/>
          </a:xfrm>
          <a:prstGeom prst="rect">
            <a:avLst/>
          </a:prstGeom>
        </p:spPr>
      </p:pic>
    </p:spTree>
    <p:custDataLst>
      <p:tags r:id="rId1"/>
    </p:custDataLst>
    <p:extLst>
      <p:ext uri="{BB962C8B-B14F-4D97-AF65-F5344CB8AC3E}">
        <p14:creationId xmlns:p14="http://schemas.microsoft.com/office/powerpoint/2010/main" val="168033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10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10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 calcmode="lin" valueType="num">
                                      <p:cBhvr additive="base">
                                        <p:cTn id="17" dur="1000" fill="hold"/>
                                        <p:tgtEl>
                                          <p:spTgt spid="6">
                                            <p:txEl>
                                              <p:pRg st="3" end="3"/>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6">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851" y="2400178"/>
            <a:ext cx="3387766" cy="3416320"/>
          </a:xfrm>
          <a:prstGeom prst="rect">
            <a:avLst/>
          </a:prstGeom>
          <a:noFill/>
        </p:spPr>
        <p:txBody>
          <a:bodyPr wrap="square" rtlCol="0">
            <a:spAutoFit/>
          </a:bodyPr>
          <a:lstStyle/>
          <a:p>
            <a:pPr algn="ctr"/>
            <a:r>
              <a:rPr lang="en-GB" sz="4800" dirty="0" err="1" smtClean="0">
                <a:latin typeface="Arial" panose="020B0604020202020204" pitchFamily="34" charset="0"/>
                <a:cs typeface="Arial" panose="020B0604020202020204" pitchFamily="34" charset="0"/>
              </a:rPr>
              <a:t>Firmitas</a:t>
            </a:r>
            <a:r>
              <a:rPr lang="en-GB" sz="4800" dirty="0" smtClean="0">
                <a:latin typeface="Arial" panose="020B0604020202020204" pitchFamily="34" charset="0"/>
                <a:cs typeface="Arial" panose="020B0604020202020204" pitchFamily="34" charset="0"/>
              </a:rPr>
              <a:t> </a:t>
            </a:r>
          </a:p>
          <a:p>
            <a:pPr algn="ctr"/>
            <a:r>
              <a:rPr lang="en-GB" sz="4800" dirty="0" err="1" smtClean="0">
                <a:latin typeface="Arial" panose="020B0604020202020204" pitchFamily="34" charset="0"/>
                <a:cs typeface="Arial" panose="020B0604020202020204" pitchFamily="34" charset="0"/>
              </a:rPr>
              <a:t>Utilitas</a:t>
            </a:r>
            <a:endParaRPr lang="en-GB" sz="4800" dirty="0" smtClean="0">
              <a:latin typeface="Arial" panose="020B0604020202020204" pitchFamily="34" charset="0"/>
              <a:cs typeface="Arial" panose="020B0604020202020204" pitchFamily="34" charset="0"/>
            </a:endParaRPr>
          </a:p>
          <a:p>
            <a:pPr algn="ctr"/>
            <a:r>
              <a:rPr lang="en-GB" sz="4800" dirty="0" smtClean="0">
                <a:latin typeface="Arial" panose="020B0604020202020204" pitchFamily="34" charset="0"/>
                <a:cs typeface="Arial" panose="020B0604020202020204" pitchFamily="34" charset="0"/>
              </a:rPr>
              <a:t> </a:t>
            </a:r>
            <a:r>
              <a:rPr lang="en-GB" sz="4800" dirty="0" err="1" smtClean="0">
                <a:latin typeface="Arial" panose="020B0604020202020204" pitchFamily="34" charset="0"/>
                <a:cs typeface="Arial" panose="020B0604020202020204" pitchFamily="34" charset="0"/>
              </a:rPr>
              <a:t>Venustas</a:t>
            </a:r>
            <a:endParaRPr lang="en-GB" sz="4800" dirty="0" smtClean="0">
              <a:latin typeface="Arial" panose="020B0604020202020204" pitchFamily="34" charset="0"/>
              <a:cs typeface="Arial" panose="020B0604020202020204" pitchFamily="34" charset="0"/>
            </a:endParaRPr>
          </a:p>
          <a:p>
            <a:pPr algn="ctr"/>
            <a:endParaRPr lang="en-GB" sz="2400" dirty="0" smtClean="0">
              <a:latin typeface="Arial" panose="020B0604020202020204" pitchFamily="34" charset="0"/>
              <a:cs typeface="Arial" panose="020B0604020202020204" pitchFamily="34" charset="0"/>
            </a:endParaRPr>
          </a:p>
          <a:p>
            <a:pPr algn="ctr"/>
            <a:r>
              <a:rPr lang="en-GB" sz="2400" i="1" dirty="0" smtClean="0">
                <a:latin typeface="Arial" panose="020B0604020202020204" pitchFamily="34" charset="0"/>
                <a:cs typeface="Arial" panose="020B0604020202020204" pitchFamily="34" charset="0"/>
              </a:rPr>
              <a:t>… </a:t>
            </a:r>
            <a:r>
              <a:rPr lang="en-GB" sz="2400" i="1" dirty="0" err="1" smtClean="0">
                <a:latin typeface="Arial" panose="020B0604020202020204" pitchFamily="34" charset="0"/>
                <a:cs typeface="Arial" panose="020B0604020202020204" pitchFamily="34" charset="0"/>
              </a:rPr>
              <a:t>ummm</a:t>
            </a:r>
            <a:r>
              <a:rPr lang="en-GB" sz="2400" i="1" dirty="0" smtClean="0">
                <a:latin typeface="Arial" panose="020B0604020202020204" pitchFamily="34" charset="0"/>
                <a:cs typeface="Arial" panose="020B0604020202020204" pitchFamily="34" charset="0"/>
              </a:rPr>
              <a:t>, does anyone know </a:t>
            </a:r>
            <a:r>
              <a:rPr lang="en-GB" sz="2400" i="1" dirty="0">
                <a:latin typeface="Arial" panose="020B0604020202020204" pitchFamily="34" charset="0"/>
                <a:cs typeface="Arial" panose="020B0604020202020204" pitchFamily="34" charset="0"/>
              </a:rPr>
              <a:t>L</a:t>
            </a:r>
            <a:r>
              <a:rPr lang="en-GB" sz="2400" i="1" dirty="0" smtClean="0">
                <a:latin typeface="Arial" panose="020B0604020202020204" pitchFamily="34" charset="0"/>
                <a:cs typeface="Arial" panose="020B0604020202020204" pitchFamily="34" charset="0"/>
              </a:rPr>
              <a:t>atin?</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714" t="6316" r="10364" b="22339"/>
          <a:stretch/>
        </p:blipFill>
        <p:spPr>
          <a:xfrm>
            <a:off x="4074695" y="0"/>
            <a:ext cx="5069305" cy="6871725"/>
          </a:xfrm>
          <a:prstGeom prst="rect">
            <a:avLst/>
          </a:prstGeom>
        </p:spPr>
      </p:pic>
    </p:spTree>
    <p:custDataLst>
      <p:tags r:id="rId1"/>
    </p:custDataLst>
    <p:extLst>
      <p:ext uri="{BB962C8B-B14F-4D97-AF65-F5344CB8AC3E}">
        <p14:creationId xmlns:p14="http://schemas.microsoft.com/office/powerpoint/2010/main" val="361472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 calcmode="lin" valueType="num">
                                      <p:cBhvr additive="base">
                                        <p:cTn id="25" dur="1000" fill="hold"/>
                                        <p:tgtEl>
                                          <p:spTgt spid="6">
                                            <p:txEl>
                                              <p:pRg st="4" end="4"/>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6">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23851" y="2400178"/>
            <a:ext cx="3387766" cy="2677656"/>
          </a:xfrm>
          <a:prstGeom prst="rect">
            <a:avLst/>
          </a:prstGeom>
          <a:noFill/>
        </p:spPr>
        <p:txBody>
          <a:bodyPr wrap="square" rtlCol="0">
            <a:spAutoFit/>
          </a:bodyPr>
          <a:lstStyle/>
          <a:p>
            <a:pPr algn="ctr"/>
            <a:r>
              <a:rPr lang="en-GB" sz="4800" dirty="0" smtClean="0">
                <a:latin typeface="Arial" panose="020B0604020202020204" pitchFamily="34" charset="0"/>
                <a:cs typeface="Arial" panose="020B0604020202020204" pitchFamily="34" charset="0"/>
              </a:rPr>
              <a:t>Durable </a:t>
            </a:r>
          </a:p>
          <a:p>
            <a:pPr algn="ctr"/>
            <a:r>
              <a:rPr lang="en-GB" sz="4800" dirty="0" smtClean="0">
                <a:latin typeface="Arial" panose="020B0604020202020204" pitchFamily="34" charset="0"/>
                <a:cs typeface="Arial" panose="020B0604020202020204" pitchFamily="34" charset="0"/>
              </a:rPr>
              <a:t>Useful</a:t>
            </a:r>
          </a:p>
          <a:p>
            <a:pPr algn="ctr"/>
            <a:r>
              <a:rPr lang="en-GB" sz="4800" dirty="0" smtClean="0">
                <a:latin typeface="Arial" panose="020B0604020202020204" pitchFamily="34" charset="0"/>
                <a:cs typeface="Arial" panose="020B0604020202020204" pitchFamily="34" charset="0"/>
              </a:rPr>
              <a:t> Beautiful</a:t>
            </a:r>
          </a:p>
          <a:p>
            <a:pPr algn="ctr"/>
            <a:endParaRPr lang="en-GB" sz="2400"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714" t="6316" r="10364" b="22339"/>
          <a:stretch/>
        </p:blipFill>
        <p:spPr>
          <a:xfrm>
            <a:off x="4074695" y="0"/>
            <a:ext cx="5069305" cy="6871725"/>
          </a:xfrm>
          <a:prstGeom prst="rect">
            <a:avLst/>
          </a:prstGeom>
        </p:spPr>
      </p:pic>
    </p:spTree>
    <p:custDataLst>
      <p:tags r:id="rId1"/>
    </p:custDataLst>
    <p:extLst>
      <p:ext uri="{BB962C8B-B14F-4D97-AF65-F5344CB8AC3E}">
        <p14:creationId xmlns:p14="http://schemas.microsoft.com/office/powerpoint/2010/main" val="308256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3850" y="230822"/>
            <a:ext cx="360045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11560" y="1225689"/>
            <a:ext cx="2664296" cy="2585323"/>
          </a:xfrm>
          <a:prstGeom prst="rect">
            <a:avLst/>
          </a:prstGeom>
          <a:noFill/>
        </p:spPr>
        <p:txBody>
          <a:bodyPr wrap="square" rtlCol="0">
            <a:spAutoFit/>
          </a:bodyPr>
          <a:lstStyle/>
          <a:p>
            <a:r>
              <a:rPr lang="en-GB" sz="4800" dirty="0" smtClean="0">
                <a:latin typeface="Arial" panose="020B0604020202020204" pitchFamily="34" charset="0"/>
                <a:cs typeface="Arial" panose="020B0604020202020204" pitchFamily="34" charset="0"/>
              </a:rPr>
              <a:t>Durable</a:t>
            </a:r>
            <a:r>
              <a:rPr lang="en-GB" dirty="0" smtClean="0">
                <a:latin typeface="Arial" panose="020B0604020202020204" pitchFamily="34" charset="0"/>
                <a:cs typeface="Arial" panose="020B0604020202020204" pitchFamily="34" charset="0"/>
              </a:rPr>
              <a:t> </a:t>
            </a:r>
          </a:p>
          <a:p>
            <a:endParaRPr lang="en-GB" dirty="0" smtClean="0">
              <a:latin typeface="Arial" panose="020B0604020202020204" pitchFamily="34" charset="0"/>
              <a:cs typeface="Arial" panose="020B0604020202020204" pitchFamily="34" charset="0"/>
            </a:endParaRPr>
          </a:p>
          <a:p>
            <a:r>
              <a:rPr lang="en-GB" sz="2400" dirty="0" smtClean="0">
                <a:latin typeface="Arial" panose="020B0604020202020204" pitchFamily="34" charset="0"/>
                <a:cs typeface="Arial" panose="020B0604020202020204" pitchFamily="34" charset="0"/>
              </a:rPr>
              <a:t>It should stand up robustly and remain in good condition</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9192" r="9614"/>
          <a:stretch/>
        </p:blipFill>
        <p:spPr>
          <a:xfrm>
            <a:off x="4355976" y="27849"/>
            <a:ext cx="4455425" cy="6858000"/>
          </a:xfrm>
          <a:prstGeom prst="rect">
            <a:avLst/>
          </a:prstGeom>
        </p:spPr>
      </p:pic>
    </p:spTree>
    <p:custDataLst>
      <p:tags r:id="rId1"/>
    </p:custDataLst>
    <p:extLst>
      <p:ext uri="{BB962C8B-B14F-4D97-AF65-F5344CB8AC3E}">
        <p14:creationId xmlns:p14="http://schemas.microsoft.com/office/powerpoint/2010/main" val="48039484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2259</TotalTime>
  <Words>2669</Words>
  <Application>Microsoft Office PowerPoint</Application>
  <PresentationFormat>On-screen Show (4:3)</PresentationFormat>
  <Paragraphs>355</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McHarg, Catherine</dc:creator>
  <cp:lastModifiedBy>McHarg, Catherine</cp:lastModifiedBy>
  <cp:revision>70</cp:revision>
  <dcterms:created xsi:type="dcterms:W3CDTF">2020-05-20T13:22:10Z</dcterms:created>
  <dcterms:modified xsi:type="dcterms:W3CDTF">2020-07-24T11:06:40Z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2544FA5F-A882-4F65-8304-CAA60BC928FC</vt:lpwstr>
  </property>
  <property fmtid="{D5CDD505-2E9C-101B-9397-08002B2CF9AE}" pid="3" name="ArticulatePath">
    <vt:lpwstr>Rochdale Reimagined PPT - CM</vt:lpwstr>
  </property>
</Properties>
</file>