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93" r:id="rId5"/>
    <p:sldId id="399" r:id="rId6"/>
    <p:sldId id="299" r:id="rId7"/>
    <p:sldId id="392" r:id="rId8"/>
    <p:sldId id="363" r:id="rId9"/>
    <p:sldId id="372" r:id="rId10"/>
    <p:sldId id="364" r:id="rId11"/>
    <p:sldId id="384" r:id="rId12"/>
    <p:sldId id="387" r:id="rId13"/>
    <p:sldId id="365" r:id="rId14"/>
    <p:sldId id="375" r:id="rId15"/>
    <p:sldId id="366" r:id="rId16"/>
    <p:sldId id="386" r:id="rId17"/>
    <p:sldId id="367" r:id="rId18"/>
    <p:sldId id="391" r:id="rId19"/>
    <p:sldId id="376" r:id="rId20"/>
    <p:sldId id="377" r:id="rId21"/>
    <p:sldId id="379" r:id="rId22"/>
    <p:sldId id="368" r:id="rId23"/>
    <p:sldId id="369" r:id="rId24"/>
    <p:sldId id="381" r:id="rId25"/>
    <p:sldId id="370" r:id="rId26"/>
    <p:sldId id="380" r:id="rId27"/>
    <p:sldId id="374" r:id="rId28"/>
    <p:sldId id="382" r:id="rId29"/>
    <p:sldId id="390" r:id="rId30"/>
    <p:sldId id="355" r:id="rId31"/>
    <p:sldId id="357" r:id="rId32"/>
    <p:sldId id="398" r:id="rId33"/>
    <p:sldId id="356" r:id="rId34"/>
    <p:sldId id="358" r:id="rId35"/>
    <p:sldId id="359" r:id="rId36"/>
    <p:sldId id="413" r:id="rId37"/>
    <p:sldId id="400" r:id="rId38"/>
    <p:sldId id="401" r:id="rId39"/>
    <p:sldId id="402" r:id="rId40"/>
    <p:sldId id="404" r:id="rId41"/>
    <p:sldId id="403" r:id="rId42"/>
    <p:sldId id="408" r:id="rId43"/>
    <p:sldId id="407" r:id="rId44"/>
    <p:sldId id="406" r:id="rId45"/>
    <p:sldId id="405" r:id="rId46"/>
    <p:sldId id="412" r:id="rId47"/>
    <p:sldId id="409" r:id="rId48"/>
    <p:sldId id="414" r:id="rId49"/>
    <p:sldId id="416" r:id="rId50"/>
    <p:sldId id="415" r:id="rId51"/>
    <p:sldId id="420" r:id="rId52"/>
    <p:sldId id="411" r:id="rId53"/>
    <p:sldId id="410" r:id="rId54"/>
    <p:sldId id="419" r:id="rId55"/>
    <p:sldId id="418" r:id="rId56"/>
  </p:sldIdLst>
  <p:sldSz cx="12192000" cy="6858000"/>
  <p:notesSz cx="6889750"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5B6CD"/>
    <a:srgbClr val="F192B4"/>
    <a:srgbClr val="7AA62C"/>
    <a:srgbClr val="F5C946"/>
    <a:srgbClr val="EC6625"/>
    <a:srgbClr val="77A942"/>
    <a:srgbClr val="99BF71"/>
    <a:srgbClr val="F5B292"/>
    <a:srgbClr val="ADD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8DFC4-63A8-4620-973C-764A87325319}" v="47" dt="2023-03-31T08:35:25.703"/>
    <p1510:client id="{3355A857-D9CC-4258-B758-644C26411295}" v="5" dt="2023-03-31T11:39:05.321"/>
    <p1510:client id="{60780009-E245-47A3-A80E-50E57532F8D1}" v="5" dt="2023-03-31T10:00:47.4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88173" autoAdjust="0"/>
  </p:normalViewPr>
  <p:slideViewPr>
    <p:cSldViewPr snapToGrid="0">
      <p:cViewPr varScale="1">
        <p:scale>
          <a:sx n="112" d="100"/>
          <a:sy n="112" d="100"/>
        </p:scale>
        <p:origin x="516" y="96"/>
      </p:cViewPr>
      <p:guideLst>
        <p:guide orient="horz" pos="2115"/>
        <p:guide pos="3749"/>
      </p:guideLst>
    </p:cSldViewPr>
  </p:slideViewPr>
  <p:outlineViewPr>
    <p:cViewPr>
      <p:scale>
        <a:sx n="33" d="100"/>
        <a:sy n="33" d="100"/>
      </p:scale>
      <p:origin x="0" y="-10020"/>
    </p:cViewPr>
    <p:sldLst>
      <p:sld r:id="rId1" collapse="1"/>
    </p:sldLst>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en-US"/>
          </a:p>
        </p:txBody>
      </p:sp>
      <p:sp>
        <p:nvSpPr>
          <p:cNvPr id="3" name="Date Placeholder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CCF83990-A5BB-0244-AEBF-938B6F8000C9}" type="datetimeFigureOut">
              <a:rPr lang="en-US" smtClean="0"/>
              <a:t>4/3/2023</a:t>
            </a:fld>
            <a:endParaRPr lang="en-US"/>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en-US"/>
          </a:p>
        </p:txBody>
      </p:sp>
      <p:sp>
        <p:nvSpPr>
          <p:cNvPr id="5" name="Notes Placeholder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torymaps.arcgis.com/stories/af1e1b457b9040bb8a8c8131bc577dd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rct.uk/discover/school-resources/decoding-ar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royal.uk/coronation-weekend-plans-announced"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thebighelpout.org.uk/" TargetMode="External"/><Relationship Id="rId4" Type="http://schemas.openxmlformats.org/officeDocument/2006/relationships/hyperlink" Target="https://www.edenprojectcommunities.com/the-big-lunch?gclid=Cj0KCQjwn9CgBhDjARIsAD15h0BYoRI4dbRAfkjufQ-864pqI7BmGMRQhEmXACqAAKCQQEeWYZuOpbkaAiVEEALw_wcB"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royal.uk/coron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52NTjasbmgw?t=5415"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Follow this link to see the route and archive images  of Queen Elizabeth II’s Coronation Procession: </a:t>
            </a:r>
            <a:r>
              <a:rPr lang="en-US">
                <a:hlinkClick r:id="rId3"/>
              </a:rPr>
              <a:t>https://storymaps.arcgis.com/stories/af1e1b457b9040bb8a8c8131bc577dda</a:t>
            </a:r>
            <a:r>
              <a:rPr lang="en-US"/>
              <a:t> </a:t>
            </a:r>
            <a:endParaRPr lang="en-US">
              <a:cs typeface="Calibri"/>
            </a:endParaRPr>
          </a:p>
          <a:p>
            <a:r>
              <a:rPr lang="en-US"/>
              <a:t>Image: Queen Elizabeth II Procession - Source: Historic England Archive Ref: P/C00425/003 Date: 2 Jun 1953</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coronation was only  9 years before the last one, so the  technology  and style of photography wouldn’t have changed </a:t>
            </a:r>
            <a:r>
              <a:rPr lang="en-GB" dirty="0"/>
              <a:t>very </a:t>
            </a:r>
            <a:r>
              <a:rPr lang="en-GB"/>
              <a:t>much.</a:t>
            </a:r>
          </a:p>
          <a:p>
            <a:r>
              <a:rPr lang="en-GB"/>
              <a:t>Group/Class Discussion on the male heirs being higher up in line to the thrown than their sisters, if they had any</a:t>
            </a:r>
            <a:r>
              <a:rPr lang="en-GB" dirty="0"/>
              <a:t>,</a:t>
            </a:r>
            <a:r>
              <a:rPr lang="en-GB"/>
              <a:t> and how fair this was. This changed in 2011. So when Prince William and Kate were expecting their first child in 2013, had the child been a girl, she would have been next in line to the throne after her father Prince William. They had a boy, Prince George, and as the eldest child, he is next in line, after his father. However, his younger sister Princess Charlotte, is 3</a:t>
            </a:r>
            <a:r>
              <a:rPr lang="en-GB" baseline="30000"/>
              <a:t>rd</a:t>
            </a:r>
            <a:r>
              <a:rPr lang="en-GB"/>
              <a:t> in line, before her younger brother Prince Louis who is 4th.</a:t>
            </a:r>
            <a:endParaRPr lang="en-GB">
              <a:cs typeface="Calibri" panose="020F0502020204030204"/>
            </a:endParaRPr>
          </a:p>
          <a:p>
            <a:endParaRPr lang="en-GB">
              <a:cs typeface="Calibri" panose="020F0502020204030204"/>
            </a:endParaRPr>
          </a:p>
          <a:p>
            <a:r>
              <a:rPr lang="en-GB"/>
              <a:t>Image: KING EDWARD VII AND QUEEN ALEXANDRA in their Coronation robes </a:t>
            </a:r>
            <a:r>
              <a:rPr lang="en-US"/>
              <a:t>©</a:t>
            </a:r>
            <a:r>
              <a:rPr lang="en-GB" err="1"/>
              <a:t>Alamy</a:t>
            </a:r>
            <a:r>
              <a:rPr lang="en-GB"/>
              <a:t> Ref: BRT92Y Date: 9 August 1902</a:t>
            </a:r>
            <a:endParaRPr lang="en-GB">
              <a:cs typeface="Calibri" panose="020F0502020204030204"/>
            </a:endParaRPr>
          </a:p>
          <a:p>
            <a:endParaRPr lang="en-GB">
              <a:cs typeface="Calibri" panose="020F0502020204030204"/>
            </a:endParaRPr>
          </a:p>
          <a:p>
            <a:endParaRPr lang="en-GB" sz="130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4224778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earliest photographs of Queen Victoria are in the 1940s before her coronation. Photography was very new and it was several years later before photographs of her would be shown to the public. Therefore, there are only paintings and drawings of her coronation. Comparing this painting to the colour image of Queen Elizabeth indicates how accurate the artist's interpretation of the event is (compare also to other photographs/paintings where more of West Minster Abbey can be seen).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p>
          <a:p>
            <a:pPr>
              <a:defRPr/>
            </a:pPr>
            <a:r>
              <a:rPr lang="en-GB"/>
              <a:t>Image: Queen Victoria's coronation, 1837 (1887). The Archbishop of Canterbury placing the crown on Victoria's (1819-1901) head in Westminster Abbey, 28 June 1837. </a:t>
            </a:r>
            <a:r>
              <a:rPr lang="en-US"/>
              <a:t>©</a:t>
            </a:r>
            <a:r>
              <a:rPr lang="en-GB" err="1"/>
              <a:t>Alamy</a:t>
            </a:r>
            <a:r>
              <a:rPr lang="en-GB"/>
              <a:t> Ref: W7CN32 Date: 1887</a:t>
            </a:r>
            <a:endParaRPr lang="en-GB">
              <a:cs typeface="Calibri"/>
            </a:endParaRPr>
          </a:p>
          <a:p>
            <a:pPr>
              <a:defRPr/>
            </a:pPr>
            <a:endParaRPr lang="en-GB" sz="130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224276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a:t>Follow this link to the Royal Collections Trust website and explore the interactive activities on decoding art </a:t>
            </a:r>
            <a:r>
              <a:rPr lang="en-GB">
                <a:hlinkClick r:id="rId3"/>
              </a:rPr>
              <a:t>https://www.rct.uk/discover/school-resources/decoding-art</a:t>
            </a:r>
            <a:r>
              <a:rPr lang="en-GB"/>
              <a:t> </a:t>
            </a:r>
            <a:endParaRPr lang="en-US">
              <a:cs typeface="Calibri"/>
            </a:endParaRPr>
          </a:p>
          <a:p>
            <a:r>
              <a:rPr lang="en-GB"/>
              <a:t>Pupils need to consider how artists and sculptors would have an individual style and that their artwork is influenced by this and how they interpret the events. Sometimes artists would have been asked to make sure their work flattered their subjects, especially if they were being paid by them to do the work. Other artists might want to express a personal opinion through their work e.g. make their subject look happier/sadder, or events look more elaborate etc.</a:t>
            </a:r>
            <a:endParaRPr lang="en-GB">
              <a:cs typeface="Calibri"/>
            </a:endParaRPr>
          </a:p>
          <a:p>
            <a:endParaRPr lang="en-GB"/>
          </a:p>
          <a:p>
            <a:r>
              <a:rPr lang="en-GB"/>
              <a:t>Image: Coronation of William IV and Queen Adelaide's in Westminster Abbey, London, 1831. </a:t>
            </a:r>
            <a:r>
              <a:rPr lang="en-US"/>
              <a:t>©</a:t>
            </a:r>
            <a:r>
              <a:rPr lang="en-GB" err="1"/>
              <a:t>Alamy</a:t>
            </a:r>
            <a:r>
              <a:rPr lang="en-GB"/>
              <a:t> Ref: DDTK61 Date: 1831</a:t>
            </a:r>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2490948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Ask pupils to compare the 3 paintings and make note of the colours of the robes, the people participating in the ceremonies, the details of West Minster Abbey (notice the arches and the carpet).</a:t>
            </a:r>
          </a:p>
          <a:p>
            <a:r>
              <a:rPr lang="en-GB"/>
              <a:t>Ask the children how they would try to remember a scene they had to paint in so much detail if they couldn’t take a photograph – sketches, notes on numbers of people and descriptions etc?</a:t>
            </a:r>
            <a:endParaRPr lang="en-GB">
              <a:cs typeface="Calibri"/>
            </a:endParaRPr>
          </a:p>
          <a:p>
            <a:endParaRPr lang="en-GB"/>
          </a:p>
          <a:p>
            <a:r>
              <a:rPr lang="en-GB"/>
              <a:t>Image: George IV's coronation, 19 July 1821 by James </a:t>
            </a:r>
            <a:r>
              <a:rPr lang="en-GB" dirty="0" err="1"/>
              <a:t>Stephanoff</a:t>
            </a:r>
            <a:r>
              <a:rPr lang="en-GB"/>
              <a:t>. George IV, King George IV, (George Augustus Frederick, 1762 – 1830) </a:t>
            </a:r>
            <a:r>
              <a:rPr lang="en-US"/>
              <a:t>©</a:t>
            </a:r>
            <a:r>
              <a:rPr lang="en-GB" err="1"/>
              <a:t>Alamy</a:t>
            </a:r>
            <a:r>
              <a:rPr lang="en-GB"/>
              <a:t> Ref: 2ATFR9W Date: 19 July 1821</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2526170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images of public celebrations of coronations from the past 200 years to study how life has changed and how the events have been recorded.</a:t>
            </a:r>
          </a:p>
          <a:p>
            <a:endParaRPr lang="en-GB"/>
          </a:p>
          <a:p>
            <a:r>
              <a:rPr lang="en-GB"/>
              <a:t>Upper Image : Coronation of Edward VII </a:t>
            </a:r>
            <a:r>
              <a:rPr lang="en-US"/>
              <a:t>©</a:t>
            </a:r>
            <a:r>
              <a:rPr lang="en-GB" err="1"/>
              <a:t>Alamy</a:t>
            </a:r>
            <a:r>
              <a:rPr lang="en-GB"/>
              <a:t> Ref: K1JBC1 Date: 9 August 1902</a:t>
            </a:r>
            <a:endParaRPr lang="en-GB">
              <a:cs typeface="Calibri"/>
            </a:endParaRPr>
          </a:p>
          <a:p>
            <a:r>
              <a:rPr lang="en-GB"/>
              <a:t>Lower Image : Large Street Party for 5000 people in the Market Place, Wisbech, Isle of Ely, Cambridgeshire, England on the 28th June 1838 to celebrate the Coronation of Queen Victoria, print by George Johann Scharf after JP Hunter, 1838 </a:t>
            </a:r>
            <a:r>
              <a:rPr lang="en-US"/>
              <a:t>©</a:t>
            </a:r>
            <a:r>
              <a:rPr lang="en-GB" err="1"/>
              <a:t>Alamy</a:t>
            </a:r>
            <a:r>
              <a:rPr lang="en-GB"/>
              <a:t> Ref: 2DC2H9W Date: 28 June 1838</a:t>
            </a:r>
          </a:p>
          <a:p>
            <a:endParaRPr lang="en-GB"/>
          </a:p>
          <a:p>
            <a:endParaRPr lang="en-GB" sz="120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1086886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Once the pupils have worked out how long ago this coronation party was, ask them to think about how old they think the children are in the photograph and how old they would be now – in their 70’s. Could they be a similar age their grandparents or great-grandparents?</a:t>
            </a:r>
          </a:p>
          <a:p>
            <a:r>
              <a:rPr lang="en-GB" sz="1300"/>
              <a:t>Ask them to think about what the children are wearing? Would they like to make coronation crowns? The bunting is likely to have been red, white and blue - the colours of the Union Jack flag. They may have seen bunting like this before - ask them when (possibly for the Queen’s Platinum Jubilee last year?). </a:t>
            </a:r>
          </a:p>
          <a:p>
            <a:r>
              <a:rPr lang="en-GB" sz="1300"/>
              <a:t>The archive information for this photograph doesn’t tell us where it was taken and the exact date of the party. June 2</a:t>
            </a:r>
            <a:r>
              <a:rPr lang="en-GB" sz="1300" baseline="30000"/>
              <a:t>nd</a:t>
            </a:r>
            <a:r>
              <a:rPr lang="en-GB" sz="1300"/>
              <a:t> 1953 was a public holiday, so it could have been taken in a church hall or it could have been taken in a school, if the party was held before or after the coronation day. It looks like the children have dressed in their best clothes for the occasion and notice that some of the boys are wearing jackets shirts and ties, but they don’t look like</a:t>
            </a:r>
            <a:r>
              <a:rPr lang="en-GB" sz="1300" dirty="0"/>
              <a:t> they are wearing</a:t>
            </a:r>
            <a:r>
              <a:rPr lang="en-GB" sz="1300"/>
              <a:t> school uniform.</a:t>
            </a:r>
            <a:endParaRPr lang="en-GB" sz="1300">
              <a:cs typeface="Calibri"/>
            </a:endParaRPr>
          </a:p>
          <a:p>
            <a:endParaRPr lang="en-GB" sz="1300"/>
          </a:p>
          <a:p>
            <a:r>
              <a:rPr lang="en-GB"/>
              <a:t>Image : Queen Elizabeth II Coronation Children's Party 1953 </a:t>
            </a:r>
            <a:r>
              <a:rPr lang="en-US"/>
              <a:t>©</a:t>
            </a:r>
            <a:r>
              <a:rPr lang="en-GB" err="1"/>
              <a:t>Alamy</a:t>
            </a:r>
            <a:r>
              <a:rPr lang="en-GB"/>
              <a:t> Ref: DD0R5G Date: 1953</a:t>
            </a:r>
            <a:endParaRPr lang="en-GB">
              <a:cs typeface="Calibri"/>
            </a:endParaRPr>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336855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It’s not as obvious that this is a coronation party. The children are all wearing party hats, but they’re not crowns. You would need to zoom in to this image to see what is on the hats and on the bottles on the tables. There isn’t any bunting in this photograph either. We don’t know where it was taken, so again</a:t>
            </a:r>
            <a:r>
              <a:rPr lang="en-GB" sz="1300" dirty="0"/>
              <a:t>,</a:t>
            </a:r>
            <a:r>
              <a:rPr lang="en-GB" sz="1300"/>
              <a:t> this </a:t>
            </a:r>
            <a:r>
              <a:rPr lang="en-GB" sz="1300" dirty="0"/>
              <a:t>party </a:t>
            </a:r>
            <a:r>
              <a:rPr lang="en-GB" sz="1300"/>
              <a:t>could be</a:t>
            </a:r>
            <a:r>
              <a:rPr lang="en-GB" sz="1300" dirty="0"/>
              <a:t> in</a:t>
            </a:r>
            <a:r>
              <a:rPr lang="en-GB" sz="1300"/>
              <a:t> a school or church or community hall.</a:t>
            </a:r>
          </a:p>
          <a:p>
            <a:r>
              <a:rPr lang="en-GB" sz="1300"/>
              <a:t>The boys and girls are all on separate tables/sides of the room. This could have just been for the photograph, but girls and boys were often in separate groups in the 1950s. Some schools had different girls and boys entrances. </a:t>
            </a:r>
            <a:endParaRPr lang="en-GB" sz="1300">
              <a:cs typeface="Calibri"/>
            </a:endParaRPr>
          </a:p>
          <a:p>
            <a:endParaRPr lang="en-GB" sz="1300"/>
          </a:p>
          <a:p>
            <a:pPr>
              <a:defRPr/>
            </a:pPr>
            <a:r>
              <a:rPr lang="en-GB"/>
              <a:t>Image : Queen Elizabeth II Coronation Children's Party 1953 </a:t>
            </a:r>
            <a:r>
              <a:rPr lang="en-US"/>
              <a:t>©</a:t>
            </a:r>
            <a:r>
              <a:rPr lang="en-GB" err="1"/>
              <a:t>Alamy</a:t>
            </a:r>
            <a:r>
              <a:rPr lang="en-GB"/>
              <a:t> Ref: DD0REJ Date: 1953</a:t>
            </a:r>
            <a:endParaRPr lang="en-GB">
              <a:cs typeface="Calibri"/>
            </a:endParaRPr>
          </a:p>
          <a:p>
            <a:pPr marL="0" marR="0" lvl="0" indent="0" algn="l" defTabSz="914400">
              <a:lnSpc>
                <a:spcPct val="100000"/>
              </a:lnSpc>
              <a:spcBef>
                <a:spcPts val="0"/>
              </a:spcBef>
              <a:spcAft>
                <a:spcPts val="0"/>
              </a:spcAft>
              <a:buClrTx/>
              <a:buSzTx/>
              <a:buFontTx/>
              <a:buNone/>
              <a:tabLst/>
              <a:defRPr/>
            </a:pPr>
            <a:endParaRPr lang="en-GB" sz="130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1067891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a:t>It’s hard to tell this is a street party to celebrate the coronation of Queen Elizabeth II. We </a:t>
            </a:r>
            <a:r>
              <a:rPr lang="en-GB" sz="1300" dirty="0"/>
              <a:t>only </a:t>
            </a:r>
            <a:r>
              <a:rPr lang="en-GB" sz="1300"/>
              <a:t>know</a:t>
            </a:r>
            <a:r>
              <a:rPr lang="en-GB" sz="1300" dirty="0"/>
              <a:t> this</a:t>
            </a:r>
            <a:r>
              <a:rPr lang="en-GB" sz="1300"/>
              <a:t> from the information recorded with the image. People often share food at street parties, and it looks like there is a lot of food on the table. Some foods were still being rationed in 1953, due to the impact of WWII, so people may have saved their rations for the party. Everyone involved would have had to plan the party together, so this infers this community were quite organised. Notice that it’s mainly children who are seated at the table and the adults are standing. People look like they have dressed smartly for the occasion. Most people are wearing a jacket or coats, so although it’s June, it looks like it might have been a little chilly that day!</a:t>
            </a:r>
          </a:p>
          <a:p>
            <a:pPr defTabSz="966338">
              <a:defRPr/>
            </a:pPr>
            <a:endParaRPr lang="en-GB" sz="1300" b="1"/>
          </a:p>
          <a:p>
            <a:pPr defTabSz="966338">
              <a:defRPr/>
            </a:pPr>
            <a:r>
              <a:rPr lang="en-GB"/>
              <a:t>Image : Street Party, Coronation Day 2nd June 1953. Saville Road, Blackpool </a:t>
            </a:r>
            <a:r>
              <a:rPr lang="en-US"/>
              <a:t>©</a:t>
            </a:r>
            <a:r>
              <a:rPr lang="en-GB" err="1"/>
              <a:t>Alamy</a:t>
            </a:r>
            <a:r>
              <a:rPr lang="en-GB"/>
              <a:t> Ref: EPFE8G Date: 2 June 1953</a:t>
            </a:r>
            <a:endParaRPr lang="en-GB">
              <a:cs typeface="Calibri"/>
            </a:endParaRPr>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814766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The children are all drinking from coronation mugs they have been given as souvenirs - do the children remember the book they were given to commemorate Queen Elizabeth II’s Platinum Jubilee in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a:t>There are no hats or bunting in at this party – ask the pupils if it looks as much fun as the other parties.</a:t>
            </a:r>
            <a:endParaRPr lang="en-GB" sz="1300">
              <a:cs typeface="Calibri"/>
            </a:endParaRPr>
          </a:p>
          <a:p>
            <a:pPr>
              <a:defRPr/>
            </a:pPr>
            <a:r>
              <a:rPr lang="en-GB" sz="1300"/>
              <a:t>We can see that the desks are arranged in rows – ask pupils how they prefer to be seated in the classroom.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p>
          <a:p>
            <a:pPr>
              <a:defRPr/>
            </a:pPr>
            <a:r>
              <a:rPr lang="en-GB"/>
              <a:t>Image : Coronation school tea at a school in Crayford , Kent , to celebrate the coronation of King George VI . Children are drinking out of the coronation mugs that they have just received </a:t>
            </a:r>
            <a:r>
              <a:rPr lang="en-US"/>
              <a:t>©</a:t>
            </a:r>
            <a:r>
              <a:rPr lang="en-GB" err="1"/>
              <a:t>Alamy</a:t>
            </a:r>
            <a:r>
              <a:rPr lang="en-GB"/>
              <a:t> Ref: 2BJ038E Date: 10 May 1937</a:t>
            </a:r>
            <a:endParaRPr lang="en-US"/>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25906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This photograph was taken over a 100 years ago. Not many people had their own camera, so it might have been taken by a professional photographer for a newspaper. The people have all been carefully arranged, so the taller people are at the back and shorter people are at the front and everyone can be seen. Notice the children at the front and how young they look. It looks like the little girl at the front is in a wheelchair of some kind. It looks very different to modern wheelchairs. The table in the middle has an urn on it, suggesting they may be having cups of tea and the street has been decorated with Union Jack flags (ask </a:t>
            </a:r>
            <a:r>
              <a:rPr lang="en-GB" sz="1300" dirty="0"/>
              <a:t>the children </a:t>
            </a:r>
            <a:r>
              <a:rPr lang="en-GB" sz="1300"/>
              <a:t>what colour they are). There are lots of children and we know that people often had large families in the 1900’s. All the people in this picture will now have passed away, but they would be thrilled to think children are learning from this photo over a 100 years later!  Children might learn from photographs of coronation parties in 2023 in 2123!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p>
          <a:p>
            <a:pPr>
              <a:defRPr/>
            </a:pPr>
            <a:r>
              <a:rPr lang="en-GB"/>
              <a:t>Image : STREET PARTY in Acland Street, </a:t>
            </a:r>
            <a:r>
              <a:rPr lang="en-GB" err="1"/>
              <a:t>Limehouse,east</a:t>
            </a:r>
            <a:r>
              <a:rPr lang="en-GB"/>
              <a:t> London, (now Acland Road), on 23 June 1911 to celebrate the Coronation of George V </a:t>
            </a:r>
            <a:r>
              <a:rPr lang="en-US"/>
              <a:t>©</a:t>
            </a:r>
            <a:r>
              <a:rPr lang="en-GB" err="1"/>
              <a:t>Alamy</a:t>
            </a:r>
            <a:r>
              <a:rPr lang="en-GB"/>
              <a:t> Ref: 2CTCNGY Date: 23 June 1911</a:t>
            </a:r>
            <a:endParaRPr lang="en-US"/>
          </a:p>
          <a:p>
            <a:pPr>
              <a:defRPr/>
            </a:pPr>
            <a:endParaRPr lang="en-GB" sz="1300">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692542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prior knowledge and understanding about the coronation of King Charles III and why this is a significant national and global event. This resource can be used as a </a:t>
            </a:r>
            <a:r>
              <a:rPr lang="en-GB" dirty="0"/>
              <a:t>stand-alone</a:t>
            </a:r>
            <a:r>
              <a:rPr lang="en-GB"/>
              <a:t> activity or part of a wider study on the monarchy or historical sources and interpretations.</a:t>
            </a:r>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3556949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This photograph of the coronation procession shows that thousands of people were keen to catch a glimpse of the King in the royal </a:t>
            </a:r>
            <a:r>
              <a:rPr lang="en-GB" sz="1300" dirty="0"/>
              <a:t>c</a:t>
            </a:r>
            <a:r>
              <a:rPr lang="en-GB" sz="1300"/>
              <a:t>arriage. Notice the people watching from the window. They will have a fabulous view, but the people on the street  would have struggled to see over the crowds. Notice the bunting  and how the people are dressed. Look closely at the street lamps. They are very different from street lights today.</a:t>
            </a:r>
          </a:p>
          <a:p>
            <a:endParaRPr lang="en-GB" sz="1300"/>
          </a:p>
          <a:p>
            <a:pPr>
              <a:defRPr/>
            </a:pPr>
            <a:r>
              <a:rPr lang="en-GB"/>
              <a:t>Image : Coronation of Edward VII </a:t>
            </a:r>
            <a:r>
              <a:rPr lang="en-US"/>
              <a:t>©</a:t>
            </a:r>
            <a:r>
              <a:rPr lang="en-GB" err="1"/>
              <a:t>Alamy</a:t>
            </a:r>
            <a:r>
              <a:rPr lang="en-GB"/>
              <a:t> Ref: K1JBC1 Date: 9 August 1902</a:t>
            </a:r>
            <a:endParaRPr lang="en-GB">
              <a:cs typeface="Calibri"/>
            </a:endParaRPr>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4874038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This is a painting of huge street party! The archive information says it is for 5000 people! It shows people sitting at very long tables and we can see some men are wearing top-hats. It would have needed to be a very wide street, so it might have been in another public area e.g. in </a:t>
            </a:r>
            <a:r>
              <a:rPr lang="en-GB" sz="1300" dirty="0"/>
              <a:t>market place</a:t>
            </a:r>
            <a:r>
              <a:rPr lang="en-GB" sz="1300"/>
              <a:t>. The artist, JP Hunter, would have had to make sketches and take notes to capture all the details. He might have added some details or missed some out. Notice the flags and the hot air balloons in the sky.</a:t>
            </a:r>
          </a:p>
          <a:p>
            <a:endParaRPr lang="en-GB" sz="1300"/>
          </a:p>
          <a:p>
            <a:pPr>
              <a:defRPr/>
            </a:pPr>
            <a:r>
              <a:rPr lang="en-GB"/>
              <a:t>Image : Large Street Party for 5000 people in the Market Place, Wisbech, Isle of Ely, Cambridgeshire, England on the 28th June 1838 to celebrate the Coronation of Queen Victoria, print by George Johann Scharf after JP Hunter, 1838 </a:t>
            </a:r>
            <a:r>
              <a:rPr lang="en-US"/>
              <a:t>©</a:t>
            </a:r>
            <a:r>
              <a:rPr lang="en-GB" err="1"/>
              <a:t>Alamy</a:t>
            </a:r>
            <a:r>
              <a:rPr lang="en-GB"/>
              <a:t> Ref: 2DC2H9W Date: 28 June 1838</a:t>
            </a:r>
            <a:endParaRPr lang="en-US"/>
          </a:p>
          <a:p>
            <a:pPr>
              <a:defRPr/>
            </a:pPr>
            <a:endParaRPr lang="en-GB"/>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704272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We know that this is a royal procession, because we can see the royal carriage. We can also see that lots of people have gathered to watch and we can see soldiers on horseback. The building in the background is West Minster Abbey, where the coronation would have been held. It looks as if the procession is heading towards the abbey, because of the position of the carriage driver. It looks like the weather might have been quite gloomy as the clouds look very dark.</a:t>
            </a:r>
          </a:p>
          <a:p>
            <a:endParaRPr lang="en-GB" sz="1300"/>
          </a:p>
          <a:p>
            <a:pPr defTabSz="966338">
              <a:defRPr/>
            </a:pPr>
            <a:r>
              <a:rPr lang="en-GB">
                <a:cs typeface="Calibri"/>
              </a:rPr>
              <a:t>Image : Coronation Processing of King William IV 1834</a:t>
            </a:r>
            <a:r>
              <a:rPr lang="en-US">
                <a:cs typeface="Calibri"/>
              </a:rPr>
              <a:t>©</a:t>
            </a:r>
            <a:r>
              <a:rPr lang="en-GB" err="1">
                <a:cs typeface="Calibri"/>
              </a:rPr>
              <a:t>Alamy</a:t>
            </a:r>
            <a:r>
              <a:rPr lang="en-GB">
                <a:cs typeface="Calibri"/>
              </a:rPr>
              <a:t> Ref: MKP7AB Date: 1834</a:t>
            </a:r>
            <a:endParaRPr lang="en-GB"/>
          </a:p>
          <a:p>
            <a:pPr defTabSz="966338">
              <a:defRPr/>
            </a:pP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2925806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300"/>
              <a:t>In this painting of a coronation procession, King George IV is not in the royal carriage, he is walking with soldiers on a covered platform. We can tell he is the King by the clothes he is wearing.</a:t>
            </a:r>
          </a:p>
          <a:p>
            <a:r>
              <a:rPr lang="en-GB" sz="1300"/>
              <a:t>Some of the crowd are in a covered seating area. Others are standing, waving and raising their hats. It looks like there is a similar seating/viewing area in the distance  suggesting this is quite a long procession.  Notice the sky is blue, indicating that the weather is good, and the hot air balloon in the sky – there was a hot air balloon in the painting of the street party celebrating Queen Victoria’s coronation. This suggests that they were very popular in the 1800s. Maybe people wanted to get a good view of the coronation procession, or maybe a balloon ride was another way of celebrating.</a:t>
            </a:r>
          </a:p>
          <a:p>
            <a:endParaRPr lang="en-GB" sz="1300"/>
          </a:p>
          <a:p>
            <a:r>
              <a:rPr lang="en-GB"/>
              <a:t>Image : Street procession with King George IV at his coronation festivities on July 19, 1821, in St. James' Park, London. Balloon flying at upper right represents balloonist Charles Green's first ascension and the first successful use of coal gas which was cheaper than hydrogen and more readily available </a:t>
            </a:r>
            <a:r>
              <a:rPr lang="en-US"/>
              <a:t>©</a:t>
            </a:r>
            <a:r>
              <a:rPr lang="en-GB" err="1"/>
              <a:t>Alamy</a:t>
            </a:r>
            <a:r>
              <a:rPr lang="en-GB"/>
              <a:t> Ref: BG6Y0Y Date: 19 July 1821</a:t>
            </a:r>
            <a:endParaRPr lang="en-GB">
              <a:cs typeface="Calibri"/>
            </a:endParaRPr>
          </a:p>
          <a:p>
            <a:endParaRPr lang="en-GB" sz="1300" b="1">
              <a:cs typeface="Calibri"/>
            </a:endParaRPr>
          </a:p>
          <a:p>
            <a:endParaRPr lang="en-GB" sz="1300"/>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630359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the Royal Website for more information about the </a:t>
            </a:r>
            <a:r>
              <a:rPr lang="en-GB" b="1" dirty="0"/>
              <a:t>coronation </a:t>
            </a:r>
            <a:r>
              <a:rPr lang="en-GB" dirty="0"/>
              <a:t>plans </a:t>
            </a:r>
            <a:r>
              <a:rPr lang="en-GB" sz="1800" b="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https://www.royal.uk/coronation-weekend-plans-announced</a:t>
            </a:r>
            <a:r>
              <a:rPr lang="en-GB" sz="1800" b="1" dirty="0">
                <a:effectLst/>
                <a:latin typeface="Arial" panose="020B0604020202020204" pitchFamily="34" charset="0"/>
                <a:ea typeface="Arial" panose="020B0604020202020204" pitchFamily="34" charset="0"/>
                <a:cs typeface="Times New Roman" panose="02020603050405020304" pitchFamily="18" charset="0"/>
              </a:rPr>
              <a:t> </a:t>
            </a:r>
            <a:endParaRPr lang="en-GB" b="1" dirty="0"/>
          </a:p>
          <a:p>
            <a:r>
              <a:rPr lang="en-GB" dirty="0"/>
              <a:t>Link </a:t>
            </a:r>
            <a:r>
              <a:rPr lang="en-GB" b="1" dirty="0"/>
              <a:t>The Big Lunch </a:t>
            </a:r>
            <a:r>
              <a:rPr lang="en-GB" dirty="0"/>
              <a:t>to order a Coronation pack and Big Lunch pack  </a:t>
            </a:r>
            <a:r>
              <a:rPr lang="en-GB" sz="1800" b="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https://www.edenprojectcommunities.com/the-big-lunch?gclid=Cj0KCQjwn9CgBhDjARIsAD15h0BYoRI4dbRAfkjufQ-864pqI7BmGMRQhEmXACqAAKCQQEeWYZuOpbkaAiVEEALw_wcB</a:t>
            </a:r>
            <a:endParaRPr lang="en-GB" b="1" dirty="0"/>
          </a:p>
          <a:p>
            <a:pPr>
              <a:lnSpc>
                <a:spcPct val="107000"/>
              </a:lnSpc>
              <a:spcAft>
                <a:spcPts val="800"/>
              </a:spcAft>
            </a:pPr>
            <a:r>
              <a:rPr lang="en-GB" dirty="0"/>
              <a:t>Link to </a:t>
            </a:r>
            <a:r>
              <a:rPr lang="en-GB" b="1" dirty="0"/>
              <a:t>The Big Help Out </a:t>
            </a:r>
            <a:r>
              <a:rPr lang="en-GB" dirty="0"/>
              <a:t>to register events  </a:t>
            </a:r>
            <a:r>
              <a:rPr lang="en-GB" sz="1800" b="1"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5"/>
              </a:rPr>
              <a:t>https://thebighelpout.org.uk/</a:t>
            </a:r>
            <a:r>
              <a:rPr lang="en-GB" sz="1800" b="1" dirty="0">
                <a:effectLst/>
                <a:latin typeface="Arial" panose="020B0604020202020204" pitchFamily="34" charset="0"/>
                <a:ea typeface="Arial" panose="020B0604020202020204" pitchFamily="34" charset="0"/>
                <a:cs typeface="Times New Roman" panose="02020603050405020304" pitchFamily="18" charset="0"/>
              </a:rPr>
              <a:t> </a:t>
            </a:r>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3744165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See the slides below for timeline/chronology activity sheets and larger versions of archive images used</a:t>
            </a:r>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1801102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a:t>
            </a:r>
            <a:r>
              <a:rPr lang="en-US"/>
              <a:t>©Sean Curran Historic England</a:t>
            </a:r>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4271522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a:t>Printer version. Pupils could colour in the cameos of the monarchs.</a:t>
            </a:r>
            <a:endParaRPr lang="en-GB">
              <a:cs typeface="Calibri" panose="020F0502020204030204"/>
            </a:endParaRPr>
          </a:p>
          <a:p>
            <a:pPr defTabSz="966338"/>
            <a:r>
              <a:rPr lang="en-GB"/>
              <a:t>Image: ©Sean Curran Historic England</a:t>
            </a:r>
            <a:endParaRPr lang="en-GB">
              <a:cs typeface="Calibri" panose="020F0502020204030204"/>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777014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a:t>Image: ©Sean Curran Historic England</a:t>
            </a: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3409774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a:t>Pupils could cut out the monarch cameos on the last slide and stick them to the this timeline and write in their names.</a:t>
            </a:r>
            <a:endParaRPr lang="en-US"/>
          </a:p>
          <a:p>
            <a:pPr defTabSz="966338"/>
            <a:r>
              <a:rPr lang="en-GB"/>
              <a:t>Image: ©Sean Curran Historic England</a:t>
            </a:r>
            <a:endParaRPr lang="en-US">
              <a:cs typeface="Calibri"/>
            </a:endParaRPr>
          </a:p>
          <a:p>
            <a:endParaRPr lang="en-GB"/>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187060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Timeline of coronations from the past 200 years. There are different versions of this slide at the end of the PowerPoint that can be printed out for chronology activities. These include versions where pupils can complete the names of the monarchs, the dates and draw their own images. Black and white versions are also included.</a:t>
            </a:r>
          </a:p>
          <a:p>
            <a:endParaRPr lang="en-GB"/>
          </a:p>
          <a:p>
            <a:r>
              <a:rPr lang="en-GB"/>
              <a:t>Image ©Sean Curran Historic England</a:t>
            </a:r>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468728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a:t>Pupils could use the complete timeline for reference and draw their own monarchs, name them and add the dates of their coronations.</a:t>
            </a:r>
            <a:endParaRPr lang="en-GB">
              <a:cs typeface="Calibri" panose="020F0502020204030204"/>
            </a:endParaRPr>
          </a:p>
          <a:p>
            <a:pPr defTabSz="966338"/>
            <a:r>
              <a:rPr lang="en-GB"/>
              <a:t>Image: ©Sean Curran Historic England</a:t>
            </a:r>
            <a:endParaRPr lang="en-GB">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50685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GB"/>
              <a:t>Cameos of the  monarchs – can be coloured in, cut out and stuck on a copy of slide 29.</a:t>
            </a:r>
            <a:endParaRPr lang="en-GB">
              <a:cs typeface="Calibri" panose="020F0502020204030204"/>
            </a:endParaRPr>
          </a:p>
          <a:p>
            <a:pPr defTabSz="966338"/>
            <a:r>
              <a:rPr lang="en-GB"/>
              <a:t>Image: ©Sean Curran Historic England</a:t>
            </a:r>
            <a:endParaRPr lang="en-GB">
              <a:cs typeface="Calibri" panose="020F0502020204030204"/>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163327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King Charles III and Camilla, the Queen Consort light a candle at Buckingham Palace, London, to mark Holocaust Memorial Day, in Britain January 27, 2023. </a:t>
            </a:r>
            <a:r>
              <a:rPr lang="en-US" dirty="0"/>
              <a:t>©</a:t>
            </a:r>
            <a:r>
              <a:rPr lang="en-GB" dirty="0" err="1"/>
              <a:t>Alamy</a:t>
            </a:r>
            <a:r>
              <a:rPr lang="en-GB" dirty="0"/>
              <a:t> Ref: 2MHW6PJ Date: January 27, 2023</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774640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r>
              <a:rPr lang="en-US" dirty="0"/>
              <a:t>Image: Queen Elizabeth II Procession - Source: Historic England Archive Ref: P/C00425/003 Date: 2 Jun 1953</a:t>
            </a:r>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2304040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Queen Elizabeth II during her coronation.. </a:t>
            </a:r>
            <a:r>
              <a:rPr lang="en-US" dirty="0"/>
              <a:t>©</a:t>
            </a:r>
            <a:r>
              <a:rPr lang="en-GB" dirty="0" err="1"/>
              <a:t>Alamy</a:t>
            </a:r>
            <a:r>
              <a:rPr lang="en-GB" dirty="0"/>
              <a:t> Ref: RJRP3M Date: 2 June 1953</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034901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Queen Elizabeth II during her coronation.. </a:t>
            </a:r>
            <a:r>
              <a:rPr lang="en-US" dirty="0"/>
              <a:t>©</a:t>
            </a:r>
            <a:r>
              <a:rPr lang="en-GB" dirty="0" err="1"/>
              <a:t>Alamy</a:t>
            </a:r>
            <a:r>
              <a:rPr lang="en-GB" dirty="0"/>
              <a:t> Ref: RJRP56 Date: 2 June 1953</a:t>
            </a:r>
            <a:endParaRPr lang="en-GB"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2494212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EDITORIAL George VI, 1895 – 1952. King of the United Kingdom and the Dominions of the British Commonwealth. Queen Elizabeth, The Queen Mother. Elizabeth Angela Marguerite Bowes-Lyon, 1900 – 2002. Wife of King George VI and mother of Queen Elizabeth II. Seen here at their coronation in 1937. From The Coronation in Pictures, published 1937. </a:t>
            </a:r>
            <a:r>
              <a:rPr lang="en-US"/>
              <a:t>©</a:t>
            </a:r>
            <a:r>
              <a:rPr lang="en-GB" err="1"/>
              <a:t>Alamy</a:t>
            </a:r>
            <a:r>
              <a:rPr lang="en-GB"/>
              <a:t> Ref: RJRP56 Date: 12 May 1937</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893001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His Majesty King George VI (1895-1952), receives homage at his coronation, 1937. George VI's coronation took place on 12th May 1937 at Westminster Abbey, the date previously intended for his brother Edward VIII's coronation. </a:t>
            </a:r>
            <a:r>
              <a:rPr lang="en-US"/>
              <a:t>©</a:t>
            </a:r>
            <a:r>
              <a:rPr lang="en-GB" err="1"/>
              <a:t>Alamy</a:t>
            </a:r>
            <a:r>
              <a:rPr lang="en-GB"/>
              <a:t> Ref: 2M3PC13 Date: 12 May 1937</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1784230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King George V and Queen Mary of England after their coronation in 1911 </a:t>
            </a:r>
            <a:r>
              <a:rPr lang="en-US" dirty="0"/>
              <a:t>©</a:t>
            </a:r>
            <a:r>
              <a:rPr lang="en-GB" dirty="0" err="1"/>
              <a:t>Alamy</a:t>
            </a:r>
            <a:r>
              <a:rPr lang="en-GB" dirty="0"/>
              <a:t> Ref: 2A603M2 Date: 22 June 1911</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494783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KING EDWARD VII AND QUEEN ALEXANDRA in their Coronation robes </a:t>
            </a:r>
            <a:r>
              <a:rPr lang="en-US" dirty="0"/>
              <a:t>©</a:t>
            </a:r>
            <a:r>
              <a:rPr lang="en-GB" dirty="0" err="1"/>
              <a:t>Alamy</a:t>
            </a:r>
            <a:r>
              <a:rPr lang="en-GB" dirty="0"/>
              <a:t> Ref: BRT92Y Date: 9 August 1902</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276440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Class discussion on how the coronation can be viewed</a:t>
            </a:r>
            <a:r>
              <a:rPr lang="en-GB" dirty="0"/>
              <a:t> -  Some </a:t>
            </a:r>
            <a:r>
              <a:rPr lang="en-GB"/>
              <a:t>people will be invited to West Minster Abbey and be part of the ceremony. People could line the streets of London to watch the procession as it passes by. The people watching from the streets can take their own photos and film it with their phones and cameras. Official photographers will take photos in West Minster Abbey and on the route of the procession. Television cameras will film the coronation and people can watch at home on the TV. The event will be streamed and people can watch it online. People will be able to listen to the commentary on the radio. People will be able to sketch and paint the coronation, while it is happening or </a:t>
            </a:r>
            <a:r>
              <a:rPr lang="en-GB" dirty="0"/>
              <a:t>from </a:t>
            </a:r>
            <a:r>
              <a:rPr lang="en-GB"/>
              <a:t>their own</a:t>
            </a:r>
            <a:r>
              <a:rPr lang="en-GB" dirty="0"/>
              <a:t>,</a:t>
            </a:r>
            <a:r>
              <a:rPr lang="en-GB"/>
              <a:t> or other</a:t>
            </a:r>
            <a:r>
              <a:rPr lang="en-GB" dirty="0"/>
              <a:t> people’s,</a:t>
            </a:r>
            <a:r>
              <a:rPr lang="en-GB"/>
              <a:t> films and photographs - or from memory. People can write about it in notebooks, diaries and blogs. Journalists will write about it for newspapers, websites and other media. People will be able to share images and information in emails, text and WhatsApp messages, Instagram, </a:t>
            </a:r>
            <a:r>
              <a:rPr lang="en-GB" err="1"/>
              <a:t>TikTok</a:t>
            </a:r>
            <a:r>
              <a:rPr lang="en-GB"/>
              <a:t> and other social media. Books will be written before and after the event.</a:t>
            </a:r>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23557903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Queen Victoria's coronation, 1837 (1887). The Archbishop of Canterbury placing the crown on Victoria's (1819-1901) head in Westminster Abbey, 28 June 1837. </a:t>
            </a:r>
            <a:r>
              <a:rPr lang="en-US" dirty="0"/>
              <a:t>©</a:t>
            </a:r>
            <a:r>
              <a:rPr lang="en-GB" dirty="0" err="1"/>
              <a:t>Alamy</a:t>
            </a:r>
            <a:r>
              <a:rPr lang="en-GB" dirty="0"/>
              <a:t> Ref: W7CN32 Date: 1887</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8391449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Coronation of William IV and Queen Adelaide's in Westminster Abbey, London, 1831. </a:t>
            </a:r>
            <a:r>
              <a:rPr lang="en-US"/>
              <a:t>©</a:t>
            </a:r>
            <a:r>
              <a:rPr lang="en-GB" err="1"/>
              <a:t>Alamy</a:t>
            </a:r>
            <a:r>
              <a:rPr lang="en-GB"/>
              <a:t> Ref: DDTK61 Date: 1831</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10104394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George IV's coronation, 19 July 1821 by James </a:t>
            </a:r>
            <a:r>
              <a:rPr lang="en-GB" err="1"/>
              <a:t>Stephanoff</a:t>
            </a:r>
            <a:r>
              <a:rPr lang="en-GB"/>
              <a:t>. George IV, King George IV, (George Augustus Frederick, 1762 – 1830) </a:t>
            </a:r>
            <a:r>
              <a:rPr lang="en-US"/>
              <a:t>©</a:t>
            </a:r>
            <a:r>
              <a:rPr lang="en-GB" err="1"/>
              <a:t>Alamy</a:t>
            </a:r>
            <a:r>
              <a:rPr lang="en-GB"/>
              <a:t> Ref: 2ATFR9W Date: 19 July 1821</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4136941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Queen Elizabeth II Coronation Children's Party 1953 </a:t>
            </a:r>
            <a:r>
              <a:rPr lang="en-US" dirty="0"/>
              <a:t>©</a:t>
            </a:r>
            <a:r>
              <a:rPr lang="en-GB" dirty="0" err="1"/>
              <a:t>Alamy</a:t>
            </a:r>
            <a:r>
              <a:rPr lang="en-GB" dirty="0"/>
              <a:t> Ref: DD0R5G Date: 1953</a:t>
            </a:r>
            <a:endParaRPr lang="en-GB"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19040228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Image : Queen Elizabeth II Coronation Children's Party 1953 </a:t>
            </a:r>
            <a:r>
              <a:rPr lang="en-US"/>
              <a:t>©</a:t>
            </a:r>
            <a:r>
              <a:rPr lang="en-GB" err="1"/>
              <a:t>Alamy</a:t>
            </a:r>
            <a:r>
              <a:rPr lang="en-GB"/>
              <a:t> Ref: DD0REJ Date: 1953</a:t>
            </a:r>
            <a:endParaRPr lang="en-US"/>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8843774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Street Party, Coronation Day 2nd June 1953. Saville Road, Blackpool </a:t>
            </a:r>
            <a:r>
              <a:rPr lang="en-US" dirty="0"/>
              <a:t>©</a:t>
            </a:r>
            <a:r>
              <a:rPr lang="en-GB" dirty="0" err="1"/>
              <a:t>Alamy</a:t>
            </a:r>
            <a:r>
              <a:rPr lang="en-GB" dirty="0"/>
              <a:t> Ref: EPFE8G Date: 2 June 1953</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4022099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Coronation school tea at a school in Crayford , Kent , to celebrate the coronation of King George VI . Children are drinking out of the coronation mugs that they have just received </a:t>
            </a:r>
            <a:r>
              <a:rPr lang="en-US" dirty="0"/>
              <a:t>©</a:t>
            </a:r>
            <a:r>
              <a:rPr lang="en-GB" dirty="0" err="1"/>
              <a:t>Alamy</a:t>
            </a:r>
            <a:r>
              <a:rPr lang="en-GB" dirty="0"/>
              <a:t> Ref: 2BJ038E Date: 10 May 1937</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41887489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STREET PARTY in Acland Street, Limehouse, east London, (now Acland Road), on 23 June 1911 to celebrate the Coronation of George V </a:t>
            </a:r>
            <a:r>
              <a:rPr lang="en-US" dirty="0"/>
              <a:t>©</a:t>
            </a:r>
            <a:r>
              <a:rPr lang="en-GB" dirty="0" err="1"/>
              <a:t>Alamy</a:t>
            </a:r>
            <a:r>
              <a:rPr lang="en-GB" dirty="0"/>
              <a:t> Ref: 2CTCNGY Date: 23 June 1911</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678212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Coronation of Edward VII </a:t>
            </a:r>
            <a:r>
              <a:rPr lang="en-US" dirty="0"/>
              <a:t>©</a:t>
            </a:r>
            <a:r>
              <a:rPr lang="en-GB" dirty="0" err="1"/>
              <a:t>Alamy</a:t>
            </a:r>
            <a:r>
              <a:rPr lang="en-GB" dirty="0"/>
              <a:t> Ref: K1JBC1 Date: 9 August 1902</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25438903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Large Street Party for 5000 people in the Market Place, Wisbech, Isle of Ely, Cambridgeshire, England on the 28th June 1838 to celebrate the Coronation of Queen Victoria, print by George Johann Scharf after JP Hunter, 1838 </a:t>
            </a:r>
            <a:r>
              <a:rPr lang="en-US" dirty="0"/>
              <a:t>©</a:t>
            </a:r>
            <a:r>
              <a:rPr lang="en-GB" dirty="0" err="1"/>
              <a:t>Alamy</a:t>
            </a:r>
            <a:r>
              <a:rPr lang="en-GB" dirty="0"/>
              <a:t> Ref: 2DC2H9W Date: 28 June 1838</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229424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For more information about the Coronation of King Charles III, A Guide to Coronations, Information on The Crown Jewels and the Coronation Big Lunch follow this link </a:t>
            </a:r>
            <a:r>
              <a:rPr lang="en-GB">
                <a:hlinkClick r:id="rId3"/>
              </a:rPr>
              <a:t>https://www.royal.uk/coronation</a:t>
            </a:r>
            <a:r>
              <a:rPr lang="en-GB"/>
              <a:t> </a:t>
            </a:r>
            <a:endParaRPr lang="en-US">
              <a:cs typeface="Calibri"/>
            </a:endParaRPr>
          </a:p>
          <a:p>
            <a:r>
              <a:rPr lang="en-GB" sz="1300"/>
              <a:t>Image: King Charles III and Camilla, the Queen Consort light a candle at Buckingham Palace, London, to mark Holocaust Memorial Day, in Britain January 27, 2023. </a:t>
            </a:r>
            <a:r>
              <a:rPr lang="en-US" sz="1400"/>
              <a:t>©</a:t>
            </a:r>
            <a:r>
              <a:rPr lang="en-GB" sz="1300" err="1"/>
              <a:t>Alamy</a:t>
            </a:r>
            <a:r>
              <a:rPr lang="en-GB" sz="1300"/>
              <a:t> Ref: </a:t>
            </a:r>
            <a:r>
              <a:rPr lang="en-GB"/>
              <a:t>2MHW6PJ Date: January 27, 2023</a:t>
            </a:r>
            <a:endParaRPr lang="en-GB" sz="1300">
              <a:cs typeface="Calibri"/>
            </a:endParaRPr>
          </a:p>
          <a:p>
            <a:r>
              <a:rPr lang="en-GB" b="1">
                <a:cs typeface="Calibri"/>
              </a:rPr>
              <a:t>NOTE:</a:t>
            </a:r>
            <a:r>
              <a:rPr lang="en-GB">
                <a:cs typeface="Calibri"/>
              </a:rPr>
              <a:t> Larger versions of all the images of coronations and coronation celebrations are included at the end of this PPT.</a:t>
            </a:r>
          </a:p>
          <a:p>
            <a:endParaRPr lang="en-GB" sz="1300">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11851341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Coronation Procession of King William IV 1831 </a:t>
            </a:r>
            <a:r>
              <a:rPr lang="en-US" dirty="0"/>
              <a:t>©</a:t>
            </a:r>
            <a:r>
              <a:rPr lang="en-GB" dirty="0" err="1"/>
              <a:t>Alamy</a:t>
            </a:r>
            <a:r>
              <a:rPr lang="en-GB" dirty="0"/>
              <a:t> Ref: MKP7AB Date: 1834</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4203153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Street procession with King George IV at his coronation festivities on July 19, 1821, in St. James' Park, London. Balloon flying at upper right represents balloonist Charles Green's first ascension and the first successful use of coal gas which was cheaper than hydrogen and more readily available </a:t>
            </a:r>
            <a:r>
              <a:rPr lang="en-US" dirty="0"/>
              <a:t>©</a:t>
            </a:r>
            <a:r>
              <a:rPr lang="en-GB" dirty="0" err="1"/>
              <a:t>Alamy</a:t>
            </a:r>
            <a:r>
              <a:rPr lang="en-GB" dirty="0"/>
              <a:t> Ref: BG6Y0Y Date: 19 July 1821</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114967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t>
            </a:r>
            <a:r>
              <a:rPr lang="en-GB" i="0"/>
              <a:t>YouTube link below will take you straight to the</a:t>
            </a:r>
            <a:r>
              <a:rPr lang="en-GB"/>
              <a:t> </a:t>
            </a:r>
            <a:r>
              <a:rPr lang="en-GB" i="0"/>
              <a:t>point of crowning and 4 year old Charles</a:t>
            </a:r>
            <a:r>
              <a:rPr lang="en-GB"/>
              <a:t> watching</a:t>
            </a:r>
            <a:r>
              <a:rPr lang="en-GB" i="0"/>
              <a:t> ( 3mins).</a:t>
            </a:r>
          </a:p>
          <a:p>
            <a:r>
              <a:rPr lang="en-GB" sz="1300"/>
              <a:t>YouTube BBC footage of Coronation of Queen Elizabeth II 1953  </a:t>
            </a:r>
            <a:r>
              <a:rPr lang="en-GB">
                <a:hlinkClick r:id="rId3"/>
              </a:rPr>
              <a:t>https://youtu.be/52NTjasbmgw?t=5415</a:t>
            </a:r>
          </a:p>
          <a:p>
            <a:endParaRPr lang="en-GB" sz="1300">
              <a:cs typeface="Calibri"/>
            </a:endParaRPr>
          </a:p>
          <a:p>
            <a:r>
              <a:rPr lang="en-GB" sz="1300"/>
              <a:t>Colour photography was still relatively new in the early 1950’s, so there are </a:t>
            </a:r>
            <a:r>
              <a:rPr lang="en-GB" sz="1300" dirty="0"/>
              <a:t>lots </a:t>
            </a:r>
            <a:r>
              <a:rPr lang="en-GB" sz="1300"/>
              <a:t>of black and white photos</a:t>
            </a:r>
            <a:r>
              <a:rPr lang="en-GB" sz="1300" dirty="0"/>
              <a:t> of Queen Elizabeth II’s coronation</a:t>
            </a:r>
            <a:r>
              <a:rPr lang="en-GB" sz="1300"/>
              <a:t>. A lot of people didn’t have their own camera and there was a cost for a roll of film and having the films processed, so may people would not have a camera of their own, and couldn’t afford one.</a:t>
            </a:r>
            <a:endParaRPr lang="en-GB" sz="1300">
              <a:cs typeface="Calibri"/>
            </a:endParaRPr>
          </a:p>
          <a:p>
            <a:r>
              <a:rPr lang="en-GB"/>
              <a:t>Image: Queen Elizabeth II during her coronation.. </a:t>
            </a:r>
            <a:r>
              <a:rPr lang="en-US"/>
              <a:t>©</a:t>
            </a:r>
            <a:r>
              <a:rPr lang="en-GB" err="1"/>
              <a:t>Alamy</a:t>
            </a:r>
            <a:r>
              <a:rPr lang="en-GB"/>
              <a:t> Ref: RJRP3M Date: 2 June 1953</a:t>
            </a:r>
            <a:endParaRPr lang="en-GB">
              <a:cs typeface="Calibri"/>
            </a:endParaRPr>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85456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Comparing this colour photograph with black and white images of photos helps to work out what the colours are likely to have been at past coronations. Comparing it to paintings (pre-photography) also suggests that the artists</a:t>
            </a:r>
            <a:r>
              <a:rPr lang="en-GB" sz="1300" dirty="0"/>
              <a:t>’</a:t>
            </a:r>
            <a:r>
              <a:rPr lang="en-GB" sz="1300"/>
              <a:t> interpretations of the coronations</a:t>
            </a:r>
            <a:r>
              <a:rPr lang="en-GB" sz="1300" dirty="0"/>
              <a:t>,</a:t>
            </a:r>
            <a:r>
              <a:rPr lang="en-GB" sz="1300"/>
              <a:t> robes, regalia, ceremony etc. were quite accurate as the coronations follow a tradition throughout history.</a:t>
            </a:r>
          </a:p>
          <a:p>
            <a:endParaRPr lang="en-GB" sz="1300"/>
          </a:p>
          <a:p>
            <a:pPr>
              <a:defRPr/>
            </a:pPr>
            <a:r>
              <a:rPr lang="en-GB"/>
              <a:t>Image: Queen Elizabeth II during her coronation. </a:t>
            </a:r>
            <a:r>
              <a:rPr lang="en-US"/>
              <a:t>©</a:t>
            </a:r>
            <a:r>
              <a:rPr lang="en-GB" err="1"/>
              <a:t>Alamy</a:t>
            </a:r>
            <a:r>
              <a:rPr lang="en-GB"/>
              <a:t> Ref: RJRP56 Date: 2 June 1953</a:t>
            </a:r>
            <a:endParaRPr lang="en-GB">
              <a:cs typeface="Calibri"/>
            </a:endParaRPr>
          </a:p>
          <a:p>
            <a:endParaRPr lang="en-GB" sz="1300"/>
          </a:p>
          <a:p>
            <a:endParaRPr lang="en-GB" sz="130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3614410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discussion </a:t>
            </a:r>
            <a:r>
              <a:rPr lang="en-GB"/>
              <a:t>on why a Queen’s husband could not be made King Consort? Do the class think this tradition is fair and will/should it change in the future? Are there any other examples of men and women being treated differently in the past? E.g. women being able to vote.</a:t>
            </a:r>
          </a:p>
          <a:p>
            <a:endParaRPr lang="en-GB"/>
          </a:p>
          <a:p>
            <a:r>
              <a:rPr lang="en-GB"/>
              <a:t>Upper  Image: EDITORIAL George VI, 1895 – 1952. King of the United Kingdom and the Dominions of the British Commonwealth. Queen Elizabeth, The Queen Mother. Elizabeth Angela Marguerite Bowes-Lyon, 1900 – 2002. Wife of King George VI and mother of Queen Elizabeth II. Seen here at their coronation in 1937. From The Coronation in Pictures, published 1937. </a:t>
            </a:r>
            <a:r>
              <a:rPr lang="en-US"/>
              <a:t>©</a:t>
            </a:r>
            <a:r>
              <a:rPr lang="en-GB" err="1"/>
              <a:t>Alamy</a:t>
            </a:r>
            <a:r>
              <a:rPr lang="en-GB"/>
              <a:t> Ref: RJRP56 Date: 12 May 1937</a:t>
            </a:r>
            <a:endParaRPr lang="en-GB">
              <a:cs typeface="Calibri"/>
            </a:endParaRPr>
          </a:p>
          <a:p>
            <a:endParaRPr lang="en-GB"/>
          </a:p>
          <a:p>
            <a:r>
              <a:rPr lang="en-GB"/>
              <a:t>Lower Image: His Majesty King George VI (1895-1952), receives homage at his coronation, 1937. George VI's coronation took place on 12th May 1937 at Westminster Abbey, the date previously intended for his brother Edward VIII's coronation. </a:t>
            </a:r>
            <a:r>
              <a:rPr lang="en-US"/>
              <a:t>©</a:t>
            </a:r>
            <a:r>
              <a:rPr lang="en-GB" err="1"/>
              <a:t>Alamy</a:t>
            </a:r>
            <a:r>
              <a:rPr lang="en-GB"/>
              <a:t> Ref: 2M3PC13 Date: 12 May 1937</a:t>
            </a:r>
            <a:endParaRPr lang="en-GB">
              <a:cs typeface="Calibri"/>
            </a:endParaRPr>
          </a:p>
          <a:p>
            <a:endParaRPr lang="en-GB">
              <a:cs typeface="Calibri"/>
            </a:endParaRPr>
          </a:p>
          <a:p>
            <a:endParaRPr lang="en-GB"/>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3642508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t>Here we can see that Queen Elizabeth II’s mother was made Queen Consort  when her father was made King (Elizabeth’s husband, Prince Phillip, was not made King Consort).  Working out the number of years between the coronations emphasises how long Queen Victoria and Queen Elizabeth II (the only 2 Queens in the past 200 years) were monarchs.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a:p>
          <a:p>
            <a:pPr>
              <a:defRPr/>
            </a:pPr>
            <a:r>
              <a:rPr lang="en-GB"/>
              <a:t>Image: King George V and Queen Mary of England after their coronation in 1911 </a:t>
            </a:r>
            <a:r>
              <a:rPr lang="en-US"/>
              <a:t>©</a:t>
            </a:r>
            <a:r>
              <a:rPr lang="en-GB" err="1"/>
              <a:t>Alamy</a:t>
            </a:r>
            <a:r>
              <a:rPr lang="en-GB"/>
              <a:t> Ref: 2A603M2 Date: 22 June 1911</a:t>
            </a:r>
            <a:endParaRPr lang="en-GB">
              <a:cs typeface="Calibri"/>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247784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8905357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539926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 name="AutoShape 5">
            <a:extLst>
              <a:ext uri="{FF2B5EF4-FFF2-40B4-BE49-F238E27FC236}">
                <a16:creationId xmlns:a16="http://schemas.microsoft.com/office/drawing/2014/main" id="{8DC9ECEE-0EE8-C1DE-10B8-270F3DA5D0C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0971915"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6" y="1411704"/>
            <a:ext cx="5324852" cy="4981601"/>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5" name="Picture Placeholder 15">
            <a:extLst>
              <a:ext uri="{FF2B5EF4-FFF2-40B4-BE49-F238E27FC236}">
                <a16:creationId xmlns:a16="http://schemas.microsoft.com/office/drawing/2014/main" id="{A8D4281E-727A-E0FF-DF59-20BE3AF4F993}"/>
              </a:ext>
            </a:extLst>
          </p:cNvPr>
          <p:cNvSpPr>
            <a:spLocks noGrp="1"/>
          </p:cNvSpPr>
          <p:nvPr>
            <p:ph type="pic" sz="quarter" idx="24" hasCustomPrompt="1"/>
          </p:nvPr>
        </p:nvSpPr>
        <p:spPr>
          <a:xfrm>
            <a:off x="5706738" y="6173927"/>
            <a:ext cx="3643313" cy="579437"/>
          </a:xfrm>
          <a:prstGeom prst="rect">
            <a:avLst/>
          </a:pr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Only">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391178"/>
            <a:ext cx="11362908" cy="6002128"/>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414546" y="1399707"/>
            <a:ext cx="11362908" cy="192171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a:t>Click to edit</a:t>
            </a:r>
            <a:endParaRPr lang="en-US"/>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0" name="AutoShape 5">
            <a:extLst>
              <a:ext uri="{FF2B5EF4-FFF2-40B4-BE49-F238E27FC236}">
                <a16:creationId xmlns:a16="http://schemas.microsoft.com/office/drawing/2014/main" id="{6F01D4DD-FAF6-D59B-C700-66E45D95B6AB}"/>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Picture Placeholder 5">
            <a:extLst>
              <a:ext uri="{FF2B5EF4-FFF2-40B4-BE49-F238E27FC236}">
                <a16:creationId xmlns:a16="http://schemas.microsoft.com/office/drawing/2014/main" id="{2405DC80-D4F9-AF03-87B4-5FD807E27C67}"/>
              </a:ext>
            </a:extLst>
          </p:cNvPr>
          <p:cNvSpPr>
            <a:spLocks noGrp="1"/>
          </p:cNvSpPr>
          <p:nvPr>
            <p:ph type="pic" sz="quarter" idx="18" hasCustomPrompt="1"/>
          </p:nvPr>
        </p:nvSpPr>
        <p:spPr>
          <a:xfrm rot="20481903">
            <a:off x="5890120" y="720270"/>
            <a:ext cx="1778000" cy="635000"/>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
        <p:nvSpPr>
          <p:cNvPr id="21" name="Picture Placeholder 5">
            <a:extLst>
              <a:ext uri="{FF2B5EF4-FFF2-40B4-BE49-F238E27FC236}">
                <a16:creationId xmlns:a16="http://schemas.microsoft.com/office/drawing/2014/main" id="{490A7667-F713-501A-63AF-EEAD14526B82}"/>
              </a:ext>
            </a:extLst>
          </p:cNvPr>
          <p:cNvSpPr>
            <a:spLocks noGrp="1"/>
          </p:cNvSpPr>
          <p:nvPr>
            <p:ph type="pic" sz="quarter" idx="19" hasCustomPrompt="1"/>
          </p:nvPr>
        </p:nvSpPr>
        <p:spPr>
          <a:xfrm rot="9839628">
            <a:off x="3322173" y="5443789"/>
            <a:ext cx="1778000" cy="635000"/>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412" r="-412"/>
            </a:stretch>
          </a:blipFill>
        </p:spPr>
        <p:txBody>
          <a:bodyPr/>
          <a:lstStyle/>
          <a:p>
            <a:r>
              <a:rPr lang="en-US"/>
              <a:t> </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DF09B61-4E47-EA9C-608B-975D7A5BD4AB}"/>
              </a:ext>
            </a:extLst>
          </p:cNvPr>
          <p:cNvSpPr>
            <a:spLocks noGrp="1"/>
          </p:cNvSpPr>
          <p:nvPr>
            <p:ph type="pic" sz="quarter" idx="15" hasCustomPrompt="1"/>
          </p:nvPr>
        </p:nvSpPr>
        <p:spPr>
          <a:xfrm>
            <a:off x="7777224" y="1276969"/>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6" name="Picture Placeholder 13">
            <a:extLst>
              <a:ext uri="{FF2B5EF4-FFF2-40B4-BE49-F238E27FC236}">
                <a16:creationId xmlns:a16="http://schemas.microsoft.com/office/drawing/2014/main" id="{0C5B97FC-AB4E-1DB1-74F5-C823905C4A26}"/>
              </a:ext>
            </a:extLst>
          </p:cNvPr>
          <p:cNvSpPr>
            <a:spLocks noGrp="1"/>
          </p:cNvSpPr>
          <p:nvPr>
            <p:ph type="pic" sz="quarter" idx="13" hasCustomPrompt="1"/>
          </p:nvPr>
        </p:nvSpPr>
        <p:spPr>
          <a:xfrm>
            <a:off x="4065654" y="1285653"/>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357186" y="1255125"/>
            <a:ext cx="3449269" cy="311636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0" name="Picture Placeholder 13">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17" name="Picture Placeholder 1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20" name="Text Placeholder 3">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1" name="Text Placeholder 3">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2" name="Text Placeholder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0" name="Picture Placeholder 39">
            <a:extLst>
              <a:ext uri="{FF2B5EF4-FFF2-40B4-BE49-F238E27FC236}">
                <a16:creationId xmlns:a16="http://schemas.microsoft.com/office/drawing/2014/main" id="{68DAFA26-B1D9-C74E-55A7-71DDCA28DD34}"/>
              </a:ext>
            </a:extLst>
          </p:cNvPr>
          <p:cNvSpPr>
            <a:spLocks noGrp="1"/>
          </p:cNvSpPr>
          <p:nvPr>
            <p:ph type="pic" sz="quarter" idx="22" hasCustomPrompt="1"/>
          </p:nvPr>
        </p:nvSpPr>
        <p:spPr>
          <a:xfrm>
            <a:off x="965507" y="3731741"/>
            <a:ext cx="2328862" cy="68103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2" name="Text Placeholder 4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3" name="Picture Placeholder 39">
            <a:extLst>
              <a:ext uri="{FF2B5EF4-FFF2-40B4-BE49-F238E27FC236}">
                <a16:creationId xmlns:a16="http://schemas.microsoft.com/office/drawing/2014/main" id="{D1F788DE-674D-9F5F-697C-9723C3D8243A}"/>
              </a:ext>
            </a:extLst>
          </p:cNvPr>
          <p:cNvSpPr>
            <a:spLocks noGrp="1"/>
          </p:cNvSpPr>
          <p:nvPr>
            <p:ph type="pic" sz="quarter" idx="24" hasCustomPrompt="1"/>
          </p:nvPr>
        </p:nvSpPr>
        <p:spPr>
          <a:xfrm>
            <a:off x="4883450" y="3758075"/>
            <a:ext cx="2328862" cy="68103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41">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5" name="Picture Placeholder 39">
            <a:extLst>
              <a:ext uri="{FF2B5EF4-FFF2-40B4-BE49-F238E27FC236}">
                <a16:creationId xmlns:a16="http://schemas.microsoft.com/office/drawing/2014/main" id="{0E7352E7-3CC4-489C-AB1C-12552E4C62F8}"/>
              </a:ext>
            </a:extLst>
          </p:cNvPr>
          <p:cNvSpPr>
            <a:spLocks noGrp="1"/>
          </p:cNvSpPr>
          <p:nvPr>
            <p:ph type="pic" sz="quarter" idx="26" hasCustomPrompt="1"/>
          </p:nvPr>
        </p:nvSpPr>
        <p:spPr>
          <a:xfrm>
            <a:off x="8362619" y="3715787"/>
            <a:ext cx="2328862" cy="68103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Placeholder 41">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Tree>
    <p:extLst>
      <p:ext uri="{BB962C8B-B14F-4D97-AF65-F5344CB8AC3E}">
        <p14:creationId xmlns:p14="http://schemas.microsoft.com/office/powerpoint/2010/main" val="297492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 Learning Aims">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365709" y="2525251"/>
            <a:ext cx="3438195" cy="2639662"/>
          </a:xfrm>
          <a:prstGeom prst="rect">
            <a:avLst/>
          </a:prstGeom>
        </p:spPr>
        <p:txBody>
          <a:bodyPr/>
          <a:lstStyle/>
          <a:p>
            <a:endParaRPr lang="en-US"/>
          </a:p>
        </p:txBody>
      </p:sp>
      <p:sp>
        <p:nvSpPr>
          <p:cNvPr id="2" name="TextBox 1">
            <a:extLst>
              <a:ext uri="{FF2B5EF4-FFF2-40B4-BE49-F238E27FC236}">
                <a16:creationId xmlns:a16="http://schemas.microsoft.com/office/drawing/2014/main" id="{6F40BCDF-8B1B-DFF4-941C-CE8CD8E97833}"/>
              </a:ext>
            </a:extLst>
          </p:cNvPr>
          <p:cNvSpPr txBox="1"/>
          <p:nvPr userDrawn="1"/>
        </p:nvSpPr>
        <p:spPr>
          <a:xfrm>
            <a:off x="4320717" y="574157"/>
            <a:ext cx="2557506" cy="461665"/>
          </a:xfrm>
          <a:prstGeom prst="rect">
            <a:avLst/>
          </a:prstGeom>
          <a:noFill/>
        </p:spPr>
        <p:txBody>
          <a:bodyPr wrap="square" rtlCol="0">
            <a:spAutoFit/>
          </a:bodyPr>
          <a:lstStyle/>
          <a:p>
            <a:r>
              <a:rPr lang="en-US" sz="2400" b="1" spc="50" baseline="0">
                <a:solidFill>
                  <a:srgbClr val="191715"/>
                </a:solidFill>
                <a:latin typeface="Source Sans Pro Bold"/>
              </a:rPr>
              <a:t>Key Stage 2:</a:t>
            </a:r>
            <a:endParaRPr lang="en-US" sz="2400" baseline="0"/>
          </a:p>
        </p:txBody>
      </p:sp>
      <p:sp>
        <p:nvSpPr>
          <p:cNvPr id="4" name="TextBox 3">
            <a:extLst>
              <a:ext uri="{FF2B5EF4-FFF2-40B4-BE49-F238E27FC236}">
                <a16:creationId xmlns:a16="http://schemas.microsoft.com/office/drawing/2014/main" id="{544D9DEC-FB04-C3A3-A437-FD50C6FB4CB3}"/>
              </a:ext>
            </a:extLst>
          </p:cNvPr>
          <p:cNvSpPr txBox="1"/>
          <p:nvPr userDrawn="1"/>
        </p:nvSpPr>
        <p:spPr>
          <a:xfrm>
            <a:off x="4320717" y="1066969"/>
            <a:ext cx="8229600" cy="461665"/>
          </a:xfrm>
          <a:prstGeom prst="rect">
            <a:avLst/>
          </a:prstGeom>
          <a:noFill/>
        </p:spPr>
        <p:txBody>
          <a:bodyPr wrap="square" rtlCol="0">
            <a:spAutoFit/>
          </a:bodyPr>
          <a:lstStyle/>
          <a:p>
            <a:r>
              <a:rPr lang="en-US" sz="2400" b="1" spc="50" baseline="0">
                <a:solidFill>
                  <a:srgbClr val="191715"/>
                </a:solidFill>
                <a:latin typeface="Source Sans Pro Bold"/>
              </a:rPr>
              <a:t>Learning Aims and Outcomes:</a:t>
            </a:r>
            <a:endParaRPr lang="en-US" sz="2400" baseline="0"/>
          </a:p>
        </p:txBody>
      </p:sp>
      <p:sp>
        <p:nvSpPr>
          <p:cNvPr id="5" name="Text Placeholder 4">
            <a:extLst>
              <a:ext uri="{FF2B5EF4-FFF2-40B4-BE49-F238E27FC236}">
                <a16:creationId xmlns:a16="http://schemas.microsoft.com/office/drawing/2014/main" id="{5397B778-BBC3-72C1-8110-B1230D4905B7}"/>
              </a:ext>
            </a:extLst>
          </p:cNvPr>
          <p:cNvSpPr>
            <a:spLocks noGrp="1"/>
          </p:cNvSpPr>
          <p:nvPr>
            <p:ph type="body" sz="quarter" idx="12"/>
          </p:nvPr>
        </p:nvSpPr>
        <p:spPr>
          <a:xfrm>
            <a:off x="6295713" y="552891"/>
            <a:ext cx="5449248"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6" name="Content Placeholder 2">
            <a:extLst>
              <a:ext uri="{FF2B5EF4-FFF2-40B4-BE49-F238E27FC236}">
                <a16:creationId xmlns:a16="http://schemas.microsoft.com/office/drawing/2014/main" id="{AC48BEF6-C0DE-F23F-594B-3E3C19F2C9CC}"/>
              </a:ext>
            </a:extLst>
          </p:cNvPr>
          <p:cNvSpPr>
            <a:spLocks noGrp="1"/>
          </p:cNvSpPr>
          <p:nvPr>
            <p:ph idx="1"/>
          </p:nvPr>
        </p:nvSpPr>
        <p:spPr>
          <a:xfrm>
            <a:off x="4488530" y="1823565"/>
            <a:ext cx="7256431" cy="2863397"/>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322401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5" name="Picture Placeholder 13">
            <a:extLst>
              <a:ext uri="{FF2B5EF4-FFF2-40B4-BE49-F238E27FC236}">
                <a16:creationId xmlns:a16="http://schemas.microsoft.com/office/drawing/2014/main" id="{A5EC1B8E-118E-BFBF-C139-E7D78D13583F}"/>
              </a:ext>
            </a:extLst>
          </p:cNvPr>
          <p:cNvSpPr>
            <a:spLocks noGrp="1"/>
          </p:cNvSpPr>
          <p:nvPr>
            <p:ph type="pic" sz="quarter" idx="11" hasCustomPrompt="1"/>
          </p:nvPr>
        </p:nvSpPr>
        <p:spPr>
          <a:xfrm>
            <a:off x="5814652" y="1075414"/>
            <a:ext cx="5048013" cy="5460246"/>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456807" y="1502499"/>
            <a:ext cx="4151741" cy="3894495"/>
          </a:xfrm>
          <a:prstGeom prst="rect">
            <a:avLst/>
          </a:prstGeom>
        </p:spPr>
        <p:txBody>
          <a:bodyPr/>
          <a:lstStyle/>
          <a:p>
            <a:endParaRPr lang="en-US"/>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5022887" cy="502263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38651" y="5669571"/>
            <a:ext cx="3643313"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5213534" y="1065876"/>
            <a:ext cx="5905354" cy="5183131"/>
          </a:xfrm>
          <a:prstGeom prst="rect">
            <a:avLst/>
          </a:prstGeom>
        </p:spPr>
        <p:txBody>
          <a:bodyPr lIns="0" rIns="90000"/>
          <a:lstStyle>
            <a:lvl1pPr marL="0" indent="0">
              <a:buFontTx/>
              <a:buNone/>
              <a:defRPr b="0" i="0" baseline="0"/>
            </a:lvl1pPr>
            <a:lvl2pPr marL="457200" indent="0">
              <a:buFontTx/>
              <a:buNone/>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5" name="Group 2">
            <a:extLst>
              <a:ext uri="{FF2B5EF4-FFF2-40B4-BE49-F238E27FC236}">
                <a16:creationId xmlns:a16="http://schemas.microsoft.com/office/drawing/2014/main" id="{821DB049-EE30-C60F-4BE8-EC4BF44F3BAC}"/>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1F06F181-EF0F-68FA-60E5-D566B1226EF8}"/>
              </a:ext>
            </a:extLst>
          </p:cNvPr>
          <p:cNvSpPr>
            <a:spLocks noGrp="1"/>
          </p:cNvSpPr>
          <p:nvPr>
            <p:ph type="pic" sz="quarter" idx="24" hasCustomPrompt="1"/>
          </p:nvPr>
        </p:nvSpPr>
        <p:spPr>
          <a:xfrm>
            <a:off x="7078120" y="5589969"/>
            <a:ext cx="3643313"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2"/>
            <a:ext cx="5905354" cy="4383786"/>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7" y="1080311"/>
            <a:ext cx="5905354" cy="530861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0" name="Picture Placeholder 15">
            <a:extLst>
              <a:ext uri="{FF2B5EF4-FFF2-40B4-BE49-F238E27FC236}">
                <a16:creationId xmlns:a16="http://schemas.microsoft.com/office/drawing/2014/main" id="{39C52D04-F408-5642-E06A-3FDED0B51852}"/>
              </a:ext>
            </a:extLst>
          </p:cNvPr>
          <p:cNvSpPr>
            <a:spLocks noGrp="1"/>
          </p:cNvSpPr>
          <p:nvPr>
            <p:ph type="pic" sz="quarter" idx="24" hasCustomPrompt="1"/>
          </p:nvPr>
        </p:nvSpPr>
        <p:spPr>
          <a:xfrm>
            <a:off x="7177139" y="2630017"/>
            <a:ext cx="2223218"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
        <p:nvSpPr>
          <p:cNvPr id="15" name="Picture Placeholder 15">
            <a:extLst>
              <a:ext uri="{FF2B5EF4-FFF2-40B4-BE49-F238E27FC236}">
                <a16:creationId xmlns:a16="http://schemas.microsoft.com/office/drawing/2014/main" id="{E3B1B4E7-928C-1AD7-05F2-BB41C3FEB1C2}"/>
              </a:ext>
            </a:extLst>
          </p:cNvPr>
          <p:cNvSpPr>
            <a:spLocks noGrp="1"/>
          </p:cNvSpPr>
          <p:nvPr>
            <p:ph type="pic" sz="quarter" idx="25" hasCustomPrompt="1"/>
          </p:nvPr>
        </p:nvSpPr>
        <p:spPr>
          <a:xfrm>
            <a:off x="9178952" y="6110222"/>
            <a:ext cx="2223218" cy="579437"/>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a:t>Click to edit</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57188" y="1780413"/>
            <a:ext cx="5905354" cy="4266470"/>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Picture Placeholder 13">
            <a:extLst>
              <a:ext uri="{FF2B5EF4-FFF2-40B4-BE49-F238E27FC236}">
                <a16:creationId xmlns:a16="http://schemas.microsoft.com/office/drawing/2014/main" id="{DBE7C6AD-9EF4-C8BD-F254-F9A43B87974C}"/>
              </a:ext>
            </a:extLst>
          </p:cNvPr>
          <p:cNvSpPr>
            <a:spLocks noGrp="1"/>
          </p:cNvSpPr>
          <p:nvPr>
            <p:ph type="pic" sz="quarter" idx="11" hasCustomPrompt="1"/>
          </p:nvPr>
        </p:nvSpPr>
        <p:spPr>
          <a:xfrm rot="20733588">
            <a:off x="5851663" y="42543"/>
            <a:ext cx="3533443" cy="3821993"/>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089849" y="113396"/>
            <a:ext cx="2945160" cy="2762675"/>
          </a:xfrm>
          <a:prstGeom prst="rect">
            <a:avLst/>
          </a:prstGeom>
        </p:spPr>
        <p:txBody>
          <a:bodyPr/>
          <a:lstStyle/>
          <a:p>
            <a:endParaRPr lang="en-US"/>
          </a:p>
        </p:txBody>
      </p:sp>
      <p:sp>
        <p:nvSpPr>
          <p:cNvPr id="4" name="Picture Placeholder 13">
            <a:extLst>
              <a:ext uri="{FF2B5EF4-FFF2-40B4-BE49-F238E27FC236}">
                <a16:creationId xmlns:a16="http://schemas.microsoft.com/office/drawing/2014/main" id="{67B0742A-D5AC-E9BC-AC04-0EAB1A6EE463}"/>
              </a:ext>
            </a:extLst>
          </p:cNvPr>
          <p:cNvSpPr>
            <a:spLocks noGrp="1"/>
          </p:cNvSpPr>
          <p:nvPr>
            <p:ph type="pic" sz="quarter" idx="13" hasCustomPrompt="1"/>
          </p:nvPr>
        </p:nvSpPr>
        <p:spPr>
          <a:xfrm rot="1268507">
            <a:off x="7916434" y="2772772"/>
            <a:ext cx="3554984" cy="3845293"/>
          </a:xfrm>
          <a:prstGeom prst="rect">
            <a:avLst/>
          </a:prstGeom>
          <a:blipFill>
            <a:blip r:embed="rId3"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252435" y="2837690"/>
            <a:ext cx="2963115" cy="2779517"/>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C0D0A2A-79D8-C43B-BA57-BBEFE892C5D8}"/>
              </a:ext>
            </a:extLst>
          </p:cNvPr>
          <p:cNvSpPr>
            <a:spLocks noGrp="1"/>
          </p:cNvSpPr>
          <p:nvPr>
            <p:ph type="pic" sz="quarter" idx="25" hasCustomPrompt="1"/>
          </p:nvPr>
        </p:nvSpPr>
        <p:spPr>
          <a:xfrm>
            <a:off x="6496050" y="6057900"/>
            <a:ext cx="2836863" cy="631825"/>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13" name="Picture Placeholder 9">
            <a:extLst>
              <a:ext uri="{FF2B5EF4-FFF2-40B4-BE49-F238E27FC236}">
                <a16:creationId xmlns:a16="http://schemas.microsoft.com/office/drawing/2014/main" id="{3D843452-DDC2-464B-128D-56EE03D75799}"/>
              </a:ext>
            </a:extLst>
          </p:cNvPr>
          <p:cNvSpPr>
            <a:spLocks noGrp="1"/>
          </p:cNvSpPr>
          <p:nvPr>
            <p:ph type="pic" sz="quarter" idx="26" hasCustomPrompt="1"/>
          </p:nvPr>
        </p:nvSpPr>
        <p:spPr>
          <a:xfrm>
            <a:off x="8897031" y="1148588"/>
            <a:ext cx="2836863" cy="631825"/>
          </a:xfrm>
          <a:prstGeom prst="rect">
            <a:avLst/>
          </a:prstGeom>
          <a:blipFill>
            <a:blip r:embed="rId4" cstate="email">
              <a:extLst>
                <a:ext uri="{28A0092B-C50C-407E-A947-70E740481C1C}">
                  <a14:useLocalDpi xmlns:a14="http://schemas.microsoft.com/office/drawing/2010/main"/>
                </a:ext>
              </a:extLst>
            </a:blip>
            <a:stretch>
              <a:fillRect/>
            </a:stretch>
          </a:blipFill>
        </p:spPr>
        <p:txBody>
          <a:bodyPr/>
          <a:lstStyle/>
          <a:p>
            <a:r>
              <a:rPr lang="en-US"/>
              <a:t> </a:t>
            </a:r>
          </a:p>
        </p:txBody>
      </p:sp>
      <p:sp>
        <p:nvSpPr>
          <p:cNvPr id="6" name="Text Placeholder 41">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a:extLst>
              <a:ext uri="{FF2B5EF4-FFF2-40B4-BE49-F238E27FC236}">
                <a16:creationId xmlns:a16="http://schemas.microsoft.com/office/drawing/2014/main" id="{11D99608-A4E7-6CA1-122D-F9FC40489A14}"/>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p:nvPr>
        </p:nvSpPr>
        <p:spPr>
          <a:xfrm>
            <a:off x="381885" y="1470244"/>
            <a:ext cx="10971915" cy="4320194"/>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AutoShape 5">
            <a:extLst>
              <a:ext uri="{FF2B5EF4-FFF2-40B4-BE49-F238E27FC236}">
                <a16:creationId xmlns:a16="http://schemas.microsoft.com/office/drawing/2014/main" id="{0686A806-8B99-4CCF-73F4-B0B3B2E13398}"/>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74" r:id="rId1"/>
    <p:sldLayoutId id="2147483649" r:id="rId2"/>
    <p:sldLayoutId id="2147483661" r:id="rId3"/>
    <p:sldLayoutId id="2147483650" r:id="rId4"/>
    <p:sldLayoutId id="2147483673" r:id="rId5"/>
    <p:sldLayoutId id="2147483677" r:id="rId6"/>
    <p:sldLayoutId id="2147483679" r:id="rId7"/>
    <p:sldLayoutId id="2147483680" r:id="rId8"/>
    <p:sldLayoutId id="2147483666" r:id="rId9"/>
    <p:sldLayoutId id="2147483667" r:id="rId10"/>
    <p:sldLayoutId id="2147483675" r:id="rId11"/>
    <p:sldLayoutId id="2147483671" r:id="rId12"/>
    <p:sldLayoutId id="2147483681" r:id="rId13"/>
    <p:sldLayoutId id="2147483672" r:id="rId14"/>
    <p:sldLayoutId id="2147483678" r:id="rId15"/>
    <p:sldLayoutId id="2147483664" r:id="rId16"/>
    <p:sldLayoutId id="2147483663" r:id="rId17"/>
    <p:sldLayoutId id="2147483660" r:id="rId18"/>
  </p:sldLayoutIdLst>
  <p:txStyles>
    <p:titleStyle>
      <a:lvl1pPr algn="l" defTabSz="914400" rtl="0" eaLnBrk="1" latinLnBrk="0" hangingPunct="1">
        <a:lnSpc>
          <a:spcPct val="90000"/>
        </a:lnSpc>
        <a:spcBef>
          <a:spcPct val="0"/>
        </a:spcBef>
        <a:buNone/>
        <a:defRPr sz="44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torymaps.arcgis.com/stories/af1e1b457b9040bb8a8c8131bc577dd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rct.uk/discover/school-resources/decoding-art" TargetMode="External"/><Relationship Id="rId5" Type="http://schemas.openxmlformats.org/officeDocument/2006/relationships/image" Target="../media/image44.jpeg"/><Relationship Id="rId4" Type="http://schemas.openxmlformats.org/officeDocument/2006/relationships/image" Target="../media/image15.sv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15.sv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2.jpeg"/><Relationship Id="rId5" Type="http://schemas.openxmlformats.org/officeDocument/2006/relationships/image" Target="../media/image41.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54.png"/><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0.jpeg"/><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8.jpeg"/><Relationship Id="rId4" Type="http://schemas.openxmlformats.org/officeDocument/2006/relationships/image" Target="../media/image15.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59.jpeg"/><Relationship Id="rId5" Type="http://schemas.openxmlformats.org/officeDocument/2006/relationships/image" Target="../media/image57.png"/><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hyperlink" Target="https://www.royal.uk/coronation-weekend-plans-announced"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hyperlink" Target="https://thebighelpout.org.uk/" TargetMode="External"/><Relationship Id="rId4" Type="http://schemas.openxmlformats.org/officeDocument/2006/relationships/hyperlink" Target="https://www.edenprojectcommunities.com/the-big-lunch?gclid=Cj0KCQjwn9CgBhDjARIsAD15h0BYoRI4dbRAfkjufQ-864pqI7BmGMRQhEmXACqAAKCQQEeWYZuOpbkaAiVEEALw_wcB"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64.sv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hyperlink" Target="https://historicengland.org.uk/services-skills/education/teaching-activities/past-coronations"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7.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64.sv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5.sv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15.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21.png"/><Relationship Id="rId10" Type="http://schemas.openxmlformats.org/officeDocument/2006/relationships/image" Target="../media/image24.svg"/><Relationship Id="rId4" Type="http://schemas.openxmlformats.org/officeDocument/2006/relationships/image" Target="../media/image20.svg"/><Relationship Id="rId9"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hyperlink" Target="https://www.westminster-abbey.org/about-the-abbey/history/coronations-at-the-abbey/a-guide-to-coronations" TargetMode="External"/><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youtu.be/52NTjasbmgw?t=5415" TargetMode="External"/><Relationship Id="rId5" Type="http://schemas.openxmlformats.org/officeDocument/2006/relationships/hyperlink" Target="https://www.youtube.com/watch?v=52NTjasbmgw" TargetMode="External"/><Relationship Id="rId10" Type="http://schemas.openxmlformats.org/officeDocument/2006/relationships/image" Target="../media/image30.jpeg"/><Relationship Id="rId4" Type="http://schemas.openxmlformats.org/officeDocument/2006/relationships/image" Target="../media/image28.svg"/><Relationship Id="rId9"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E155A-9016-5930-6F6B-6672D54FD188}"/>
              </a:ext>
            </a:extLst>
          </p:cNvPr>
          <p:cNvSpPr>
            <a:spLocks noGrp="1"/>
          </p:cNvSpPr>
          <p:nvPr>
            <p:ph type="title" idx="4294967295"/>
          </p:nvPr>
        </p:nvSpPr>
        <p:spPr>
          <a:xfrm>
            <a:off x="838200" y="-1325563"/>
            <a:ext cx="10515600" cy="1325563"/>
          </a:xfrm>
          <a:prstGeom prst="rect">
            <a:avLst/>
          </a:prstGeom>
        </p:spPr>
        <p:txBody>
          <a:bodyPr anchor="b"/>
          <a:lstStyle/>
          <a:p>
            <a:r>
              <a:rPr lang="en-GB" dirty="0"/>
              <a:t>Teaching activity about coronations</a:t>
            </a:r>
          </a:p>
        </p:txBody>
      </p:sp>
      <p:sp>
        <p:nvSpPr>
          <p:cNvPr id="2" name="Subtitle 1">
            <a:extLst>
              <a:ext uri="{FF2B5EF4-FFF2-40B4-BE49-F238E27FC236}">
                <a16:creationId xmlns:a16="http://schemas.microsoft.com/office/drawing/2014/main" id="{C84CEEEA-6223-FA54-AC63-318C401E97C2}"/>
              </a:ext>
              <a:ext uri="{C183D7F6-B498-43B3-948B-1728B52AA6E4}">
                <adec:decorative xmlns:adec="http://schemas.microsoft.com/office/drawing/2017/decorative" val="0"/>
              </a:ext>
            </a:extLst>
          </p:cNvPr>
          <p:cNvSpPr>
            <a:spLocks noGrp="1"/>
          </p:cNvSpPr>
          <p:nvPr>
            <p:ph type="subTitle" idx="1"/>
          </p:nvPr>
        </p:nvSpPr>
        <p:spPr/>
        <p:txBody>
          <a:bodyPr/>
          <a:lstStyle/>
          <a:p>
            <a:r>
              <a:rPr lang="en-GB" dirty="0"/>
              <a:t>Coronations</a:t>
            </a:r>
          </a:p>
          <a:p>
            <a:endParaRPr lang="en-GB" dirty="0"/>
          </a:p>
          <a:p>
            <a:r>
              <a:rPr lang="en-GB" dirty="0"/>
              <a:t>Can photographs tell us more about past coronations than paintings?</a:t>
            </a:r>
          </a:p>
        </p:txBody>
      </p:sp>
      <p:pic>
        <p:nvPicPr>
          <p:cNvPr id="9" name="Picture Placeholder 8" descr="The Royal Carriage in the Coronation Procession of Elizabeth II&#10;&#10;">
            <a:hlinkClick r:id="rId3"/>
            <a:extLst>
              <a:ext uri="{FF2B5EF4-FFF2-40B4-BE49-F238E27FC236}">
                <a16:creationId xmlns:a16="http://schemas.microsoft.com/office/drawing/2014/main" id="{6AC437A7-3FE5-40D7-8497-D12DD86A8BBE}"/>
              </a:ext>
            </a:extLst>
          </p:cNvPr>
          <p:cNvPicPr>
            <a:picLocks noGrp="1" noChangeAspect="1"/>
          </p:cNvPicPr>
          <p:nvPr>
            <p:ph type="pic" sz="quarter" idx="10"/>
          </p:nvPr>
        </p:nvPicPr>
        <p:blipFill>
          <a:blip r:embed="rId4"/>
          <a:srcRect l="4484" r="4484"/>
          <a:stretch>
            <a:fillRect/>
          </a:stretch>
        </p:blipFill>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a:extLst>
              <a:ext uri="{FF2B5EF4-FFF2-40B4-BE49-F238E27FC236}">
                <a16:creationId xmlns:a16="http://schemas.microsoft.com/office/drawing/2014/main" id="{88435CFB-3F9A-4C13-A0EA-28EF77C27CC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887477" y="5494863"/>
            <a:ext cx="2830459" cy="1086690"/>
          </a:xfrm>
          <a:prstGeom prst="rect">
            <a:avLst/>
          </a:prstGeom>
        </p:spPr>
      </p:pic>
      <p:sp>
        <p:nvSpPr>
          <p:cNvPr id="9" name="Picture 3">
            <a:extLst>
              <a:ext uri="{FF2B5EF4-FFF2-40B4-BE49-F238E27FC236}">
                <a16:creationId xmlns:a16="http://schemas.microsoft.com/office/drawing/2014/main" id="{8749EAA1-BD37-4F71-8EE8-520A3AD16FC5}"/>
              </a:ext>
              <a:ext uri="{C183D7F6-B498-43B3-948B-1728B52AA6E4}">
                <adec:decorative xmlns:adec="http://schemas.microsoft.com/office/drawing/2017/decorative" val="1"/>
              </a:ext>
            </a:extLst>
          </p:cNvPr>
          <p:cNvSpPr>
            <a:spLocks noGrp="1"/>
          </p:cNvSpPr>
          <p:nvPr>
            <p:ph type="pic" sz="quarter" idx="14"/>
          </p:nvPr>
        </p:nvSpPr>
        <p:spPr>
          <a:xfrm rot="6989204">
            <a:off x="759330" y="1083463"/>
            <a:ext cx="4350623" cy="4435482"/>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49AB6CD3-1D02-40A1-9FF6-F8508EB8B22A}"/>
              </a:ext>
            </a:extLst>
          </p:cNvPr>
          <p:cNvSpPr>
            <a:spLocks noGrp="1"/>
          </p:cNvSpPr>
          <p:nvPr>
            <p:ph type="title"/>
          </p:nvPr>
        </p:nvSpPr>
        <p:spPr/>
        <p:txBody>
          <a:bodyPr/>
          <a:lstStyle/>
          <a:p>
            <a:r>
              <a:rPr lang="en-GB"/>
              <a:t>The Coronation of King George V and Queen Mary 1911</a:t>
            </a:r>
          </a:p>
        </p:txBody>
      </p:sp>
      <p:sp>
        <p:nvSpPr>
          <p:cNvPr id="11" name="TextBox 10">
            <a:extLst>
              <a:ext uri="{FF2B5EF4-FFF2-40B4-BE49-F238E27FC236}">
                <a16:creationId xmlns:a16="http://schemas.microsoft.com/office/drawing/2014/main" id="{EF9BD94D-8C7D-4D8E-9F9E-8E9B552B53CF}"/>
              </a:ext>
            </a:extLst>
          </p:cNvPr>
          <p:cNvSpPr txBox="1"/>
          <p:nvPr/>
        </p:nvSpPr>
        <p:spPr>
          <a:xfrm>
            <a:off x="997769" y="1983731"/>
            <a:ext cx="3611226" cy="3693319"/>
          </a:xfrm>
          <a:prstGeom prst="rect">
            <a:avLst/>
          </a:prstGeom>
          <a:noFill/>
        </p:spPr>
        <p:txBody>
          <a:bodyPr wrap="square" lIns="91440" tIns="45720" rIns="91440" bIns="45720" rtlCol="0" anchor="t">
            <a:spAutoFit/>
          </a:bodyPr>
          <a:lstStyle/>
          <a:p>
            <a:pPr algn="ctr"/>
            <a:r>
              <a:rPr lang="en-GB"/>
              <a:t>The coronation of King George V and Queen Mary took place in 1911. </a:t>
            </a:r>
            <a:endParaRPr lang="en-US"/>
          </a:p>
          <a:p>
            <a:pPr algn="ctr"/>
            <a:endParaRPr lang="en-GB"/>
          </a:p>
          <a:p>
            <a:pPr algn="ctr"/>
            <a:r>
              <a:rPr lang="en-GB"/>
              <a:t>How many years ago was this?</a:t>
            </a:r>
            <a:endParaRPr lang="en-GB">
              <a:cs typeface="Arial"/>
            </a:endParaRPr>
          </a:p>
          <a:p>
            <a:pPr algn="ctr"/>
            <a:endParaRPr lang="en-GB"/>
          </a:p>
          <a:p>
            <a:pPr algn="ctr"/>
            <a:r>
              <a:rPr lang="en-GB"/>
              <a:t>How many years are there between this coronation and the coronation of George VI and Queen Elizabeth in 1937?</a:t>
            </a:r>
          </a:p>
          <a:p>
            <a:pPr algn="ctr"/>
            <a:endParaRPr lang="en-GB"/>
          </a:p>
          <a:p>
            <a:pPr algn="ctr"/>
            <a:endParaRPr lang="en-GB"/>
          </a:p>
          <a:p>
            <a:endParaRPr lang="en-GB"/>
          </a:p>
        </p:txBody>
      </p:sp>
      <p:pic>
        <p:nvPicPr>
          <p:cNvPr id="10" name="Picture 9" descr="Teacher and class icon&#10;&#10;">
            <a:extLst>
              <a:ext uri="{FF2B5EF4-FFF2-40B4-BE49-F238E27FC236}">
                <a16:creationId xmlns:a16="http://schemas.microsoft.com/office/drawing/2014/main" id="{85FD475D-91B9-474C-9D19-F503E0006E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88269" y="4861897"/>
            <a:ext cx="3649536" cy="1860665"/>
          </a:xfrm>
          <a:prstGeom prst="rect">
            <a:avLst/>
          </a:prstGeom>
        </p:spPr>
      </p:pic>
      <p:cxnSp>
        <p:nvCxnSpPr>
          <p:cNvPr id="15" name="Straight Connector 14">
            <a:extLst>
              <a:ext uri="{FF2B5EF4-FFF2-40B4-BE49-F238E27FC236}">
                <a16:creationId xmlns:a16="http://schemas.microsoft.com/office/drawing/2014/main" id="{CF86C09E-35F4-4861-9590-3396955E6280}"/>
              </a:ext>
              <a:ext uri="{C183D7F6-B498-43B3-948B-1728B52AA6E4}">
                <adec:decorative xmlns:adec="http://schemas.microsoft.com/office/drawing/2017/decorative" val="1"/>
              </a:ext>
            </a:extLst>
          </p:cNvPr>
          <p:cNvCxnSpPr>
            <a:cxnSpLocks/>
          </p:cNvCxnSpPr>
          <p:nvPr/>
        </p:nvCxnSpPr>
        <p:spPr>
          <a:xfrm>
            <a:off x="4202307" y="5677050"/>
            <a:ext cx="423950"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91E820B4-0061-45D4-883B-19899B94BD19}"/>
              </a:ext>
              <a:ext uri="{C183D7F6-B498-43B3-948B-1728B52AA6E4}">
                <adec:decorative xmlns:adec="http://schemas.microsoft.com/office/drawing/2017/decorative" val="1"/>
              </a:ext>
            </a:extLst>
          </p:cNvPr>
          <p:cNvCxnSpPr>
            <a:cxnSpLocks/>
          </p:cNvCxnSpPr>
          <p:nvPr/>
        </p:nvCxnSpPr>
        <p:spPr>
          <a:xfrm>
            <a:off x="4195507" y="5523050"/>
            <a:ext cx="423950" cy="0"/>
          </a:xfrm>
          <a:prstGeom prst="line">
            <a:avLst/>
          </a:prstGeom>
          <a:ln w="28575"/>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D05FF9AE-9466-43E8-978D-9F7657002E35}"/>
              </a:ext>
              <a:ext uri="{C183D7F6-B498-43B3-948B-1728B52AA6E4}">
                <adec:decorative xmlns:adec="http://schemas.microsoft.com/office/drawing/2017/decorative" val="1"/>
              </a:ext>
            </a:extLst>
          </p:cNvPr>
          <p:cNvSpPr txBox="1"/>
          <p:nvPr/>
        </p:nvSpPr>
        <p:spPr>
          <a:xfrm>
            <a:off x="3953517" y="4941639"/>
            <a:ext cx="1024386" cy="1077218"/>
          </a:xfrm>
          <a:prstGeom prst="rect">
            <a:avLst/>
          </a:prstGeom>
          <a:noFill/>
        </p:spPr>
        <p:txBody>
          <a:bodyPr wrap="square" rtlCol="0">
            <a:spAutoFit/>
          </a:bodyPr>
          <a:lstStyle/>
          <a:p>
            <a:r>
              <a:rPr lang="en-GB" sz="1600"/>
              <a:t>   </a:t>
            </a:r>
            <a:r>
              <a:rPr lang="en-GB" sz="1600" b="1"/>
              <a:t>1937</a:t>
            </a:r>
          </a:p>
          <a:p>
            <a:r>
              <a:rPr lang="en-GB" sz="1600" b="1"/>
              <a:t> - 1911</a:t>
            </a:r>
          </a:p>
          <a:p>
            <a:r>
              <a:rPr lang="en-GB" sz="1600"/>
              <a:t>      </a:t>
            </a:r>
          </a:p>
          <a:p>
            <a:pPr marL="285750" indent="-285750">
              <a:buFontTx/>
              <a:buChar char="-"/>
            </a:pPr>
            <a:endParaRPr lang="en-GB" sz="1600"/>
          </a:p>
        </p:txBody>
      </p:sp>
      <p:pic>
        <p:nvPicPr>
          <p:cNvPr id="8" name="Content Placeholder 7" descr="The coronation of King George V and Queen Mary  in 1911">
            <a:extLst>
              <a:ext uri="{FF2B5EF4-FFF2-40B4-BE49-F238E27FC236}">
                <a16:creationId xmlns:a16="http://schemas.microsoft.com/office/drawing/2014/main" id="{0E85AE18-0BD6-4561-9556-12C002AA96EF}"/>
              </a:ext>
            </a:extLst>
          </p:cNvPr>
          <p:cNvPicPr>
            <a:picLocks noGrp="1" noChangeAspect="1"/>
          </p:cNvPicPr>
          <p:nvPr>
            <p:ph idx="1"/>
          </p:nvPr>
        </p:nvPicPr>
        <p:blipFill>
          <a:blip r:embed="rId6"/>
          <a:srcRect/>
          <a:stretch/>
        </p:blipFill>
        <p:spPr>
          <a:xfrm>
            <a:off x="7088647" y="1075414"/>
            <a:ext cx="3512313" cy="4383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7BCD8FF0-5760-47CB-9DED-5E1EE3456E20}"/>
              </a:ext>
            </a:extLst>
          </p:cNvPr>
          <p:cNvSpPr>
            <a:spLocks noGrp="1"/>
          </p:cNvSpPr>
          <p:nvPr>
            <p:ph type="body" sz="quarter" idx="23"/>
          </p:nvPr>
        </p:nvSpPr>
        <p:spPr>
          <a:xfrm>
            <a:off x="7887477" y="5879452"/>
            <a:ext cx="2830459" cy="414338"/>
          </a:xfrm>
        </p:spPr>
        <p:txBody>
          <a:bodyPr/>
          <a:lstStyle/>
          <a:p>
            <a:r>
              <a:rPr lang="en-GB" sz="1600"/>
              <a:t>The </a:t>
            </a:r>
            <a:r>
              <a:rPr lang="en-GB" sz="1600" dirty="0"/>
              <a:t>Coronation </a:t>
            </a:r>
            <a:r>
              <a:rPr lang="en-GB" sz="1600"/>
              <a:t>of King George V and Queen Mary   1911</a:t>
            </a:r>
          </a:p>
        </p:txBody>
      </p:sp>
    </p:spTree>
    <p:extLst>
      <p:ext uri="{BB962C8B-B14F-4D97-AF65-F5344CB8AC3E}">
        <p14:creationId xmlns:p14="http://schemas.microsoft.com/office/powerpoint/2010/main" val="3998340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65ACF2-3127-47D4-9FAA-47F579E46F75}"/>
              </a:ext>
              <a:ext uri="{C183D7F6-B498-43B3-948B-1728B52AA6E4}">
                <adec:decorative xmlns:adec="http://schemas.microsoft.com/office/drawing/2017/decorative" val="1"/>
              </a:ext>
            </a:extLst>
          </p:cNvPr>
          <p:cNvSpPr>
            <a:spLocks noGrp="1"/>
          </p:cNvSpPr>
          <p:nvPr>
            <p:ph type="pic" sz="quarter" idx="24"/>
          </p:nvPr>
        </p:nvSpPr>
        <p:spPr>
          <a:xfrm>
            <a:off x="577336" y="6107804"/>
            <a:ext cx="4675148" cy="580076"/>
          </a:xfrm>
        </p:spPr>
      </p:sp>
      <p:sp>
        <p:nvSpPr>
          <p:cNvPr id="13" name="Picture 9">
            <a:extLst>
              <a:ext uri="{FF2B5EF4-FFF2-40B4-BE49-F238E27FC236}">
                <a16:creationId xmlns:a16="http://schemas.microsoft.com/office/drawing/2014/main" id="{35EE6A99-EA08-46FB-9323-6BD5CFD288CD}"/>
              </a:ext>
              <a:ext uri="{C183D7F6-B498-43B3-948B-1728B52AA6E4}">
                <adec:decorative xmlns:adec="http://schemas.microsoft.com/office/drawing/2017/decorative" val="1"/>
              </a:ext>
            </a:extLst>
          </p:cNvPr>
          <p:cNvSpPr/>
          <p:nvPr/>
        </p:nvSpPr>
        <p:spPr>
          <a:xfrm>
            <a:off x="4713753" y="4525552"/>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BD6B1E06-6166-41E8-992F-A7FDC80AC7F9}"/>
              </a:ext>
            </a:extLst>
          </p:cNvPr>
          <p:cNvSpPr>
            <a:spLocks noGrp="1"/>
          </p:cNvSpPr>
          <p:nvPr>
            <p:ph type="title"/>
          </p:nvPr>
        </p:nvSpPr>
        <p:spPr/>
        <p:txBody>
          <a:bodyPr/>
          <a:lstStyle/>
          <a:p>
            <a:pPr algn="ctr"/>
            <a:r>
              <a:rPr lang="en-GB" sz="2800"/>
              <a:t>The Coronation of King Edward VII and Queen Alexandra 1902</a:t>
            </a:r>
          </a:p>
        </p:txBody>
      </p:sp>
      <p:pic>
        <p:nvPicPr>
          <p:cNvPr id="8" name="Content Placeholder 7" descr="The coronation of King Edward VII and Queen Alexandra 1902&#10;">
            <a:extLst>
              <a:ext uri="{FF2B5EF4-FFF2-40B4-BE49-F238E27FC236}">
                <a16:creationId xmlns:a16="http://schemas.microsoft.com/office/drawing/2014/main" id="{86187490-8301-4CB1-B9BC-14B5A9D7F5E0}"/>
              </a:ext>
            </a:extLst>
          </p:cNvPr>
          <p:cNvPicPr>
            <a:picLocks noGrp="1" noChangeAspect="1"/>
          </p:cNvPicPr>
          <p:nvPr>
            <p:ph idx="1"/>
          </p:nvPr>
        </p:nvPicPr>
        <p:blipFill>
          <a:blip r:embed="rId3"/>
          <a:srcRect/>
          <a:stretch/>
        </p:blipFill>
        <p:spPr>
          <a:xfrm>
            <a:off x="1214149" y="1400113"/>
            <a:ext cx="3234647" cy="43829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a:extLst>
              <a:ext uri="{FF2B5EF4-FFF2-40B4-BE49-F238E27FC236}">
                <a16:creationId xmlns:a16="http://schemas.microsoft.com/office/drawing/2014/main" id="{8D3EA195-5D92-42EE-A042-16A7F5B5DFBF}"/>
              </a:ext>
            </a:extLst>
          </p:cNvPr>
          <p:cNvSpPr txBox="1"/>
          <p:nvPr/>
        </p:nvSpPr>
        <p:spPr>
          <a:xfrm>
            <a:off x="563526" y="6212854"/>
            <a:ext cx="4688958" cy="338554"/>
          </a:xfrm>
          <a:prstGeom prst="rect">
            <a:avLst/>
          </a:prstGeom>
          <a:noFill/>
        </p:spPr>
        <p:txBody>
          <a:bodyPr wrap="square" rtlCol="0">
            <a:spAutoFit/>
          </a:bodyPr>
          <a:lstStyle/>
          <a:p>
            <a:r>
              <a:rPr lang="en-GB" sz="1600" b="1" dirty="0"/>
              <a:t>King Edward VII and Queen Alexandra 1902</a:t>
            </a:r>
          </a:p>
        </p:txBody>
      </p:sp>
      <p:sp>
        <p:nvSpPr>
          <p:cNvPr id="11" name="Picture Placeholder 21" descr="Speech bubble">
            <a:extLst>
              <a:ext uri="{FF2B5EF4-FFF2-40B4-BE49-F238E27FC236}">
                <a16:creationId xmlns:a16="http://schemas.microsoft.com/office/drawing/2014/main" id="{93B60F8D-ED24-428E-ADE9-109767FEBD09}"/>
              </a:ext>
            </a:extLst>
          </p:cNvPr>
          <p:cNvSpPr txBox="1">
            <a:spLocks/>
          </p:cNvSpPr>
          <p:nvPr/>
        </p:nvSpPr>
        <p:spPr>
          <a:xfrm flipH="1">
            <a:off x="5227709" y="1282196"/>
            <a:ext cx="2131709" cy="806612"/>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500" dirty="0"/>
              <a:t> </a:t>
            </a:r>
            <a:r>
              <a:rPr lang="en-US" sz="1500" b="1" dirty="0"/>
              <a:t>Think about the dates</a:t>
            </a:r>
          </a:p>
        </p:txBody>
      </p:sp>
      <p:pic>
        <p:nvPicPr>
          <p:cNvPr id="10" name="Picture 9" descr=" Idea Icon&#10;&#10;">
            <a:extLst>
              <a:ext uri="{FF2B5EF4-FFF2-40B4-BE49-F238E27FC236}">
                <a16:creationId xmlns:a16="http://schemas.microsoft.com/office/drawing/2014/main" id="{612913CF-07C7-4931-B33C-AA5C1271FD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07677" y="2209729"/>
            <a:ext cx="1310345" cy="1485673"/>
          </a:xfrm>
          <a:prstGeom prst="rect">
            <a:avLst/>
          </a:prstGeom>
        </p:spPr>
      </p:pic>
      <p:sp>
        <p:nvSpPr>
          <p:cNvPr id="14" name="Text Placeholder 41">
            <a:extLst>
              <a:ext uri="{FF2B5EF4-FFF2-40B4-BE49-F238E27FC236}">
                <a16:creationId xmlns:a16="http://schemas.microsoft.com/office/drawing/2014/main" id="{F33D6D95-62C7-469A-AD54-1C483D35FF47}"/>
              </a:ext>
            </a:extLst>
          </p:cNvPr>
          <p:cNvSpPr txBox="1">
            <a:spLocks/>
          </p:cNvSpPr>
          <p:nvPr/>
        </p:nvSpPr>
        <p:spPr>
          <a:xfrm>
            <a:off x="4772839" y="4646473"/>
            <a:ext cx="2290088"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Group discussion</a:t>
            </a:r>
          </a:p>
        </p:txBody>
      </p:sp>
      <p:pic>
        <p:nvPicPr>
          <p:cNvPr id="12" name="Picture 11" descr="Group Discussion Icon&#10;&#10;">
            <a:extLst>
              <a:ext uri="{FF2B5EF4-FFF2-40B4-BE49-F238E27FC236}">
                <a16:creationId xmlns:a16="http://schemas.microsoft.com/office/drawing/2014/main" id="{0B4BB080-3C07-4DEC-99C1-715AE397F6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55716" y="5143012"/>
            <a:ext cx="2131709" cy="1626605"/>
          </a:xfrm>
          <a:prstGeom prst="rect">
            <a:avLst/>
          </a:prstGeom>
        </p:spPr>
      </p:pic>
      <p:sp>
        <p:nvSpPr>
          <p:cNvPr id="9" name="Picture 13">
            <a:extLst>
              <a:ext uri="{FF2B5EF4-FFF2-40B4-BE49-F238E27FC236}">
                <a16:creationId xmlns:a16="http://schemas.microsoft.com/office/drawing/2014/main" id="{B84484F3-9619-4A24-888A-3BF20D006889}"/>
              </a:ext>
              <a:ext uri="{C183D7F6-B498-43B3-948B-1728B52AA6E4}">
                <adec:decorative xmlns:adec="http://schemas.microsoft.com/office/drawing/2017/decorative" val="0"/>
              </a:ext>
            </a:extLst>
          </p:cNvPr>
          <p:cNvSpPr/>
          <p:nvPr/>
        </p:nvSpPr>
        <p:spPr>
          <a:xfrm>
            <a:off x="7386970" y="1022605"/>
            <a:ext cx="3890630" cy="4812789"/>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pPr algn="ctr"/>
            <a:r>
              <a:rPr lang="en-US" dirty="0"/>
              <a:t>This coronation photograph looks very similar to the one of King George V and Queen Mary in 1911.</a:t>
            </a:r>
          </a:p>
          <a:p>
            <a:pPr algn="ctr"/>
            <a:endParaRPr lang="en-US" dirty="0"/>
          </a:p>
          <a:p>
            <a:pPr algn="ctr"/>
            <a:r>
              <a:rPr lang="en-US" dirty="0"/>
              <a:t>Why do you think this might be?</a:t>
            </a:r>
          </a:p>
          <a:p>
            <a:pPr algn="ctr"/>
            <a:endParaRPr lang="en-US" dirty="0"/>
          </a:p>
          <a:p>
            <a:pPr algn="ctr"/>
            <a:r>
              <a:rPr lang="en-US" dirty="0"/>
              <a:t>Edward had an older sister, called Princess Victoria. She was the eldest child of Queen Victoria and Prince Albert. Until recently, the sons of monarchs were always before daughters in the line to the throne.</a:t>
            </a:r>
          </a:p>
          <a:p>
            <a:pPr algn="ctr"/>
            <a:endParaRPr lang="en-US" dirty="0"/>
          </a:p>
          <a:p>
            <a:pPr algn="ctr"/>
            <a:r>
              <a:rPr lang="en-US" dirty="0"/>
              <a:t>Was this fair?</a:t>
            </a:r>
          </a:p>
        </p:txBody>
      </p:sp>
    </p:spTree>
    <p:extLst>
      <p:ext uri="{BB962C8B-B14F-4D97-AF65-F5344CB8AC3E}">
        <p14:creationId xmlns:p14="http://schemas.microsoft.com/office/powerpoint/2010/main" val="4113797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5">
            <a:extLst>
              <a:ext uri="{FF2B5EF4-FFF2-40B4-BE49-F238E27FC236}">
                <a16:creationId xmlns:a16="http://schemas.microsoft.com/office/drawing/2014/main" id="{B0490383-B3AA-4F42-AAFA-B3A5FF36D4D8}"/>
              </a:ext>
              <a:ext uri="{C183D7F6-B498-43B3-948B-1728B52AA6E4}">
                <adec:decorative xmlns:adec="http://schemas.microsoft.com/office/drawing/2017/decorative" val="1"/>
              </a:ext>
            </a:extLst>
          </p:cNvPr>
          <p:cNvSpPr/>
          <p:nvPr/>
        </p:nvSpPr>
        <p:spPr>
          <a:xfrm>
            <a:off x="442762" y="1075414"/>
            <a:ext cx="4321743" cy="470359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 name="Picture Placeholder 1">
            <a:extLst>
              <a:ext uri="{FF2B5EF4-FFF2-40B4-BE49-F238E27FC236}">
                <a16:creationId xmlns:a16="http://schemas.microsoft.com/office/drawing/2014/main" id="{2C19C3D6-3754-43E3-86B4-3CDD70CDC57E}"/>
              </a:ext>
              <a:ext uri="{C183D7F6-B498-43B3-948B-1728B52AA6E4}">
                <adec:decorative xmlns:adec="http://schemas.microsoft.com/office/drawing/2017/decorative" val="1"/>
              </a:ext>
            </a:extLst>
          </p:cNvPr>
          <p:cNvSpPr>
            <a:spLocks noGrp="1"/>
          </p:cNvSpPr>
          <p:nvPr>
            <p:ph type="pic" sz="quarter" idx="24"/>
          </p:nvPr>
        </p:nvSpPr>
        <p:spPr>
          <a:xfrm>
            <a:off x="6876796" y="5779008"/>
            <a:ext cx="2578608" cy="832103"/>
          </a:xfrm>
        </p:spPr>
      </p:sp>
      <p:sp>
        <p:nvSpPr>
          <p:cNvPr id="3" name="Title 2">
            <a:extLst>
              <a:ext uri="{FF2B5EF4-FFF2-40B4-BE49-F238E27FC236}">
                <a16:creationId xmlns:a16="http://schemas.microsoft.com/office/drawing/2014/main" id="{D3A8FF0D-6AB9-465C-A520-49EC0097DD5A}"/>
              </a:ext>
            </a:extLst>
          </p:cNvPr>
          <p:cNvSpPr>
            <a:spLocks noGrp="1"/>
          </p:cNvSpPr>
          <p:nvPr>
            <p:ph type="title"/>
          </p:nvPr>
        </p:nvSpPr>
        <p:spPr/>
        <p:txBody>
          <a:bodyPr/>
          <a:lstStyle/>
          <a:p>
            <a:pPr algn="ctr"/>
            <a:r>
              <a:rPr lang="en-GB" dirty="0"/>
              <a:t>The Coronation of Queen Victoria 1837</a:t>
            </a:r>
          </a:p>
        </p:txBody>
      </p:sp>
      <p:sp>
        <p:nvSpPr>
          <p:cNvPr id="4" name="TextBox 3">
            <a:extLst>
              <a:ext uri="{FF2B5EF4-FFF2-40B4-BE49-F238E27FC236}">
                <a16:creationId xmlns:a16="http://schemas.microsoft.com/office/drawing/2014/main" id="{E35A1538-736E-41C2-A971-AFF9746689B5}"/>
              </a:ext>
            </a:extLst>
          </p:cNvPr>
          <p:cNvSpPr txBox="1"/>
          <p:nvPr/>
        </p:nvSpPr>
        <p:spPr>
          <a:xfrm>
            <a:off x="649706" y="1649673"/>
            <a:ext cx="3831808" cy="2308324"/>
          </a:xfrm>
          <a:prstGeom prst="rect">
            <a:avLst/>
          </a:prstGeom>
          <a:noFill/>
        </p:spPr>
        <p:txBody>
          <a:bodyPr wrap="square" rtlCol="0">
            <a:spAutoFit/>
          </a:bodyPr>
          <a:lstStyle/>
          <a:p>
            <a:pPr algn="ctr"/>
            <a:r>
              <a:rPr lang="en-GB" dirty="0"/>
              <a:t>Queen Victoria was crowned in 1837. How many years were there between her coronation and the coronation of her son, Edward VII, in 1902?</a:t>
            </a:r>
          </a:p>
          <a:p>
            <a:pPr algn="ctr"/>
            <a:endParaRPr lang="en-GB" dirty="0"/>
          </a:p>
          <a:p>
            <a:pPr algn="ctr"/>
            <a:r>
              <a:rPr lang="en-GB" dirty="0"/>
              <a:t>Are there any photographs of Queen Victoria’s coronation?</a:t>
            </a:r>
          </a:p>
        </p:txBody>
      </p:sp>
      <p:pic>
        <p:nvPicPr>
          <p:cNvPr id="9" name="Picture 8" descr="Investigate Icon&#10;&#10;">
            <a:extLst>
              <a:ext uri="{FF2B5EF4-FFF2-40B4-BE49-F238E27FC236}">
                <a16:creationId xmlns:a16="http://schemas.microsoft.com/office/drawing/2014/main" id="{AFB549B5-1652-4BF1-B95F-0C4C0ABA8A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594" y="4148389"/>
            <a:ext cx="1246413" cy="1266557"/>
          </a:xfrm>
          <a:prstGeom prst="rect">
            <a:avLst/>
          </a:prstGeom>
        </p:spPr>
      </p:pic>
      <p:sp>
        <p:nvSpPr>
          <p:cNvPr id="10" name="Picture Placeholder 39">
            <a:extLst>
              <a:ext uri="{FF2B5EF4-FFF2-40B4-BE49-F238E27FC236}">
                <a16:creationId xmlns:a16="http://schemas.microsoft.com/office/drawing/2014/main" id="{197991E4-EDDA-4F5A-8BE4-ED3C79AEECE2}"/>
              </a:ext>
              <a:ext uri="{C183D7F6-B498-43B3-948B-1728B52AA6E4}">
                <adec:decorative xmlns:adec="http://schemas.microsoft.com/office/drawing/2017/decorative" val="1"/>
              </a:ext>
            </a:extLst>
          </p:cNvPr>
          <p:cNvSpPr txBox="1">
            <a:spLocks/>
          </p:cNvSpPr>
          <p:nvPr/>
        </p:nvSpPr>
        <p:spPr>
          <a:xfrm>
            <a:off x="2345582" y="4148389"/>
            <a:ext cx="1769427" cy="681038"/>
          </a:xfrm>
          <a:prstGeom prst="rect">
            <a:avLst/>
          </a:pr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1" name="Text Placeholder 41">
            <a:extLst>
              <a:ext uri="{FF2B5EF4-FFF2-40B4-BE49-F238E27FC236}">
                <a16:creationId xmlns:a16="http://schemas.microsoft.com/office/drawing/2014/main" id="{2C66A7FD-64AD-4B54-9F85-AFAC44A5AE59}"/>
              </a:ext>
            </a:extLst>
          </p:cNvPr>
          <p:cNvSpPr txBox="1">
            <a:spLocks/>
          </p:cNvSpPr>
          <p:nvPr/>
        </p:nvSpPr>
        <p:spPr>
          <a:xfrm rot="21383919">
            <a:off x="2391153" y="4257057"/>
            <a:ext cx="1700794" cy="414338"/>
          </a:xfrm>
          <a:prstGeom prst="rect">
            <a:avLst/>
          </a:prstGeom>
          <a:noFill/>
        </p:spPr>
        <p:txBody>
          <a:bodyPr wrap="square"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Investigate</a:t>
            </a:r>
          </a:p>
        </p:txBody>
      </p:sp>
      <p:pic>
        <p:nvPicPr>
          <p:cNvPr id="8" name="Content Placeholder 7" descr="The Coronation of Queen Victoria 1837&#10;">
            <a:extLst>
              <a:ext uri="{FF2B5EF4-FFF2-40B4-BE49-F238E27FC236}">
                <a16:creationId xmlns:a16="http://schemas.microsoft.com/office/drawing/2014/main" id="{6279EF1F-3DDE-4FDB-94F4-DA72F6113D95}"/>
              </a:ext>
            </a:extLst>
          </p:cNvPr>
          <p:cNvPicPr>
            <a:picLocks noGrp="1" noChangeAspect="1"/>
          </p:cNvPicPr>
          <p:nvPr>
            <p:ph idx="1"/>
          </p:nvPr>
        </p:nvPicPr>
        <p:blipFill>
          <a:blip r:embed="rId6"/>
          <a:srcRect/>
          <a:stretch/>
        </p:blipFill>
        <p:spPr>
          <a:xfrm>
            <a:off x="5213350" y="1806099"/>
            <a:ext cx="5905500" cy="3681095"/>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descr="The Coronation of Queen Victoria 1837&#10;">
            <a:extLst>
              <a:ext uri="{FF2B5EF4-FFF2-40B4-BE49-F238E27FC236}">
                <a16:creationId xmlns:a16="http://schemas.microsoft.com/office/drawing/2014/main" id="{52F858C6-D3F6-40C8-853F-79C45449CDA7}"/>
              </a:ext>
            </a:extLst>
          </p:cNvPr>
          <p:cNvSpPr>
            <a:spLocks noGrp="1"/>
          </p:cNvSpPr>
          <p:nvPr>
            <p:ph type="body" sz="quarter" idx="23"/>
          </p:nvPr>
        </p:nvSpPr>
        <p:spPr>
          <a:xfrm>
            <a:off x="7196836" y="5987891"/>
            <a:ext cx="1938528" cy="414338"/>
          </a:xfrm>
        </p:spPr>
        <p:txBody>
          <a:bodyPr/>
          <a:lstStyle/>
          <a:p>
            <a:r>
              <a:rPr lang="en-GB" sz="1600" dirty="0"/>
              <a:t>The Coronation of Queen Victoria 1837</a:t>
            </a:r>
          </a:p>
        </p:txBody>
      </p:sp>
    </p:spTree>
    <p:extLst>
      <p:ext uri="{BB962C8B-B14F-4D97-AF65-F5344CB8AC3E}">
        <p14:creationId xmlns:p14="http://schemas.microsoft.com/office/powerpoint/2010/main" val="204591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1679DA2-5D95-45E0-BBE2-ED0BBDCE02ED}"/>
              </a:ext>
              <a:ext uri="{C183D7F6-B498-43B3-948B-1728B52AA6E4}">
                <adec:decorative xmlns:adec="http://schemas.microsoft.com/office/drawing/2017/decorative" val="1"/>
              </a:ext>
            </a:extLst>
          </p:cNvPr>
          <p:cNvSpPr>
            <a:spLocks noGrp="1"/>
          </p:cNvSpPr>
          <p:nvPr>
            <p:ph type="pic" sz="quarter" idx="24"/>
          </p:nvPr>
        </p:nvSpPr>
        <p:spPr>
          <a:xfrm>
            <a:off x="1129444" y="5543435"/>
            <a:ext cx="2530820" cy="1067498"/>
          </a:xfrm>
        </p:spPr>
      </p:sp>
      <p:sp>
        <p:nvSpPr>
          <p:cNvPr id="12" name="Picture Placeholder 39">
            <a:extLst>
              <a:ext uri="{FF2B5EF4-FFF2-40B4-BE49-F238E27FC236}">
                <a16:creationId xmlns:a16="http://schemas.microsoft.com/office/drawing/2014/main" id="{354D9C5D-513F-4941-BD07-A583F6D32BFD}"/>
              </a:ext>
              <a:ext uri="{C183D7F6-B498-43B3-948B-1728B52AA6E4}">
                <adec:decorative xmlns:adec="http://schemas.microsoft.com/office/drawing/2017/decorative" val="1"/>
              </a:ext>
            </a:extLst>
          </p:cNvPr>
          <p:cNvSpPr txBox="1">
            <a:spLocks/>
          </p:cNvSpPr>
          <p:nvPr/>
        </p:nvSpPr>
        <p:spPr>
          <a:xfrm>
            <a:off x="5411410" y="5442680"/>
            <a:ext cx="1769427" cy="681038"/>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10" name="Picture 4">
            <a:extLst>
              <a:ext uri="{FF2B5EF4-FFF2-40B4-BE49-F238E27FC236}">
                <a16:creationId xmlns:a16="http://schemas.microsoft.com/office/drawing/2014/main" id="{B62BF420-DF42-46D8-BD69-7F227D512C9D}"/>
              </a:ext>
              <a:ext uri="{C183D7F6-B498-43B3-948B-1728B52AA6E4}">
                <adec:decorative xmlns:adec="http://schemas.microsoft.com/office/drawing/2017/decorative" val="1"/>
              </a:ext>
            </a:extLst>
          </p:cNvPr>
          <p:cNvSpPr/>
          <p:nvPr/>
        </p:nvSpPr>
        <p:spPr>
          <a:xfrm>
            <a:off x="5272002" y="1136077"/>
            <a:ext cx="6081798" cy="4453892"/>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34769863-E0A4-4284-A5B7-C722CC51FF13}"/>
              </a:ext>
            </a:extLst>
          </p:cNvPr>
          <p:cNvSpPr>
            <a:spLocks noGrp="1"/>
          </p:cNvSpPr>
          <p:nvPr>
            <p:ph type="title"/>
          </p:nvPr>
        </p:nvSpPr>
        <p:spPr/>
        <p:txBody>
          <a:bodyPr/>
          <a:lstStyle/>
          <a:p>
            <a:r>
              <a:rPr lang="en-GB"/>
              <a:t>The Coronation of William IV and Queen Adelaide 1831</a:t>
            </a:r>
          </a:p>
        </p:txBody>
      </p:sp>
      <p:pic>
        <p:nvPicPr>
          <p:cNvPr id="7" name="Content Placeholder 7" descr="The Coronation of King William IV and Queen Adelaide 1831&#10;">
            <a:extLst>
              <a:ext uri="{FF2B5EF4-FFF2-40B4-BE49-F238E27FC236}">
                <a16:creationId xmlns:a16="http://schemas.microsoft.com/office/drawing/2014/main" id="{B96DACBE-B623-4C6A-B53C-E16367202A72}"/>
              </a:ext>
            </a:extLst>
          </p:cNvPr>
          <p:cNvPicPr>
            <a:picLocks noGrp="1" noChangeAspect="1"/>
          </p:cNvPicPr>
          <p:nvPr>
            <p:ph idx="1"/>
          </p:nvPr>
        </p:nvPicPr>
        <p:blipFill>
          <a:blip r:embed="rId5"/>
          <a:srcRect/>
          <a:stretch/>
        </p:blipFill>
        <p:spPr>
          <a:xfrm>
            <a:off x="976306" y="930864"/>
            <a:ext cx="2898681" cy="4383087"/>
          </a:xfrm>
        </p:spPr>
      </p:pic>
      <p:sp>
        <p:nvSpPr>
          <p:cNvPr id="6" name="Text Placeholder 5">
            <a:extLst>
              <a:ext uri="{FF2B5EF4-FFF2-40B4-BE49-F238E27FC236}">
                <a16:creationId xmlns:a16="http://schemas.microsoft.com/office/drawing/2014/main" id="{511EDC77-4C04-4032-A306-70A1E5F9E8CB}"/>
              </a:ext>
            </a:extLst>
          </p:cNvPr>
          <p:cNvSpPr>
            <a:spLocks noGrp="1"/>
          </p:cNvSpPr>
          <p:nvPr>
            <p:ph type="body" sz="quarter" idx="23"/>
          </p:nvPr>
        </p:nvSpPr>
        <p:spPr>
          <a:xfrm>
            <a:off x="1328758" y="5733388"/>
            <a:ext cx="2112264" cy="709675"/>
          </a:xfrm>
        </p:spPr>
        <p:txBody>
          <a:bodyPr>
            <a:noAutofit/>
          </a:bodyPr>
          <a:lstStyle/>
          <a:p>
            <a:r>
              <a:rPr lang="en-GB" sz="1600" dirty="0"/>
              <a:t>The Coronation of King William IV and Queen Adelaide 1831</a:t>
            </a:r>
          </a:p>
        </p:txBody>
      </p:sp>
      <p:sp>
        <p:nvSpPr>
          <p:cNvPr id="4" name="TextBox 3">
            <a:extLst>
              <a:ext uri="{FF2B5EF4-FFF2-40B4-BE49-F238E27FC236}">
                <a16:creationId xmlns:a16="http://schemas.microsoft.com/office/drawing/2014/main" id="{3ABB4D51-95DD-4776-804F-EE47D17BBB99}"/>
              </a:ext>
            </a:extLst>
          </p:cNvPr>
          <p:cNvSpPr txBox="1"/>
          <p:nvPr/>
        </p:nvSpPr>
        <p:spPr>
          <a:xfrm>
            <a:off x="5516795" y="1577066"/>
            <a:ext cx="5489992" cy="3693319"/>
          </a:xfrm>
          <a:prstGeom prst="rect">
            <a:avLst/>
          </a:prstGeom>
          <a:noFill/>
        </p:spPr>
        <p:txBody>
          <a:bodyPr wrap="square" lIns="91440" tIns="45720" rIns="91440" bIns="45720" rtlCol="0" anchor="t">
            <a:spAutoFit/>
          </a:bodyPr>
          <a:lstStyle/>
          <a:p>
            <a:pPr algn="ctr"/>
            <a:r>
              <a:rPr lang="en-GB"/>
              <a:t>The only way we can learn about what things looked like in the past, before photography was invented, is through drawings, painting and sculptures.</a:t>
            </a:r>
          </a:p>
          <a:p>
            <a:pPr algn="ctr"/>
            <a:endParaRPr lang="en-GB"/>
          </a:p>
          <a:p>
            <a:pPr algn="ctr"/>
            <a:r>
              <a:rPr lang="en-GB"/>
              <a:t>Compare the paintings of coronations with the photographs of coronations. </a:t>
            </a:r>
          </a:p>
          <a:p>
            <a:pPr algn="ctr"/>
            <a:endParaRPr lang="en-GB"/>
          </a:p>
          <a:p>
            <a:pPr algn="ctr"/>
            <a:r>
              <a:rPr lang="en-GB"/>
              <a:t>Do you think the paintings are accurate images of what happened at the coronations and what the   people and clothes looked like?</a:t>
            </a:r>
          </a:p>
          <a:p>
            <a:pPr algn="ctr"/>
            <a:endParaRPr lang="en-GB"/>
          </a:p>
          <a:p>
            <a:pPr algn="ctr"/>
            <a:r>
              <a:rPr lang="en-GB"/>
              <a:t>Find out more about </a:t>
            </a:r>
            <a:r>
              <a:rPr lang="en-GB">
                <a:hlinkClick r:id="rId6"/>
              </a:rPr>
              <a:t>decoding art.</a:t>
            </a:r>
            <a:endParaRPr lang="en-GB"/>
          </a:p>
          <a:p>
            <a:endParaRPr lang="en-GB"/>
          </a:p>
        </p:txBody>
      </p:sp>
      <p:pic>
        <p:nvPicPr>
          <p:cNvPr id="11" name="Picture 10" descr="Thinking Icon&#10;&#10;">
            <a:extLst>
              <a:ext uri="{FF2B5EF4-FFF2-40B4-BE49-F238E27FC236}">
                <a16:creationId xmlns:a16="http://schemas.microsoft.com/office/drawing/2014/main" id="{7F24F252-18F8-4D2A-AF07-D85B633E3C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345307" y="5132549"/>
            <a:ext cx="1863566" cy="1201679"/>
          </a:xfrm>
          <a:prstGeom prst="rect">
            <a:avLst/>
          </a:prstGeom>
        </p:spPr>
      </p:pic>
      <p:sp>
        <p:nvSpPr>
          <p:cNvPr id="13" name="Text Placeholder 41">
            <a:extLst>
              <a:ext uri="{FF2B5EF4-FFF2-40B4-BE49-F238E27FC236}">
                <a16:creationId xmlns:a16="http://schemas.microsoft.com/office/drawing/2014/main" id="{88440A41-147D-43C4-8388-CC06952B94E9}"/>
              </a:ext>
            </a:extLst>
          </p:cNvPr>
          <p:cNvSpPr txBox="1">
            <a:spLocks/>
          </p:cNvSpPr>
          <p:nvPr/>
        </p:nvSpPr>
        <p:spPr>
          <a:xfrm rot="21383919">
            <a:off x="5397683" y="5567720"/>
            <a:ext cx="1700794" cy="414338"/>
          </a:xfrm>
          <a:prstGeom prst="rect">
            <a:avLst/>
          </a:prstGeom>
          <a:noFill/>
        </p:spPr>
        <p:txBody>
          <a:bodyPr anchor="ctr" anchorCtr="0">
            <a:normAutofit/>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Look</a:t>
            </a:r>
          </a:p>
        </p:txBody>
      </p:sp>
    </p:spTree>
    <p:extLst>
      <p:ext uri="{BB962C8B-B14F-4D97-AF65-F5344CB8AC3E}">
        <p14:creationId xmlns:p14="http://schemas.microsoft.com/office/powerpoint/2010/main" val="981473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Placeholder 1">
            <a:extLst>
              <a:ext uri="{FF2B5EF4-FFF2-40B4-BE49-F238E27FC236}">
                <a16:creationId xmlns:a16="http://schemas.microsoft.com/office/drawing/2014/main" id="{8B8EE27C-5EC9-4215-9801-569BA578BEC6}"/>
              </a:ext>
              <a:ext uri="{C183D7F6-B498-43B3-948B-1728B52AA6E4}">
                <adec:decorative xmlns:adec="http://schemas.microsoft.com/office/drawing/2017/decorative" val="1"/>
              </a:ext>
            </a:extLst>
          </p:cNvPr>
          <p:cNvSpPr>
            <a:spLocks noGrp="1"/>
          </p:cNvSpPr>
          <p:nvPr>
            <p:ph type="pic" sz="quarter" idx="24"/>
          </p:nvPr>
        </p:nvSpPr>
        <p:spPr>
          <a:xfrm>
            <a:off x="1282138" y="5870448"/>
            <a:ext cx="3643313" cy="782145"/>
          </a:xfrm>
        </p:spPr>
      </p:sp>
      <p:sp>
        <p:nvSpPr>
          <p:cNvPr id="3" name="Title 2">
            <a:extLst>
              <a:ext uri="{FF2B5EF4-FFF2-40B4-BE49-F238E27FC236}">
                <a16:creationId xmlns:a16="http://schemas.microsoft.com/office/drawing/2014/main" id="{49AB6CD3-1D02-40A1-9FF6-F8508EB8B22A}"/>
              </a:ext>
            </a:extLst>
          </p:cNvPr>
          <p:cNvSpPr>
            <a:spLocks noGrp="1"/>
          </p:cNvSpPr>
          <p:nvPr>
            <p:ph type="title"/>
          </p:nvPr>
        </p:nvSpPr>
        <p:spPr/>
        <p:txBody>
          <a:bodyPr/>
          <a:lstStyle/>
          <a:p>
            <a:pPr algn="ctr"/>
            <a:r>
              <a:rPr lang="en-GB"/>
              <a:t>The Coronation of George IV 1821</a:t>
            </a:r>
          </a:p>
        </p:txBody>
      </p:sp>
      <p:pic>
        <p:nvPicPr>
          <p:cNvPr id="7" name="Content Placeholder 6" descr="The Coronation of George IV 1821&#10;">
            <a:extLst>
              <a:ext uri="{FF2B5EF4-FFF2-40B4-BE49-F238E27FC236}">
                <a16:creationId xmlns:a16="http://schemas.microsoft.com/office/drawing/2014/main" id="{F47DC381-4E49-4D35-9BC4-AD0008FD19EE}"/>
              </a:ext>
            </a:extLst>
          </p:cNvPr>
          <p:cNvPicPr>
            <a:picLocks noGrp="1" noChangeAspect="1"/>
          </p:cNvPicPr>
          <p:nvPr>
            <p:ph idx="1"/>
          </p:nvPr>
        </p:nvPicPr>
        <p:blipFill>
          <a:blip r:embed="rId3"/>
          <a:srcRect/>
          <a:stretch/>
        </p:blipFill>
        <p:spPr>
          <a:xfrm>
            <a:off x="348263" y="1229836"/>
            <a:ext cx="5859741" cy="4383087"/>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a:extLst>
              <a:ext uri="{FF2B5EF4-FFF2-40B4-BE49-F238E27FC236}">
                <a16:creationId xmlns:a16="http://schemas.microsoft.com/office/drawing/2014/main" id="{7BCD8FF0-5760-47CB-9DED-5E1EE3456E20}"/>
              </a:ext>
            </a:extLst>
          </p:cNvPr>
          <p:cNvSpPr>
            <a:spLocks noGrp="1"/>
          </p:cNvSpPr>
          <p:nvPr>
            <p:ph type="body" sz="quarter" idx="23"/>
          </p:nvPr>
        </p:nvSpPr>
        <p:spPr>
          <a:xfrm>
            <a:off x="1490472" y="6101500"/>
            <a:ext cx="3081528" cy="320040"/>
          </a:xfrm>
        </p:spPr>
        <p:txBody>
          <a:bodyPr/>
          <a:lstStyle/>
          <a:p>
            <a:r>
              <a:rPr lang="en-GB" sz="1600"/>
              <a:t>The Coronation of George IV 1821</a:t>
            </a:r>
          </a:p>
        </p:txBody>
      </p:sp>
      <p:sp>
        <p:nvSpPr>
          <p:cNvPr id="10" name="Picture 9">
            <a:extLst>
              <a:ext uri="{FF2B5EF4-FFF2-40B4-BE49-F238E27FC236}">
                <a16:creationId xmlns:a16="http://schemas.microsoft.com/office/drawing/2014/main" id="{54C69C05-8D40-445A-9277-5F7AC9E4E46D}"/>
              </a:ext>
              <a:ext uri="{C183D7F6-B498-43B3-948B-1728B52AA6E4}">
                <adec:decorative xmlns:adec="http://schemas.microsoft.com/office/drawing/2017/decorative" val="1"/>
              </a:ext>
            </a:extLst>
          </p:cNvPr>
          <p:cNvSpPr/>
          <p:nvPr/>
        </p:nvSpPr>
        <p:spPr>
          <a:xfrm>
            <a:off x="8080754" y="4937760"/>
            <a:ext cx="2066672" cy="491287"/>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7AA62C"/>
          </a:solidFill>
          <a:ln w="6793" cap="flat">
            <a:noFill/>
            <a:prstDash val="solid"/>
            <a:miter/>
          </a:ln>
        </p:spPr>
        <p:txBody>
          <a:bodyPr rtlCol="0" anchor="ctr"/>
          <a:lstStyle/>
          <a:p>
            <a:endParaRPr lang="en-US"/>
          </a:p>
        </p:txBody>
      </p:sp>
      <p:pic>
        <p:nvPicPr>
          <p:cNvPr id="8" name="Picture 11">
            <a:extLst>
              <a:ext uri="{FF2B5EF4-FFF2-40B4-BE49-F238E27FC236}">
                <a16:creationId xmlns:a16="http://schemas.microsoft.com/office/drawing/2014/main" id="{96ED8F73-5E9F-4804-B891-EBF2580048F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6418828" y="1075415"/>
            <a:ext cx="4868045" cy="3862345"/>
          </a:xfrm>
          <a:prstGeom prst="rect">
            <a:avLst/>
          </a:prstGeom>
        </p:spPr>
      </p:pic>
      <p:sp>
        <p:nvSpPr>
          <p:cNvPr id="4" name="TextBox 3">
            <a:extLst>
              <a:ext uri="{FF2B5EF4-FFF2-40B4-BE49-F238E27FC236}">
                <a16:creationId xmlns:a16="http://schemas.microsoft.com/office/drawing/2014/main" id="{16CD5E63-900F-4F38-9121-08FDE3D1EB68}"/>
              </a:ext>
            </a:extLst>
          </p:cNvPr>
          <p:cNvSpPr txBox="1"/>
          <p:nvPr/>
        </p:nvSpPr>
        <p:spPr>
          <a:xfrm>
            <a:off x="6839900" y="1393825"/>
            <a:ext cx="4025900" cy="3293209"/>
          </a:xfrm>
          <a:prstGeom prst="rect">
            <a:avLst/>
          </a:prstGeom>
          <a:noFill/>
        </p:spPr>
        <p:txBody>
          <a:bodyPr wrap="square" rtlCol="0">
            <a:spAutoFit/>
          </a:bodyPr>
          <a:lstStyle/>
          <a:p>
            <a:pPr algn="ctr"/>
            <a:r>
              <a:rPr lang="en-GB" sz="1600" dirty="0"/>
              <a:t>Compare this coronation painting of George IV with the ones of Queen Victoria and William IV.</a:t>
            </a:r>
          </a:p>
          <a:p>
            <a:pPr algn="ctr"/>
            <a:endParaRPr lang="en-GB" sz="1600" dirty="0"/>
          </a:p>
          <a:p>
            <a:pPr algn="ctr"/>
            <a:r>
              <a:rPr lang="en-GB" sz="1600" dirty="0"/>
              <a:t>What are the similarities in the 3 paintings?</a:t>
            </a:r>
          </a:p>
          <a:p>
            <a:pPr algn="ctr"/>
            <a:endParaRPr lang="en-GB" sz="1600" dirty="0"/>
          </a:p>
          <a:p>
            <a:pPr algn="ctr"/>
            <a:r>
              <a:rPr lang="en-GB" sz="1600" dirty="0"/>
              <a:t>Today, photographs can be taken in less than a second. How long do you think it might take to paint a picture like this?</a:t>
            </a:r>
          </a:p>
          <a:p>
            <a:pPr algn="ctr"/>
            <a:endParaRPr lang="en-GB" sz="1600" dirty="0"/>
          </a:p>
          <a:p>
            <a:pPr algn="ctr"/>
            <a:r>
              <a:rPr lang="en-GB" sz="1600" dirty="0"/>
              <a:t>How do you think the artists remembered all the details from the coronations?</a:t>
            </a:r>
          </a:p>
        </p:txBody>
      </p:sp>
      <p:sp>
        <p:nvSpPr>
          <p:cNvPr id="11" name="Text Placeholder 41">
            <a:extLst>
              <a:ext uri="{FF2B5EF4-FFF2-40B4-BE49-F238E27FC236}">
                <a16:creationId xmlns:a16="http://schemas.microsoft.com/office/drawing/2014/main" id="{A21272EC-E489-493B-A0F4-175F102445FB}"/>
              </a:ext>
            </a:extLst>
          </p:cNvPr>
          <p:cNvSpPr txBox="1">
            <a:spLocks/>
          </p:cNvSpPr>
          <p:nvPr/>
        </p:nvSpPr>
        <p:spPr>
          <a:xfrm>
            <a:off x="8166866" y="5055697"/>
            <a:ext cx="1897950" cy="253371"/>
          </a:xfrm>
          <a:prstGeom prst="rect">
            <a:avLst/>
          </a:prstGeom>
          <a:noFill/>
        </p:spPr>
        <p:txBody>
          <a:bodyPr anchor="ctr" anchorCtr="0">
            <a:normAutofit fontScale="70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Think, pair, share</a:t>
            </a:r>
          </a:p>
        </p:txBody>
      </p:sp>
      <p:pic>
        <p:nvPicPr>
          <p:cNvPr id="9" name="Picture 8" descr="Think, pair share icon&#10;&#10;">
            <a:extLst>
              <a:ext uri="{FF2B5EF4-FFF2-40B4-BE49-F238E27FC236}">
                <a16:creationId xmlns:a16="http://schemas.microsoft.com/office/drawing/2014/main" id="{976FD549-7DFA-4195-B44E-5C5A49A8FF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3796" y="5489137"/>
            <a:ext cx="2830459" cy="1195913"/>
          </a:xfrm>
          <a:prstGeom prst="rect">
            <a:avLst/>
          </a:prstGeom>
        </p:spPr>
      </p:pic>
    </p:spTree>
    <p:extLst>
      <p:ext uri="{BB962C8B-B14F-4D97-AF65-F5344CB8AC3E}">
        <p14:creationId xmlns:p14="http://schemas.microsoft.com/office/powerpoint/2010/main" val="3961027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05C5B390-962B-4834-B484-9218C8DD86FD}"/>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375346" y="1148588"/>
            <a:ext cx="4349745" cy="5571877"/>
          </a:xfrm>
          <a:prstGeom prst="rect">
            <a:avLst/>
          </a:prstGeom>
        </p:spPr>
      </p:pic>
      <p:sp>
        <p:nvSpPr>
          <p:cNvPr id="3" name="Title 2">
            <a:extLst>
              <a:ext uri="{FF2B5EF4-FFF2-40B4-BE49-F238E27FC236}">
                <a16:creationId xmlns:a16="http://schemas.microsoft.com/office/drawing/2014/main" id="{D71CEDF9-0FDE-40E3-83B2-C0816C0431FB}"/>
              </a:ext>
            </a:extLst>
          </p:cNvPr>
          <p:cNvSpPr>
            <a:spLocks noGrp="1"/>
          </p:cNvSpPr>
          <p:nvPr>
            <p:ph type="title"/>
          </p:nvPr>
        </p:nvSpPr>
        <p:spPr/>
        <p:txBody>
          <a:bodyPr/>
          <a:lstStyle/>
          <a:p>
            <a:r>
              <a:rPr lang="en-GB"/>
              <a:t>Coronation Celebrations</a:t>
            </a:r>
          </a:p>
        </p:txBody>
      </p:sp>
      <p:sp>
        <p:nvSpPr>
          <p:cNvPr id="8" name="Content Placeholder 2">
            <a:extLst>
              <a:ext uri="{FF2B5EF4-FFF2-40B4-BE49-F238E27FC236}">
                <a16:creationId xmlns:a16="http://schemas.microsoft.com/office/drawing/2014/main" id="{581511CA-1A39-4BC8-A66D-6C0DD06E6E1A}"/>
              </a:ext>
            </a:extLst>
          </p:cNvPr>
          <p:cNvSpPr>
            <a:spLocks noGrp="1"/>
          </p:cNvSpPr>
          <p:nvPr>
            <p:ph idx="1"/>
          </p:nvPr>
        </p:nvSpPr>
        <p:spPr>
          <a:xfrm>
            <a:off x="469994" y="2164447"/>
            <a:ext cx="4143244" cy="3540157"/>
          </a:xfrm>
        </p:spPr>
        <p:txBody>
          <a:bodyPr lIns="0" tIns="45720" rIns="90000" bIns="45720" anchor="t"/>
          <a:lstStyle/>
          <a:p>
            <a:pPr algn="ctr"/>
            <a:r>
              <a:rPr lang="en-GB" sz="1800" dirty="0"/>
              <a:t>In May 2023 millions of people, </a:t>
            </a:r>
            <a:r>
              <a:rPr lang="en-GB" sz="1800" dirty="0">
                <a:ea typeface="+mn-lt"/>
                <a:cs typeface="+mn-lt"/>
              </a:rPr>
              <a:t>from all over the world</a:t>
            </a:r>
            <a:r>
              <a:rPr lang="en-GB" sz="1800" dirty="0"/>
              <a:t>, will watch the coronation of King Charles III and the Camilla, the Queen Consort, on the television. Thousands of people will line the streets of London to watch the procession go past. </a:t>
            </a:r>
          </a:p>
          <a:p>
            <a:pPr algn="ctr"/>
            <a:r>
              <a:rPr lang="en-GB" sz="1800" dirty="0"/>
              <a:t>Many people will hold their own celebrations and street parties. </a:t>
            </a:r>
          </a:p>
          <a:p>
            <a:pPr algn="ctr"/>
            <a:r>
              <a:rPr lang="en-GB" sz="1800" dirty="0"/>
              <a:t>What do archive images of previous coronation celebrations tell us about the past and changes though time?</a:t>
            </a:r>
            <a:endParaRPr lang="en-GB" dirty="0"/>
          </a:p>
          <a:p>
            <a:endParaRPr lang="en-GB" dirty="0"/>
          </a:p>
        </p:txBody>
      </p:sp>
      <p:pic>
        <p:nvPicPr>
          <p:cNvPr id="10" name="Picture 9" descr="Coronation procession of Edward VII 1902">
            <a:extLst>
              <a:ext uri="{FF2B5EF4-FFF2-40B4-BE49-F238E27FC236}">
                <a16:creationId xmlns:a16="http://schemas.microsoft.com/office/drawing/2014/main" id="{CA4AEC10-F2D9-4D23-BC38-3F1E39BDFEFD}"/>
              </a:ext>
            </a:extLst>
          </p:cNvPr>
          <p:cNvPicPr>
            <a:picLocks noChangeAspect="1"/>
          </p:cNvPicPr>
          <p:nvPr/>
        </p:nvPicPr>
        <p:blipFill>
          <a:blip r:embed="rId5"/>
          <a:srcRect/>
          <a:stretch/>
        </p:blipFill>
        <p:spPr>
          <a:xfrm rot="20542375">
            <a:off x="5341305" y="1105284"/>
            <a:ext cx="3887326" cy="28196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B52863B9-BC8B-485B-85A1-64E596137CB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394371" y="587210"/>
            <a:ext cx="2840982" cy="634039"/>
          </a:xfrm>
          <a:prstGeom prst="rect">
            <a:avLst/>
          </a:prstGeom>
        </p:spPr>
      </p:pic>
      <p:sp>
        <p:nvSpPr>
          <p:cNvPr id="2" name="Picture Placeholder 1">
            <a:extLst>
              <a:ext uri="{FF2B5EF4-FFF2-40B4-BE49-F238E27FC236}">
                <a16:creationId xmlns:a16="http://schemas.microsoft.com/office/drawing/2014/main" id="{C4F40EAB-0884-4CE1-8659-F50FAA995804}"/>
              </a:ext>
              <a:ext uri="{C183D7F6-B498-43B3-948B-1728B52AA6E4}">
                <adec:decorative xmlns:adec="http://schemas.microsoft.com/office/drawing/2017/decorative" val="1"/>
              </a:ext>
            </a:extLst>
          </p:cNvPr>
          <p:cNvSpPr>
            <a:spLocks noGrp="1"/>
          </p:cNvSpPr>
          <p:nvPr>
            <p:ph type="pic" sz="quarter" idx="24"/>
          </p:nvPr>
        </p:nvSpPr>
        <p:spPr>
          <a:xfrm>
            <a:off x="5314654" y="5841308"/>
            <a:ext cx="3643313" cy="579437"/>
          </a:xfrm>
        </p:spPr>
      </p:sp>
      <p:sp>
        <p:nvSpPr>
          <p:cNvPr id="16" name="TextBox 15">
            <a:extLst>
              <a:ext uri="{FF2B5EF4-FFF2-40B4-BE49-F238E27FC236}">
                <a16:creationId xmlns:a16="http://schemas.microsoft.com/office/drawing/2014/main" id="{BC659B58-1474-48BA-A875-9365E342614B}"/>
              </a:ext>
            </a:extLst>
          </p:cNvPr>
          <p:cNvSpPr txBox="1"/>
          <p:nvPr/>
        </p:nvSpPr>
        <p:spPr>
          <a:xfrm>
            <a:off x="8476914" y="726973"/>
            <a:ext cx="2642616" cy="307777"/>
          </a:xfrm>
          <a:prstGeom prst="rect">
            <a:avLst/>
          </a:prstGeom>
          <a:noFill/>
        </p:spPr>
        <p:txBody>
          <a:bodyPr wrap="square" rtlCol="0">
            <a:spAutoFit/>
          </a:bodyPr>
          <a:lstStyle/>
          <a:p>
            <a:r>
              <a:rPr lang="en-GB" sz="1400" b="1"/>
              <a:t>Coronation Celebration 1902</a:t>
            </a:r>
          </a:p>
        </p:txBody>
      </p:sp>
      <p:pic>
        <p:nvPicPr>
          <p:cNvPr id="11" name="Picture Placeholder 7" descr="Coronation Celebration street party for Queen Victoria1838&#10;">
            <a:extLst>
              <a:ext uri="{FF2B5EF4-FFF2-40B4-BE49-F238E27FC236}">
                <a16:creationId xmlns:a16="http://schemas.microsoft.com/office/drawing/2014/main" id="{43913A4A-B481-440D-9225-C462CA9C5E12}"/>
              </a:ext>
            </a:extLst>
          </p:cNvPr>
          <p:cNvPicPr>
            <a:picLocks noGrp="1" noChangeAspect="1"/>
          </p:cNvPicPr>
          <p:nvPr>
            <p:ph type="pic" sz="quarter" idx="14"/>
          </p:nvPr>
        </p:nvPicPr>
        <p:blipFill>
          <a:blip r:embed="rId7"/>
          <a:srcRect/>
          <a:stretch/>
        </p:blipFill>
        <p:spPr>
          <a:xfrm rot="1348373">
            <a:off x="7507989" y="3509584"/>
            <a:ext cx="3591055" cy="2312638"/>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a:extLst>
              <a:ext uri="{FF2B5EF4-FFF2-40B4-BE49-F238E27FC236}">
                <a16:creationId xmlns:a16="http://schemas.microsoft.com/office/drawing/2014/main" id="{7ADBA428-EB52-4A9F-96C8-E28591DE2CE7}"/>
              </a:ext>
            </a:extLst>
          </p:cNvPr>
          <p:cNvSpPr>
            <a:spLocks noGrp="1"/>
          </p:cNvSpPr>
          <p:nvPr>
            <p:ph type="body" sz="quarter" idx="23"/>
          </p:nvPr>
        </p:nvSpPr>
        <p:spPr>
          <a:xfrm>
            <a:off x="5636428" y="5923857"/>
            <a:ext cx="2830459" cy="414338"/>
          </a:xfrm>
        </p:spPr>
        <p:txBody>
          <a:bodyPr/>
          <a:lstStyle/>
          <a:p>
            <a:r>
              <a:rPr lang="en-GB"/>
              <a:t>Coronation Celebration 1838</a:t>
            </a:r>
          </a:p>
        </p:txBody>
      </p:sp>
    </p:spTree>
    <p:extLst>
      <p:ext uri="{BB962C8B-B14F-4D97-AF65-F5344CB8AC3E}">
        <p14:creationId xmlns:p14="http://schemas.microsoft.com/office/powerpoint/2010/main" val="3058175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F9D3002D-15C5-4C24-96A1-210A67E86CD1}"/>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1351308" y="5447991"/>
            <a:ext cx="3284488" cy="1198669"/>
          </a:xfrm>
          <a:prstGeom prst="rect">
            <a:avLst/>
          </a:prstGeom>
        </p:spPr>
      </p:pic>
      <p:sp>
        <p:nvSpPr>
          <p:cNvPr id="3" name="Title 2">
            <a:extLst>
              <a:ext uri="{FF2B5EF4-FFF2-40B4-BE49-F238E27FC236}">
                <a16:creationId xmlns:a16="http://schemas.microsoft.com/office/drawing/2014/main" id="{A26E953F-1FBC-4A22-9247-9B2C80920E24}"/>
              </a:ext>
            </a:extLst>
          </p:cNvPr>
          <p:cNvSpPr>
            <a:spLocks noGrp="1"/>
          </p:cNvSpPr>
          <p:nvPr>
            <p:ph type="title"/>
          </p:nvPr>
        </p:nvSpPr>
        <p:spPr/>
        <p:txBody>
          <a:bodyPr/>
          <a:lstStyle/>
          <a:p>
            <a:pPr algn="ctr"/>
            <a:r>
              <a:rPr lang="en-GB"/>
              <a:t>Queen Elizabeth II Children’s Coronation Party 1953</a:t>
            </a:r>
            <a:br>
              <a:rPr lang="en-GB"/>
            </a:br>
            <a:endParaRPr lang="en-GB"/>
          </a:p>
        </p:txBody>
      </p:sp>
      <p:pic>
        <p:nvPicPr>
          <p:cNvPr id="8" name="Content Placeholder 7" descr="Queen Elizabeth II Children’s Coronation Party 1953&#10;">
            <a:extLst>
              <a:ext uri="{FF2B5EF4-FFF2-40B4-BE49-F238E27FC236}">
                <a16:creationId xmlns:a16="http://schemas.microsoft.com/office/drawing/2014/main" id="{8490010B-3242-4C22-9DAB-ED3D9F6B1CCD}"/>
              </a:ext>
            </a:extLst>
          </p:cNvPr>
          <p:cNvPicPr>
            <a:picLocks noGrp="1" noChangeAspect="1"/>
          </p:cNvPicPr>
          <p:nvPr>
            <p:ph idx="1"/>
          </p:nvPr>
        </p:nvPicPr>
        <p:blipFill>
          <a:blip r:embed="rId5"/>
          <a:srcRect/>
          <a:stretch/>
        </p:blipFill>
        <p:spPr>
          <a:xfrm>
            <a:off x="510364" y="1234440"/>
            <a:ext cx="4502376" cy="38780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E6D577F5-B8B1-4E8D-9D59-CA3BAA52732D}"/>
              </a:ext>
            </a:extLst>
          </p:cNvPr>
          <p:cNvSpPr>
            <a:spLocks noGrp="1"/>
          </p:cNvSpPr>
          <p:nvPr>
            <p:ph type="body" sz="quarter" idx="23"/>
          </p:nvPr>
        </p:nvSpPr>
        <p:spPr>
          <a:xfrm>
            <a:off x="1502895" y="5840157"/>
            <a:ext cx="2830459" cy="414338"/>
          </a:xfrm>
        </p:spPr>
        <p:txBody>
          <a:bodyPr/>
          <a:lstStyle/>
          <a:p>
            <a:r>
              <a:rPr lang="en-GB" sz="1600"/>
              <a:t>Queen Elizabeth II Children’s Coronation Party 1953</a:t>
            </a:r>
          </a:p>
        </p:txBody>
      </p:sp>
      <p:sp>
        <p:nvSpPr>
          <p:cNvPr id="7" name="Picture 13">
            <a:extLst>
              <a:ext uri="{FF2B5EF4-FFF2-40B4-BE49-F238E27FC236}">
                <a16:creationId xmlns:a16="http://schemas.microsoft.com/office/drawing/2014/main" id="{A1EEA31B-7F22-4957-9461-7E71CC91208D}"/>
              </a:ext>
              <a:ext uri="{C183D7F6-B498-43B3-948B-1728B52AA6E4}">
                <adec:decorative xmlns:adec="http://schemas.microsoft.com/office/drawing/2017/decorative" val="0"/>
              </a:ext>
            </a:extLst>
          </p:cNvPr>
          <p:cNvSpPr/>
          <p:nvPr/>
        </p:nvSpPr>
        <p:spPr>
          <a:xfrm>
            <a:off x="5342347" y="1234440"/>
            <a:ext cx="6009680" cy="5020055"/>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lIns="91440" tIns="45720" rIns="91440" bIns="45720" rtlCol="0" anchor="ctr"/>
          <a:lstStyle/>
          <a:p>
            <a:pPr algn="ctr"/>
            <a:r>
              <a:rPr lang="en-US" dirty="0"/>
              <a:t>What does this photograph infer about how children celebrated the coronation of Queen Elizabeth II in 1953?</a:t>
            </a:r>
          </a:p>
          <a:p>
            <a:pPr algn="ctr"/>
            <a:endParaRPr lang="en-US" dirty="0"/>
          </a:p>
          <a:p>
            <a:pPr algn="ctr"/>
            <a:r>
              <a:rPr lang="en-US" dirty="0"/>
              <a:t>How many years ago was this coronation?</a:t>
            </a:r>
          </a:p>
          <a:p>
            <a:pPr algn="ctr"/>
            <a:endParaRPr lang="en-US" dirty="0"/>
          </a:p>
          <a:p>
            <a:pPr algn="ctr"/>
            <a:r>
              <a:rPr lang="en-US" dirty="0"/>
              <a:t>What clues tell you this is a coronation party?</a:t>
            </a:r>
          </a:p>
          <a:p>
            <a:pPr algn="ctr"/>
            <a:endParaRPr lang="en-US" dirty="0"/>
          </a:p>
          <a:p>
            <a:pPr algn="ctr"/>
            <a:r>
              <a:rPr lang="en-US" dirty="0"/>
              <a:t>Why do you think this photograph isn’t in </a:t>
            </a:r>
            <a:r>
              <a:rPr lang="en-US" dirty="0" err="1"/>
              <a:t>colour</a:t>
            </a:r>
            <a:r>
              <a:rPr lang="en-US" dirty="0"/>
              <a:t>?</a:t>
            </a:r>
          </a:p>
          <a:p>
            <a:pPr algn="ctr"/>
            <a:endParaRPr lang="en-US" dirty="0"/>
          </a:p>
          <a:p>
            <a:pPr algn="ctr"/>
            <a:r>
              <a:rPr lang="en-US" dirty="0"/>
              <a:t>Can you guess what the </a:t>
            </a:r>
            <a:r>
              <a:rPr lang="en-US" dirty="0" err="1"/>
              <a:t>colours</a:t>
            </a:r>
            <a:r>
              <a:rPr lang="en-US" dirty="0"/>
              <a:t> of the bunting might be?</a:t>
            </a:r>
          </a:p>
          <a:p>
            <a:pPr algn="ctr"/>
            <a:endParaRPr lang="en-US" dirty="0"/>
          </a:p>
          <a:p>
            <a:pPr algn="ctr"/>
            <a:r>
              <a:rPr lang="en-US" dirty="0"/>
              <a:t>What do you notice about the clothes the children are wearing?</a:t>
            </a:r>
          </a:p>
          <a:p>
            <a:pPr algn="ctr"/>
            <a:endParaRPr lang="en-US" dirty="0"/>
          </a:p>
          <a:p>
            <a:pPr algn="ctr"/>
            <a:r>
              <a:rPr lang="en-US" dirty="0"/>
              <a:t>Where do you think this party might have been held?</a:t>
            </a:r>
          </a:p>
        </p:txBody>
      </p:sp>
    </p:spTree>
    <p:extLst>
      <p:ext uri="{BB962C8B-B14F-4D97-AF65-F5344CB8AC3E}">
        <p14:creationId xmlns:p14="http://schemas.microsoft.com/office/powerpoint/2010/main" val="1890421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icture 9">
            <a:extLst>
              <a:ext uri="{FF2B5EF4-FFF2-40B4-BE49-F238E27FC236}">
                <a16:creationId xmlns:a16="http://schemas.microsoft.com/office/drawing/2014/main" id="{B7356928-FEC4-44E8-AEF2-AD538EC6EA63}"/>
              </a:ext>
              <a:ext uri="{C183D7F6-B498-43B3-948B-1728B52AA6E4}">
                <adec:decorative xmlns:adec="http://schemas.microsoft.com/office/drawing/2017/decorative" val="1"/>
              </a:ext>
            </a:extLst>
          </p:cNvPr>
          <p:cNvSpPr/>
          <p:nvPr/>
        </p:nvSpPr>
        <p:spPr>
          <a:xfrm>
            <a:off x="3687740" y="5729649"/>
            <a:ext cx="2408260"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7" name="Picture 4">
            <a:extLst>
              <a:ext uri="{FF2B5EF4-FFF2-40B4-BE49-F238E27FC236}">
                <a16:creationId xmlns:a16="http://schemas.microsoft.com/office/drawing/2014/main" id="{9F58AF38-3CAD-498E-A9D6-5E59E4163889}"/>
              </a:ext>
              <a:ext uri="{C183D7F6-B498-43B3-948B-1728B52AA6E4}">
                <adec:decorative xmlns:adec="http://schemas.microsoft.com/office/drawing/2017/decorative" val="1"/>
              </a:ext>
            </a:extLst>
          </p:cNvPr>
          <p:cNvSpPr/>
          <p:nvPr/>
        </p:nvSpPr>
        <p:spPr>
          <a:xfrm>
            <a:off x="577628" y="999460"/>
            <a:ext cx="4770549" cy="428159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pic>
        <p:nvPicPr>
          <p:cNvPr id="10" name="Picture 10">
            <a:extLst>
              <a:ext uri="{FF2B5EF4-FFF2-40B4-BE49-F238E27FC236}">
                <a16:creationId xmlns:a16="http://schemas.microsoft.com/office/drawing/2014/main" id="{0DE29697-437B-43A7-8C24-24D794C04B09}"/>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836195" y="5729649"/>
            <a:ext cx="3114060" cy="866329"/>
          </a:xfrm>
          <a:prstGeom prst="rect">
            <a:avLst/>
          </a:prstGeom>
        </p:spPr>
      </p:pic>
      <p:sp>
        <p:nvSpPr>
          <p:cNvPr id="4" name="Title 3">
            <a:extLst>
              <a:ext uri="{FF2B5EF4-FFF2-40B4-BE49-F238E27FC236}">
                <a16:creationId xmlns:a16="http://schemas.microsoft.com/office/drawing/2014/main" id="{C6E5BFC7-E060-4DE3-BEBE-26D23118CA58}"/>
              </a:ext>
            </a:extLst>
          </p:cNvPr>
          <p:cNvSpPr>
            <a:spLocks noGrp="1"/>
          </p:cNvSpPr>
          <p:nvPr>
            <p:ph type="title"/>
          </p:nvPr>
        </p:nvSpPr>
        <p:spPr/>
        <p:txBody>
          <a:bodyPr/>
          <a:lstStyle/>
          <a:p>
            <a:pPr algn="ctr"/>
            <a:r>
              <a:rPr lang="en-GB">
                <a:solidFill>
                  <a:srgbClr val="7AA62C"/>
                </a:solidFill>
              </a:rPr>
              <a:t>Queen Elizabeth II Coronation Children's Party 1953</a:t>
            </a:r>
            <a:br>
              <a:rPr lang="en-GB">
                <a:solidFill>
                  <a:schemeClr val="tx1"/>
                </a:solidFill>
              </a:rPr>
            </a:br>
            <a:endParaRPr lang="en-GB"/>
          </a:p>
        </p:txBody>
      </p:sp>
      <p:sp>
        <p:nvSpPr>
          <p:cNvPr id="9" name="TextBox 8">
            <a:extLst>
              <a:ext uri="{FF2B5EF4-FFF2-40B4-BE49-F238E27FC236}">
                <a16:creationId xmlns:a16="http://schemas.microsoft.com/office/drawing/2014/main" id="{0D348C31-6BF3-4EB8-AABB-FFCF763260FD}"/>
              </a:ext>
              <a:ext uri="{C183D7F6-B498-43B3-948B-1728B52AA6E4}">
                <adec:decorative xmlns:adec="http://schemas.microsoft.com/office/drawing/2017/decorative" val="0"/>
              </a:ext>
            </a:extLst>
          </p:cNvPr>
          <p:cNvSpPr txBox="1"/>
          <p:nvPr/>
        </p:nvSpPr>
        <p:spPr>
          <a:xfrm>
            <a:off x="679141" y="1389596"/>
            <a:ext cx="4578154" cy="4247317"/>
          </a:xfrm>
          <a:prstGeom prst="rect">
            <a:avLst/>
          </a:prstGeom>
          <a:noFill/>
        </p:spPr>
        <p:txBody>
          <a:bodyPr wrap="square" rtlCol="0">
            <a:spAutoFit/>
          </a:bodyPr>
          <a:lstStyle/>
          <a:p>
            <a:pPr algn="ctr"/>
            <a:r>
              <a:rPr lang="en-GB" dirty="0"/>
              <a:t>Compare this photograph of a children’s party to celebrate the coronation of Queen Elizabeth II with the previous photo.</a:t>
            </a:r>
          </a:p>
          <a:p>
            <a:pPr algn="ctr"/>
            <a:endParaRPr lang="en-GB" dirty="0"/>
          </a:p>
          <a:p>
            <a:pPr algn="ctr"/>
            <a:r>
              <a:rPr lang="en-GB" dirty="0"/>
              <a:t>What are the similarities and differences</a:t>
            </a:r>
            <a:r>
              <a:rPr lang="en-GB"/>
              <a:t>?</a:t>
            </a:r>
            <a:r>
              <a:rPr lang="en-GB" dirty="0"/>
              <a:t> Can you tell this is a coronation party?</a:t>
            </a:r>
          </a:p>
          <a:p>
            <a:pPr algn="ctr"/>
            <a:endParaRPr lang="en-GB" dirty="0"/>
          </a:p>
          <a:p>
            <a:pPr algn="ctr"/>
            <a:r>
              <a:rPr lang="en-GB" dirty="0"/>
              <a:t>What do you notice about the children on the left and right side of the photo? </a:t>
            </a:r>
          </a:p>
          <a:p>
            <a:pPr algn="ctr"/>
            <a:endParaRPr lang="en-GB" dirty="0"/>
          </a:p>
          <a:p>
            <a:pPr algn="ctr"/>
            <a:r>
              <a:rPr lang="en-GB" dirty="0"/>
              <a:t>What does this infer about how children were treated in 1953?</a:t>
            </a:r>
          </a:p>
          <a:p>
            <a:endParaRPr lang="en-GB" dirty="0"/>
          </a:p>
          <a:p>
            <a:endParaRPr lang="en-GB" dirty="0"/>
          </a:p>
          <a:p>
            <a:endParaRPr lang="en-GB" dirty="0"/>
          </a:p>
        </p:txBody>
      </p:sp>
      <p:pic>
        <p:nvPicPr>
          <p:cNvPr id="11" name="Picture 10" descr="Group Discussion Icon&#10;">
            <a:extLst>
              <a:ext uri="{FF2B5EF4-FFF2-40B4-BE49-F238E27FC236}">
                <a16:creationId xmlns:a16="http://schemas.microsoft.com/office/drawing/2014/main" id="{D5B33AB8-4B72-4108-9337-5A37BD97078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6024" y="5045237"/>
            <a:ext cx="2131709" cy="1626605"/>
          </a:xfrm>
          <a:prstGeom prst="rect">
            <a:avLst/>
          </a:prstGeom>
        </p:spPr>
      </p:pic>
      <p:sp>
        <p:nvSpPr>
          <p:cNvPr id="13" name="Text Placeholder 41">
            <a:extLst>
              <a:ext uri="{FF2B5EF4-FFF2-40B4-BE49-F238E27FC236}">
                <a16:creationId xmlns:a16="http://schemas.microsoft.com/office/drawing/2014/main" id="{7B5CBD65-C49E-4892-B64B-8BC6C2E89804}"/>
              </a:ext>
            </a:extLst>
          </p:cNvPr>
          <p:cNvSpPr txBox="1">
            <a:spLocks/>
          </p:cNvSpPr>
          <p:nvPr/>
        </p:nvSpPr>
        <p:spPr>
          <a:xfrm>
            <a:off x="3746826" y="5869437"/>
            <a:ext cx="2290088"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Group discussion</a:t>
            </a:r>
          </a:p>
        </p:txBody>
      </p:sp>
      <p:pic>
        <p:nvPicPr>
          <p:cNvPr id="8" name="Content Placeholder 7" descr="Elizabeth II Children’s Coronation Party 1953&#10;">
            <a:extLst>
              <a:ext uri="{FF2B5EF4-FFF2-40B4-BE49-F238E27FC236}">
                <a16:creationId xmlns:a16="http://schemas.microsoft.com/office/drawing/2014/main" id="{D19EC546-E756-435F-8F07-C5E8C96D34CE}"/>
              </a:ext>
            </a:extLst>
          </p:cNvPr>
          <p:cNvPicPr>
            <a:picLocks noGrp="1" noChangeAspect="1"/>
          </p:cNvPicPr>
          <p:nvPr>
            <p:ph idx="1"/>
          </p:nvPr>
        </p:nvPicPr>
        <p:blipFill>
          <a:blip r:embed="rId6"/>
          <a:srcRect/>
          <a:stretch/>
        </p:blipFill>
        <p:spPr>
          <a:xfrm>
            <a:off x="6096000" y="1312705"/>
            <a:ext cx="5022850" cy="42325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A67A2959-4B19-49CD-905A-6982051A0410}"/>
              </a:ext>
            </a:extLst>
          </p:cNvPr>
          <p:cNvSpPr>
            <a:spLocks noGrp="1"/>
          </p:cNvSpPr>
          <p:nvPr>
            <p:ph type="body" sz="quarter" idx="23"/>
          </p:nvPr>
        </p:nvSpPr>
        <p:spPr>
          <a:xfrm>
            <a:off x="7836195" y="5989296"/>
            <a:ext cx="2849660" cy="358568"/>
          </a:xfrm>
        </p:spPr>
        <p:txBody>
          <a:bodyPr/>
          <a:lstStyle/>
          <a:p>
            <a:r>
              <a:rPr lang="en-GB" sz="1600"/>
              <a:t>Elizabeth II Children’s Coronation Party 1953</a:t>
            </a:r>
          </a:p>
        </p:txBody>
      </p:sp>
    </p:spTree>
    <p:extLst>
      <p:ext uri="{BB962C8B-B14F-4D97-AF65-F5344CB8AC3E}">
        <p14:creationId xmlns:p14="http://schemas.microsoft.com/office/powerpoint/2010/main" val="3314251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88C528-86F1-4B41-B2C6-7D6597C8D7F3}"/>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1702904" y="5782586"/>
            <a:ext cx="3826027" cy="833601"/>
          </a:xfrm>
          <a:prstGeom prst="rect">
            <a:avLst/>
          </a:prstGeom>
        </p:spPr>
      </p:pic>
      <p:sp>
        <p:nvSpPr>
          <p:cNvPr id="9" name="Picture 5">
            <a:extLst>
              <a:ext uri="{FF2B5EF4-FFF2-40B4-BE49-F238E27FC236}">
                <a16:creationId xmlns:a16="http://schemas.microsoft.com/office/drawing/2014/main" id="{7FDC0374-9B14-42E5-A24A-0887AD714536}"/>
              </a:ext>
              <a:ext uri="{C183D7F6-B498-43B3-948B-1728B52AA6E4}">
                <adec:decorative xmlns:adec="http://schemas.microsoft.com/office/drawing/2017/decorative" val="1"/>
              </a:ext>
            </a:extLst>
          </p:cNvPr>
          <p:cNvSpPr/>
          <p:nvPr/>
        </p:nvSpPr>
        <p:spPr>
          <a:xfrm>
            <a:off x="7056120" y="1171598"/>
            <a:ext cx="4297680" cy="469654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D3E10396-5A32-4C61-9A12-AE5A3E44B4D5}"/>
              </a:ext>
            </a:extLst>
          </p:cNvPr>
          <p:cNvSpPr>
            <a:spLocks noGrp="1"/>
          </p:cNvSpPr>
          <p:nvPr>
            <p:ph type="title"/>
          </p:nvPr>
        </p:nvSpPr>
        <p:spPr/>
        <p:txBody>
          <a:bodyPr/>
          <a:lstStyle/>
          <a:p>
            <a:pPr algn="ctr"/>
            <a:r>
              <a:rPr lang="en-GB"/>
              <a:t>Elizabeth II Coronation Street Party 1953</a:t>
            </a:r>
            <a:br>
              <a:rPr lang="en-GB"/>
            </a:br>
            <a:endParaRPr lang="en-GB"/>
          </a:p>
        </p:txBody>
      </p:sp>
      <p:pic>
        <p:nvPicPr>
          <p:cNvPr id="8" name="Content Placeholder 7" descr="Elizabeth II Coronation Street Party 1953&#10;">
            <a:extLst>
              <a:ext uri="{FF2B5EF4-FFF2-40B4-BE49-F238E27FC236}">
                <a16:creationId xmlns:a16="http://schemas.microsoft.com/office/drawing/2014/main" id="{43AB2EDF-EFA3-4226-9B8F-995FC7ABA514}"/>
              </a:ext>
            </a:extLst>
          </p:cNvPr>
          <p:cNvPicPr>
            <a:picLocks noGrp="1" noChangeAspect="1"/>
          </p:cNvPicPr>
          <p:nvPr>
            <p:ph idx="1"/>
          </p:nvPr>
        </p:nvPicPr>
        <p:blipFill>
          <a:blip r:embed="rId5"/>
          <a:srcRect/>
          <a:stretch/>
        </p:blipFill>
        <p:spPr>
          <a:xfrm>
            <a:off x="636053" y="1311879"/>
            <a:ext cx="5218868" cy="42342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DA2E3EED-5C92-4F6B-ACE3-D3142D505188}"/>
              </a:ext>
            </a:extLst>
          </p:cNvPr>
          <p:cNvSpPr>
            <a:spLocks noGrp="1"/>
          </p:cNvSpPr>
          <p:nvPr>
            <p:ph type="body" sz="quarter" idx="23"/>
          </p:nvPr>
        </p:nvSpPr>
        <p:spPr>
          <a:xfrm>
            <a:off x="1813607" y="6072334"/>
            <a:ext cx="3604620" cy="420540"/>
          </a:xfrm>
        </p:spPr>
        <p:txBody>
          <a:bodyPr/>
          <a:lstStyle/>
          <a:p>
            <a:r>
              <a:rPr lang="en-GB" sz="1600"/>
              <a:t>Elizabeth II Coronation Street Party 1953</a:t>
            </a:r>
          </a:p>
        </p:txBody>
      </p:sp>
      <p:pic>
        <p:nvPicPr>
          <p:cNvPr id="12" name="Picture 11" descr="Investigate Icon">
            <a:extLst>
              <a:ext uri="{FF2B5EF4-FFF2-40B4-BE49-F238E27FC236}">
                <a16:creationId xmlns:a16="http://schemas.microsoft.com/office/drawing/2014/main" id="{CDADE387-31D2-40EE-A214-30DAE42365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92522" y="1536192"/>
            <a:ext cx="1266390" cy="1286857"/>
          </a:xfrm>
          <a:prstGeom prst="rect">
            <a:avLst/>
          </a:prstGeom>
        </p:spPr>
      </p:pic>
      <p:sp>
        <p:nvSpPr>
          <p:cNvPr id="10" name="TextBox 9">
            <a:extLst>
              <a:ext uri="{FF2B5EF4-FFF2-40B4-BE49-F238E27FC236}">
                <a16:creationId xmlns:a16="http://schemas.microsoft.com/office/drawing/2014/main" id="{CE7E5990-5EAB-499C-92D0-53F32161B5B1}"/>
              </a:ext>
            </a:extLst>
          </p:cNvPr>
          <p:cNvSpPr txBox="1"/>
          <p:nvPr/>
        </p:nvSpPr>
        <p:spPr>
          <a:xfrm>
            <a:off x="7261704" y="1387939"/>
            <a:ext cx="3886512" cy="4247317"/>
          </a:xfrm>
          <a:prstGeom prst="rect">
            <a:avLst/>
          </a:prstGeom>
          <a:noFill/>
        </p:spPr>
        <p:txBody>
          <a:bodyPr wrap="square" lIns="91440" tIns="45720" rIns="91440" bIns="45720" rtlCol="0" anchor="t">
            <a:spAutoFit/>
          </a:bodyPr>
          <a:lstStyle/>
          <a:p>
            <a:pPr algn="ctr"/>
            <a:r>
              <a:rPr lang="en-GB"/>
              <a:t>Look carefully at this photograph of a street party to celebrate the coronation of Queen Elizabeth in 1953.</a:t>
            </a:r>
          </a:p>
          <a:p>
            <a:pPr algn="ctr"/>
            <a:endParaRPr lang="en-GB"/>
          </a:p>
          <a:p>
            <a:pPr algn="ctr"/>
            <a:r>
              <a:rPr lang="en-GB"/>
              <a:t>What do you notice about the people who are standing and the people who are sitting?</a:t>
            </a:r>
          </a:p>
          <a:p>
            <a:pPr algn="ctr"/>
            <a:r>
              <a:rPr lang="en-GB"/>
              <a:t>What kind of food and decorations are on the table?</a:t>
            </a:r>
          </a:p>
          <a:p>
            <a:pPr algn="ctr"/>
            <a:endParaRPr lang="en-GB"/>
          </a:p>
          <a:p>
            <a:pPr algn="ctr"/>
            <a:r>
              <a:rPr lang="en-GB"/>
              <a:t>This photograph  was taken in Blackpool on 2 June 1953. What does it tell you about the tell you about the weather on that day?</a:t>
            </a:r>
          </a:p>
        </p:txBody>
      </p:sp>
    </p:spTree>
    <p:extLst>
      <p:ext uri="{BB962C8B-B14F-4D97-AF65-F5344CB8AC3E}">
        <p14:creationId xmlns:p14="http://schemas.microsoft.com/office/powerpoint/2010/main" val="280952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870273ED-C7AB-44B4-AC2D-834FC1F85E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a:off x="517462" y="921792"/>
            <a:ext cx="4818310" cy="4574093"/>
          </a:xfrm>
          <a:prstGeom prst="rect">
            <a:avLst/>
          </a:prstGeom>
        </p:spPr>
      </p:pic>
      <p:pic>
        <p:nvPicPr>
          <p:cNvPr id="10" name="Picture 10">
            <a:extLst>
              <a:ext uri="{FF2B5EF4-FFF2-40B4-BE49-F238E27FC236}">
                <a16:creationId xmlns:a16="http://schemas.microsoft.com/office/drawing/2014/main" id="{7CC8D579-CF5E-4AAA-944C-B6D8D1B772A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257" r="15257"/>
          <a:stretch>
            <a:fillRect/>
          </a:stretch>
        </p:blipFill>
        <p:spPr>
          <a:xfrm>
            <a:off x="6972249" y="5588302"/>
            <a:ext cx="4011184" cy="1005996"/>
          </a:xfrm>
          <a:prstGeom prst="rect">
            <a:avLst/>
          </a:prstGeom>
        </p:spPr>
      </p:pic>
      <p:sp>
        <p:nvSpPr>
          <p:cNvPr id="3" name="Title 2">
            <a:extLst>
              <a:ext uri="{FF2B5EF4-FFF2-40B4-BE49-F238E27FC236}">
                <a16:creationId xmlns:a16="http://schemas.microsoft.com/office/drawing/2014/main" id="{49AB6CD3-1D02-40A1-9FF6-F8508EB8B22A}"/>
              </a:ext>
            </a:extLst>
          </p:cNvPr>
          <p:cNvSpPr>
            <a:spLocks noGrp="1"/>
          </p:cNvSpPr>
          <p:nvPr>
            <p:ph type="title"/>
          </p:nvPr>
        </p:nvSpPr>
        <p:spPr/>
        <p:txBody>
          <a:bodyPr/>
          <a:lstStyle/>
          <a:p>
            <a:pPr algn="ctr"/>
            <a:r>
              <a:rPr lang="en-GB"/>
              <a:t>King George VI Coronation </a:t>
            </a:r>
            <a:r>
              <a:rPr lang="en-GB" dirty="0"/>
              <a:t>School Tea</a:t>
            </a:r>
            <a:r>
              <a:rPr lang="en-GB"/>
              <a:t> 1937</a:t>
            </a:r>
            <a:br>
              <a:rPr lang="en-GB"/>
            </a:br>
            <a:endParaRPr lang="en-GB"/>
          </a:p>
        </p:txBody>
      </p:sp>
      <p:sp>
        <p:nvSpPr>
          <p:cNvPr id="4" name="TextBox 3">
            <a:extLst>
              <a:ext uri="{FF2B5EF4-FFF2-40B4-BE49-F238E27FC236}">
                <a16:creationId xmlns:a16="http://schemas.microsoft.com/office/drawing/2014/main" id="{F7B7083A-D77A-4A90-896A-C5E901DAE3BD}"/>
              </a:ext>
            </a:extLst>
          </p:cNvPr>
          <p:cNvSpPr txBox="1"/>
          <p:nvPr/>
        </p:nvSpPr>
        <p:spPr>
          <a:xfrm>
            <a:off x="708772" y="1335897"/>
            <a:ext cx="4435690" cy="4031873"/>
          </a:xfrm>
          <a:prstGeom prst="rect">
            <a:avLst/>
          </a:prstGeom>
          <a:noFill/>
        </p:spPr>
        <p:txBody>
          <a:bodyPr wrap="square" lIns="91440" tIns="45720" rIns="91440" bIns="45720" rtlCol="0" anchor="t">
            <a:spAutoFit/>
          </a:bodyPr>
          <a:lstStyle/>
          <a:p>
            <a:pPr algn="ctr"/>
            <a:r>
              <a:rPr lang="en-GB" sz="1700"/>
              <a:t>Can you tell the children in this photograph are celebrating the coronation of King George VI?</a:t>
            </a:r>
          </a:p>
          <a:p>
            <a:pPr algn="ctr"/>
            <a:endParaRPr lang="en-GB" sz="1700"/>
          </a:p>
          <a:p>
            <a:pPr algn="ctr"/>
            <a:r>
              <a:rPr lang="en-GB" sz="1700"/>
              <a:t>They are drinking out of special coronation mugs they were given as souvenirs. Have you ever received a royal souvenir?</a:t>
            </a:r>
          </a:p>
          <a:p>
            <a:pPr algn="ctr"/>
            <a:endParaRPr lang="en-GB" sz="1700"/>
          </a:p>
          <a:p>
            <a:pPr algn="ctr"/>
            <a:r>
              <a:rPr lang="en-GB" sz="1700"/>
              <a:t>What can the photograph help us infer about schools in 1937?</a:t>
            </a:r>
          </a:p>
          <a:p>
            <a:pPr algn="ctr"/>
            <a:endParaRPr lang="en-GB" sz="1700"/>
          </a:p>
          <a:p>
            <a:pPr algn="ctr"/>
            <a:r>
              <a:rPr lang="en-GB" sz="1700"/>
              <a:t>Compare the photographs of children’s coronation parties. Which party would you like to have attended and why?</a:t>
            </a:r>
          </a:p>
          <a:p>
            <a:endParaRPr lang="en-GB"/>
          </a:p>
        </p:txBody>
      </p:sp>
      <p:pic>
        <p:nvPicPr>
          <p:cNvPr id="9" name="Picture 8" descr="Class Discussion Icon&#10;&#10;">
            <a:extLst>
              <a:ext uri="{FF2B5EF4-FFF2-40B4-BE49-F238E27FC236}">
                <a16:creationId xmlns:a16="http://schemas.microsoft.com/office/drawing/2014/main" id="{8B65D9F3-C5B9-4D07-BAE4-11DB6B2424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0831" y="5270232"/>
            <a:ext cx="4171572" cy="1286410"/>
          </a:xfrm>
          <a:prstGeom prst="rect">
            <a:avLst/>
          </a:prstGeom>
        </p:spPr>
      </p:pic>
      <p:pic>
        <p:nvPicPr>
          <p:cNvPr id="8" name="Content Placeholder 7" descr="King George VI Coronation school tea 1937&#10;">
            <a:extLst>
              <a:ext uri="{FF2B5EF4-FFF2-40B4-BE49-F238E27FC236}">
                <a16:creationId xmlns:a16="http://schemas.microsoft.com/office/drawing/2014/main" id="{B2FDEC7B-0EA8-4877-A156-567D24515BC6}"/>
              </a:ext>
            </a:extLst>
          </p:cNvPr>
          <p:cNvPicPr>
            <a:picLocks noGrp="1" noChangeAspect="1"/>
          </p:cNvPicPr>
          <p:nvPr>
            <p:ph idx="1"/>
          </p:nvPr>
        </p:nvPicPr>
        <p:blipFill>
          <a:blip r:embed="rId8"/>
          <a:srcRect/>
          <a:stretch/>
        </p:blipFill>
        <p:spPr>
          <a:xfrm>
            <a:off x="5819349" y="1269698"/>
            <a:ext cx="5444736" cy="4098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7BCD8FF0-5760-47CB-9DED-5E1EE3456E20}"/>
              </a:ext>
            </a:extLst>
          </p:cNvPr>
          <p:cNvSpPr>
            <a:spLocks noGrp="1"/>
          </p:cNvSpPr>
          <p:nvPr>
            <p:ph type="body" sz="quarter" idx="23"/>
          </p:nvPr>
        </p:nvSpPr>
        <p:spPr>
          <a:xfrm>
            <a:off x="6889898" y="5922335"/>
            <a:ext cx="4171572" cy="329610"/>
          </a:xfrm>
        </p:spPr>
        <p:txBody>
          <a:bodyPr/>
          <a:lstStyle/>
          <a:p>
            <a:r>
              <a:rPr lang="en-GB" sz="1600"/>
              <a:t>King George VI Coronation </a:t>
            </a:r>
            <a:r>
              <a:rPr lang="en-GB" sz="1600" dirty="0"/>
              <a:t>School Tea</a:t>
            </a:r>
            <a:r>
              <a:rPr lang="en-GB" sz="1600"/>
              <a:t> 1937</a:t>
            </a:r>
          </a:p>
        </p:txBody>
      </p:sp>
    </p:spTree>
    <p:extLst>
      <p:ext uri="{BB962C8B-B14F-4D97-AF65-F5344CB8AC3E}">
        <p14:creationId xmlns:p14="http://schemas.microsoft.com/office/powerpoint/2010/main" val="3868398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a:extLst>
              <a:ext uri="{FF2B5EF4-FFF2-40B4-BE49-F238E27FC236}">
                <a16:creationId xmlns:a16="http://schemas.microsoft.com/office/drawing/2014/main" id="{54A728D6-9996-79B5-2182-1ABB55B2CC2C}"/>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420153" y="372438"/>
            <a:ext cx="5079593" cy="6591069"/>
          </a:xfrm>
          <a:prstGeom prst="rect">
            <a:avLst/>
          </a:prstGeom>
        </p:spPr>
      </p:pic>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a:latin typeface="Arial"/>
                <a:cs typeface="Arial"/>
              </a:rPr>
              <a:t>How to use this PPT</a:t>
            </a:r>
            <a:endParaRPr lang="en-US">
              <a:latin typeface="Arial"/>
            </a:endParaRPr>
          </a:p>
        </p:txBody>
      </p:sp>
      <p:sp>
        <p:nvSpPr>
          <p:cNvPr id="18" name="TextBox 17">
            <a:extLst>
              <a:ext uri="{FF2B5EF4-FFF2-40B4-BE49-F238E27FC236}">
                <a16:creationId xmlns:a16="http://schemas.microsoft.com/office/drawing/2014/main" id="{E420E280-14FB-1CEC-5A1F-848B16A63E62}"/>
              </a:ext>
            </a:extLst>
          </p:cNvPr>
          <p:cNvSpPr txBox="1"/>
          <p:nvPr/>
        </p:nvSpPr>
        <p:spPr>
          <a:xfrm>
            <a:off x="587563" y="1254816"/>
            <a:ext cx="4530614" cy="50937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700" dirty="0">
                <a:cs typeface="Arial"/>
              </a:rPr>
              <a:t>Our coronation resources are designed for teachers to use with Key Stage 1 and 2 pupils. Please see the slide notes for more information and activity suggestions.</a:t>
            </a:r>
          </a:p>
          <a:p>
            <a:pPr algn="ctr"/>
            <a:endParaRPr lang="en-US" sz="1700" dirty="0">
              <a:cs typeface="Arial"/>
            </a:endParaRPr>
          </a:p>
          <a:p>
            <a:pPr algn="ctr"/>
            <a:r>
              <a:rPr lang="en-US" sz="1700" dirty="0">
                <a:ea typeface="+mn-lt"/>
                <a:cs typeface="+mn-lt"/>
              </a:rPr>
              <a:t>By using archive photographs and paintings of coronation ceremonies and celebrations as historical sources, pupils will develop a range of skills.</a:t>
            </a:r>
          </a:p>
          <a:p>
            <a:pPr algn="ctr"/>
            <a:endParaRPr lang="en-US" dirty="0"/>
          </a:p>
          <a:p>
            <a:pPr algn="ctr"/>
            <a:r>
              <a:rPr lang="en-US" sz="1700" dirty="0">
                <a:ea typeface="+mn-lt"/>
                <a:cs typeface="+mn-lt"/>
              </a:rPr>
              <a:t>They will be able to identify similarities, differences and changes through time between coronations, helping them to develop a sense of chronology.</a:t>
            </a:r>
            <a:endParaRPr lang="en-US" dirty="0"/>
          </a:p>
          <a:p>
            <a:pPr algn="ctr"/>
            <a:endParaRPr lang="en-US" dirty="0"/>
          </a:p>
          <a:p>
            <a:pPr algn="ctr"/>
            <a:r>
              <a:rPr lang="en-US" sz="1700" dirty="0">
                <a:ea typeface="+mn-lt"/>
                <a:cs typeface="+mn-lt"/>
              </a:rPr>
              <a:t>They will learn how to interpret images and to question the accuracy of archive images as sources of evidence of past events. </a:t>
            </a:r>
            <a:endParaRPr lang="en-US" dirty="0"/>
          </a:p>
          <a:p>
            <a:pPr algn="ctr"/>
            <a:endParaRPr lang="en-US" sz="1700" dirty="0">
              <a:cs typeface="Arial"/>
            </a:endParaRPr>
          </a:p>
        </p:txBody>
      </p:sp>
      <p:sp>
        <p:nvSpPr>
          <p:cNvPr id="4" name="Content Placeholder 3">
            <a:extLst>
              <a:ext uri="{FF2B5EF4-FFF2-40B4-BE49-F238E27FC236}">
                <a16:creationId xmlns:a16="http://schemas.microsoft.com/office/drawing/2014/main" id="{5490D74E-D5BB-3F34-A913-4ADED8DF2BF1}"/>
              </a:ext>
            </a:extLst>
          </p:cNvPr>
          <p:cNvSpPr>
            <a:spLocks noGrp="1"/>
          </p:cNvSpPr>
          <p:nvPr>
            <p:ph idx="1"/>
          </p:nvPr>
        </p:nvSpPr>
        <p:spPr>
          <a:xfrm>
            <a:off x="5663118" y="1079121"/>
            <a:ext cx="5905354" cy="5183131"/>
          </a:xfrm>
        </p:spPr>
        <p:txBody>
          <a:bodyPr lIns="0" tIns="45720" rIns="90000" bIns="45720" anchor="t"/>
          <a:lstStyle/>
          <a:p>
            <a:r>
              <a:rPr lang="en-GB" b="1" dirty="0">
                <a:cs typeface="Arial"/>
              </a:rPr>
              <a:t>Contents</a:t>
            </a:r>
          </a:p>
          <a:p>
            <a:pPr marL="457200" indent="-457200">
              <a:buFont typeface="Arial" panose="020B0604020202020204" pitchFamily="34" charset="0"/>
              <a:buChar char="•"/>
            </a:pPr>
            <a:r>
              <a:rPr lang="en-GB" dirty="0">
                <a:ea typeface="+mn-lt"/>
                <a:cs typeface="+mn-lt"/>
              </a:rPr>
              <a:t>Timeline of British coronations since 1821</a:t>
            </a:r>
            <a:endParaRPr lang="en-GB" b="1" dirty="0">
              <a:cs typeface="Arial"/>
            </a:endParaRPr>
          </a:p>
          <a:p>
            <a:pPr marL="457200" indent="-457200">
              <a:buFont typeface="Arial" panose="020B0604020202020204" pitchFamily="34" charset="0"/>
              <a:buChar char="•"/>
            </a:pPr>
            <a:r>
              <a:rPr lang="en-GB" dirty="0">
                <a:ea typeface="+mn-lt"/>
                <a:cs typeface="+mn-lt"/>
              </a:rPr>
              <a:t>Images and information on coronations and public celebrations of coronations through time since 1821</a:t>
            </a:r>
          </a:p>
          <a:p>
            <a:pPr marL="457200" indent="-457200">
              <a:buFont typeface="Arial" panose="020B0604020202020204" pitchFamily="34" charset="0"/>
              <a:buChar char="•"/>
            </a:pPr>
            <a:r>
              <a:rPr lang="en-GB" dirty="0">
                <a:ea typeface="+mn-lt"/>
                <a:cs typeface="+mn-lt"/>
              </a:rPr>
              <a:t>Suggested activities on how to use photographs and paintings to find out about the past</a:t>
            </a:r>
          </a:p>
          <a:p>
            <a:endParaRPr lang="en-GB" sz="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39D55C5-5057-EBFF-4903-067812484DCF}"/>
              </a:ext>
            </a:extLst>
          </p:cNvPr>
          <p:cNvSpPr txBox="1"/>
          <p:nvPr/>
        </p:nvSpPr>
        <p:spPr>
          <a:xfrm>
            <a:off x="6178609" y="1974079"/>
            <a:ext cx="184731" cy="36933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1123956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E401E2C2-B067-4183-BA66-81A17E55B3C8}"/>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1961022" y="5590134"/>
            <a:ext cx="3979532" cy="902740"/>
          </a:xfrm>
          <a:prstGeom prst="rect">
            <a:avLst/>
          </a:prstGeom>
        </p:spPr>
      </p:pic>
      <p:sp>
        <p:nvSpPr>
          <p:cNvPr id="3" name="Title 2">
            <a:extLst>
              <a:ext uri="{FF2B5EF4-FFF2-40B4-BE49-F238E27FC236}">
                <a16:creationId xmlns:a16="http://schemas.microsoft.com/office/drawing/2014/main" id="{49AB6CD3-1D02-40A1-9FF6-F8508EB8B22A}"/>
              </a:ext>
            </a:extLst>
          </p:cNvPr>
          <p:cNvSpPr>
            <a:spLocks noGrp="1"/>
          </p:cNvSpPr>
          <p:nvPr>
            <p:ph type="title"/>
          </p:nvPr>
        </p:nvSpPr>
        <p:spPr/>
        <p:txBody>
          <a:bodyPr/>
          <a:lstStyle/>
          <a:p>
            <a:pPr algn="ctr"/>
            <a:r>
              <a:rPr lang="en-GB"/>
              <a:t>George V Coronation Street Party 1911</a:t>
            </a:r>
            <a:br>
              <a:rPr lang="en-GB"/>
            </a:br>
            <a:endParaRPr lang="en-GB"/>
          </a:p>
        </p:txBody>
      </p:sp>
      <p:pic>
        <p:nvPicPr>
          <p:cNvPr id="8" name="Content Placeholder 7" descr="George V Coronation Street Party 1911&#10;">
            <a:extLst>
              <a:ext uri="{FF2B5EF4-FFF2-40B4-BE49-F238E27FC236}">
                <a16:creationId xmlns:a16="http://schemas.microsoft.com/office/drawing/2014/main" id="{8057A4FD-B7FB-4A29-BF4C-52E9582CBB4F}"/>
              </a:ext>
            </a:extLst>
          </p:cNvPr>
          <p:cNvPicPr>
            <a:picLocks noGrp="1" noChangeAspect="1"/>
          </p:cNvPicPr>
          <p:nvPr>
            <p:ph idx="1"/>
          </p:nvPr>
        </p:nvPicPr>
        <p:blipFill>
          <a:blip r:embed="rId5"/>
          <a:srcRect/>
          <a:stretch/>
        </p:blipFill>
        <p:spPr>
          <a:xfrm>
            <a:off x="445517" y="1490258"/>
            <a:ext cx="5905500" cy="36850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7BCD8FF0-5760-47CB-9DED-5E1EE3456E20}"/>
              </a:ext>
            </a:extLst>
          </p:cNvPr>
          <p:cNvSpPr>
            <a:spLocks noGrp="1"/>
          </p:cNvSpPr>
          <p:nvPr>
            <p:ph type="body" sz="quarter" idx="23"/>
          </p:nvPr>
        </p:nvSpPr>
        <p:spPr>
          <a:xfrm>
            <a:off x="2210984" y="5819375"/>
            <a:ext cx="3479607" cy="444257"/>
          </a:xfrm>
        </p:spPr>
        <p:txBody>
          <a:bodyPr/>
          <a:lstStyle/>
          <a:p>
            <a:r>
              <a:rPr lang="en-GB" sz="1600"/>
              <a:t>George V Coronation Street Party 1911</a:t>
            </a:r>
          </a:p>
        </p:txBody>
      </p:sp>
      <p:pic>
        <p:nvPicPr>
          <p:cNvPr id="10" name="Picture 9" descr="Look Icon&#10;&#10;">
            <a:extLst>
              <a:ext uri="{FF2B5EF4-FFF2-40B4-BE49-F238E27FC236}">
                <a16:creationId xmlns:a16="http://schemas.microsoft.com/office/drawing/2014/main" id="{6FBF86B0-7D1A-44B6-A7DA-027D9F9970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06793" y="620210"/>
            <a:ext cx="1550845" cy="1000028"/>
          </a:xfrm>
          <a:prstGeom prst="rect">
            <a:avLst/>
          </a:prstGeom>
        </p:spPr>
      </p:pic>
      <p:sp>
        <p:nvSpPr>
          <p:cNvPr id="7" name="Picture 13">
            <a:extLst>
              <a:ext uri="{FF2B5EF4-FFF2-40B4-BE49-F238E27FC236}">
                <a16:creationId xmlns:a16="http://schemas.microsoft.com/office/drawing/2014/main" id="{FFDAC26B-3F1D-4082-8D60-5C9F40A469FE}"/>
              </a:ext>
              <a:ext uri="{C183D7F6-B498-43B3-948B-1728B52AA6E4}">
                <adec:decorative xmlns:adec="http://schemas.microsoft.com/office/drawing/2017/decorative" val="0"/>
              </a:ext>
            </a:extLst>
          </p:cNvPr>
          <p:cNvSpPr/>
          <p:nvPr/>
        </p:nvSpPr>
        <p:spPr>
          <a:xfrm>
            <a:off x="6846540" y="1291921"/>
            <a:ext cx="4423971" cy="5184937"/>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lIns="91440" tIns="45720" rIns="91440" bIns="45720" rtlCol="0" anchor="ctr"/>
          <a:lstStyle/>
          <a:p>
            <a:pPr algn="ctr"/>
            <a:r>
              <a:rPr lang="en-US" dirty="0"/>
              <a:t>This photograph of a street party, to celebrate the coronation of George V, was taken over 100 years ago, in 1911.</a:t>
            </a:r>
          </a:p>
          <a:p>
            <a:pPr algn="ctr"/>
            <a:endParaRPr lang="en-US" dirty="0"/>
          </a:p>
          <a:p>
            <a:pPr algn="ctr"/>
            <a:r>
              <a:rPr lang="en-US" dirty="0"/>
              <a:t>How has the street been decorated?</a:t>
            </a:r>
          </a:p>
          <a:p>
            <a:pPr algn="ctr"/>
            <a:endParaRPr lang="en-US" dirty="0"/>
          </a:p>
          <a:p>
            <a:pPr algn="ctr"/>
            <a:r>
              <a:rPr lang="en-US" dirty="0"/>
              <a:t>What is on the table?</a:t>
            </a:r>
          </a:p>
          <a:p>
            <a:pPr algn="ctr"/>
            <a:endParaRPr lang="en-US" dirty="0"/>
          </a:p>
          <a:p>
            <a:pPr algn="ctr"/>
            <a:r>
              <a:rPr lang="en-US" dirty="0"/>
              <a:t>There are lots of people in this photograph. How have they been </a:t>
            </a:r>
            <a:r>
              <a:rPr lang="en-US" dirty="0" err="1"/>
              <a:t>organised</a:t>
            </a:r>
            <a:r>
              <a:rPr lang="en-US" dirty="0"/>
              <a:t> to make sure their faces can be seen?</a:t>
            </a:r>
          </a:p>
          <a:p>
            <a:pPr algn="ctr"/>
            <a:endParaRPr lang="en-US" dirty="0"/>
          </a:p>
          <a:p>
            <a:pPr algn="ctr"/>
            <a:r>
              <a:rPr lang="en-US" dirty="0"/>
              <a:t>What does this photograph tell us about </a:t>
            </a:r>
            <a:endParaRPr lang="en-US" dirty="0">
              <a:cs typeface="Arial"/>
            </a:endParaRPr>
          </a:p>
          <a:p>
            <a:pPr algn="ctr"/>
            <a:r>
              <a:rPr lang="en-US" dirty="0"/>
              <a:t> what life was like for families living on streets like this in 1911?</a:t>
            </a:r>
            <a:endParaRPr lang="en-US" dirty="0">
              <a:cs typeface="Arial"/>
            </a:endParaRPr>
          </a:p>
        </p:txBody>
      </p:sp>
    </p:spTree>
    <p:extLst>
      <p:ext uri="{BB962C8B-B14F-4D97-AF65-F5344CB8AC3E}">
        <p14:creationId xmlns:p14="http://schemas.microsoft.com/office/powerpoint/2010/main" val="15437576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B8407CB7-3066-47B6-8901-42800C2671B3}"/>
              </a:ext>
              <a:ext uri="{C183D7F6-B498-43B3-948B-1728B52AA6E4}">
                <adec:decorative xmlns:adec="http://schemas.microsoft.com/office/drawing/2017/decorative" val="1"/>
              </a:ext>
            </a:extLst>
          </p:cNvPr>
          <p:cNvSpPr/>
          <p:nvPr/>
        </p:nvSpPr>
        <p:spPr>
          <a:xfrm>
            <a:off x="536455" y="1286431"/>
            <a:ext cx="4484905" cy="4859188"/>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pic>
        <p:nvPicPr>
          <p:cNvPr id="9" name="Picture 10">
            <a:extLst>
              <a:ext uri="{FF2B5EF4-FFF2-40B4-BE49-F238E27FC236}">
                <a16:creationId xmlns:a16="http://schemas.microsoft.com/office/drawing/2014/main" id="{82377BE5-52B1-4D56-8B74-B28A3049819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173435" y="5516887"/>
            <a:ext cx="3358125" cy="1198669"/>
          </a:xfrm>
          <a:prstGeom prst="rect">
            <a:avLst/>
          </a:prstGeom>
        </p:spPr>
      </p:pic>
      <p:sp>
        <p:nvSpPr>
          <p:cNvPr id="3" name="Title 2">
            <a:extLst>
              <a:ext uri="{FF2B5EF4-FFF2-40B4-BE49-F238E27FC236}">
                <a16:creationId xmlns:a16="http://schemas.microsoft.com/office/drawing/2014/main" id="{4D4CF1C8-1027-4F98-8C0D-F317F7372C28}"/>
              </a:ext>
            </a:extLst>
          </p:cNvPr>
          <p:cNvSpPr>
            <a:spLocks noGrp="1"/>
          </p:cNvSpPr>
          <p:nvPr>
            <p:ph type="title"/>
          </p:nvPr>
        </p:nvSpPr>
        <p:spPr/>
        <p:txBody>
          <a:bodyPr/>
          <a:lstStyle/>
          <a:p>
            <a:r>
              <a:rPr lang="en-GB"/>
              <a:t>Crowds </a:t>
            </a:r>
            <a:r>
              <a:rPr lang="en-GB" dirty="0"/>
              <a:t>Celebrating </a:t>
            </a:r>
            <a:r>
              <a:rPr lang="en-GB"/>
              <a:t>the </a:t>
            </a:r>
            <a:r>
              <a:rPr lang="en-GB" dirty="0"/>
              <a:t>Coronation</a:t>
            </a:r>
            <a:r>
              <a:rPr lang="en-GB"/>
              <a:t> of Edward VII 1902</a:t>
            </a:r>
          </a:p>
        </p:txBody>
      </p:sp>
      <p:sp>
        <p:nvSpPr>
          <p:cNvPr id="4" name="TextBox 3">
            <a:extLst>
              <a:ext uri="{FF2B5EF4-FFF2-40B4-BE49-F238E27FC236}">
                <a16:creationId xmlns:a16="http://schemas.microsoft.com/office/drawing/2014/main" id="{40993B4E-B14C-402B-9EE2-2EFA694589C7}"/>
              </a:ext>
            </a:extLst>
          </p:cNvPr>
          <p:cNvSpPr txBox="1"/>
          <p:nvPr/>
        </p:nvSpPr>
        <p:spPr>
          <a:xfrm>
            <a:off x="937573" y="1860698"/>
            <a:ext cx="3552160" cy="3693319"/>
          </a:xfrm>
          <a:prstGeom prst="rect">
            <a:avLst/>
          </a:prstGeom>
          <a:noFill/>
        </p:spPr>
        <p:txBody>
          <a:bodyPr wrap="square" rtlCol="0">
            <a:spAutoFit/>
          </a:bodyPr>
          <a:lstStyle/>
          <a:p>
            <a:pPr algn="ctr"/>
            <a:r>
              <a:rPr lang="en-GB" dirty="0"/>
              <a:t>When King Edward the VII was crowned in 1902, it was the first time photography had been used to record a coronation.</a:t>
            </a:r>
          </a:p>
          <a:p>
            <a:pPr algn="ctr"/>
            <a:endParaRPr lang="en-GB" dirty="0"/>
          </a:p>
          <a:p>
            <a:pPr algn="ctr"/>
            <a:r>
              <a:rPr lang="en-GB" dirty="0"/>
              <a:t>Why was that?</a:t>
            </a:r>
          </a:p>
          <a:p>
            <a:pPr algn="ctr"/>
            <a:endParaRPr lang="en-GB" dirty="0"/>
          </a:p>
          <a:p>
            <a:pPr algn="ctr"/>
            <a:r>
              <a:rPr lang="en-GB" dirty="0"/>
              <a:t>What do you think the crowd is waiting to see?  </a:t>
            </a:r>
          </a:p>
          <a:p>
            <a:pPr algn="ctr"/>
            <a:endParaRPr lang="en-GB" dirty="0"/>
          </a:p>
          <a:p>
            <a:pPr algn="ctr"/>
            <a:r>
              <a:rPr lang="en-GB" dirty="0"/>
              <a:t>What does this photograph infer about how people felt about the coronation in 1902?</a:t>
            </a:r>
          </a:p>
        </p:txBody>
      </p:sp>
      <p:pic>
        <p:nvPicPr>
          <p:cNvPr id="10" name="Picture 9" descr="Investigate Icon">
            <a:extLst>
              <a:ext uri="{FF2B5EF4-FFF2-40B4-BE49-F238E27FC236}">
                <a16:creationId xmlns:a16="http://schemas.microsoft.com/office/drawing/2014/main" id="{51DDEB9C-B66C-4020-8DC6-EAF316481C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68919" y="5217536"/>
            <a:ext cx="1266390" cy="1286857"/>
          </a:xfrm>
          <a:prstGeom prst="rect">
            <a:avLst/>
          </a:prstGeom>
        </p:spPr>
      </p:pic>
      <p:pic>
        <p:nvPicPr>
          <p:cNvPr id="8" name="Content Placeholder 7" descr="Crowds gather to celebrate the Coronation of Edward VII 1902 &#10;">
            <a:extLst>
              <a:ext uri="{FF2B5EF4-FFF2-40B4-BE49-F238E27FC236}">
                <a16:creationId xmlns:a16="http://schemas.microsoft.com/office/drawing/2014/main" id="{EB468FD5-58D6-4304-B07F-C2F1B599F90B}"/>
              </a:ext>
            </a:extLst>
          </p:cNvPr>
          <p:cNvPicPr>
            <a:picLocks noGrp="1" noChangeAspect="1"/>
          </p:cNvPicPr>
          <p:nvPr>
            <p:ph idx="1"/>
          </p:nvPr>
        </p:nvPicPr>
        <p:blipFill>
          <a:blip r:embed="rId6"/>
          <a:srcRect/>
          <a:stretch/>
        </p:blipFill>
        <p:spPr>
          <a:xfrm>
            <a:off x="5542359" y="1287245"/>
            <a:ext cx="5714861" cy="41451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B66E694A-D2FE-4492-AE02-5579EDDCF661}"/>
              </a:ext>
            </a:extLst>
          </p:cNvPr>
          <p:cNvSpPr>
            <a:spLocks noGrp="1"/>
          </p:cNvSpPr>
          <p:nvPr>
            <p:ph type="body" sz="quarter" idx="23"/>
          </p:nvPr>
        </p:nvSpPr>
        <p:spPr>
          <a:xfrm>
            <a:off x="7354189" y="5883037"/>
            <a:ext cx="3033820" cy="555969"/>
          </a:xfrm>
        </p:spPr>
        <p:txBody>
          <a:bodyPr/>
          <a:lstStyle/>
          <a:p>
            <a:r>
              <a:rPr lang="en-GB" sz="1600"/>
              <a:t>Crowds gather to celebrate the Coronation of Edward VII 1902 </a:t>
            </a:r>
          </a:p>
        </p:txBody>
      </p:sp>
    </p:spTree>
    <p:extLst>
      <p:ext uri="{BB962C8B-B14F-4D97-AF65-F5344CB8AC3E}">
        <p14:creationId xmlns:p14="http://schemas.microsoft.com/office/powerpoint/2010/main" val="3486800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F98560EE-381C-4E56-885E-AFCA57B041DE}"/>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1133431" y="5017669"/>
            <a:ext cx="3327990" cy="1198669"/>
          </a:xfrm>
          <a:prstGeom prst="rect">
            <a:avLst/>
          </a:prstGeom>
        </p:spPr>
      </p:pic>
      <p:sp>
        <p:nvSpPr>
          <p:cNvPr id="7" name="Picture 5">
            <a:extLst>
              <a:ext uri="{FF2B5EF4-FFF2-40B4-BE49-F238E27FC236}">
                <a16:creationId xmlns:a16="http://schemas.microsoft.com/office/drawing/2014/main" id="{8631B11D-92F9-43FD-B892-9A296CE79A5B}"/>
              </a:ext>
              <a:ext uri="{C183D7F6-B498-43B3-948B-1728B52AA6E4}">
                <adec:decorative xmlns:adec="http://schemas.microsoft.com/office/drawing/2017/decorative" val="1"/>
              </a:ext>
            </a:extLst>
          </p:cNvPr>
          <p:cNvSpPr/>
          <p:nvPr/>
        </p:nvSpPr>
        <p:spPr>
          <a:xfrm>
            <a:off x="5588000" y="1075414"/>
            <a:ext cx="5844046" cy="5484874"/>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CC0FEC7E-DA9B-4DD6-97CC-26CAC9FD16D8}"/>
              </a:ext>
            </a:extLst>
          </p:cNvPr>
          <p:cNvSpPr>
            <a:spLocks noGrp="1"/>
          </p:cNvSpPr>
          <p:nvPr>
            <p:ph type="title"/>
          </p:nvPr>
        </p:nvSpPr>
        <p:spPr/>
        <p:txBody>
          <a:bodyPr/>
          <a:lstStyle/>
          <a:p>
            <a:pPr algn="ctr"/>
            <a:r>
              <a:rPr lang="en-GB"/>
              <a:t>Coronation </a:t>
            </a:r>
            <a:r>
              <a:rPr lang="en-GB" dirty="0"/>
              <a:t>Celebration</a:t>
            </a:r>
            <a:r>
              <a:rPr lang="en-GB"/>
              <a:t> of Queen Victoria 1838</a:t>
            </a:r>
          </a:p>
        </p:txBody>
      </p:sp>
      <p:pic>
        <p:nvPicPr>
          <p:cNvPr id="8" name="Picture Placeholder 7" descr="Large Street Party for the coronation of Queen Victoria 1838 &#10;">
            <a:extLst>
              <a:ext uri="{FF2B5EF4-FFF2-40B4-BE49-F238E27FC236}">
                <a16:creationId xmlns:a16="http://schemas.microsoft.com/office/drawing/2014/main" id="{B634D7C9-458D-4444-BBC2-C0AF2AB4EAA7}"/>
              </a:ext>
            </a:extLst>
          </p:cNvPr>
          <p:cNvPicPr>
            <a:picLocks noGrp="1" noChangeAspect="1"/>
          </p:cNvPicPr>
          <p:nvPr>
            <p:ph type="pic" sz="quarter" idx="12"/>
          </p:nvPr>
        </p:nvPicPr>
        <p:blipFill>
          <a:blip r:embed="rId5"/>
          <a:srcRect/>
          <a:stretch/>
        </p:blipFill>
        <p:spPr>
          <a:xfrm>
            <a:off x="460878" y="1686502"/>
            <a:ext cx="4794283" cy="3087518"/>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descr="Large Street Party for the coronation of Queen Victoria 1838 &#10;">
            <a:extLst>
              <a:ext uri="{FF2B5EF4-FFF2-40B4-BE49-F238E27FC236}">
                <a16:creationId xmlns:a16="http://schemas.microsoft.com/office/drawing/2014/main" id="{11DFB460-F9CB-4FF2-B6DE-64EE5EB51653}"/>
              </a:ext>
            </a:extLst>
          </p:cNvPr>
          <p:cNvSpPr>
            <a:spLocks noGrp="1"/>
          </p:cNvSpPr>
          <p:nvPr>
            <p:ph type="body" sz="quarter" idx="23"/>
          </p:nvPr>
        </p:nvSpPr>
        <p:spPr>
          <a:xfrm>
            <a:off x="1018246" y="5411407"/>
            <a:ext cx="3407840" cy="450605"/>
          </a:xfrm>
        </p:spPr>
        <p:txBody>
          <a:bodyPr/>
          <a:lstStyle/>
          <a:p>
            <a:r>
              <a:rPr lang="en-GB" sz="1600" dirty="0"/>
              <a:t>Large Street Party for the Coronation of Queen Victoria 1838 </a:t>
            </a:r>
          </a:p>
        </p:txBody>
      </p:sp>
      <p:pic>
        <p:nvPicPr>
          <p:cNvPr id="10" name="Picture 9" descr="Look Icon&#10;&#10;">
            <a:extLst>
              <a:ext uri="{FF2B5EF4-FFF2-40B4-BE49-F238E27FC236}">
                <a16:creationId xmlns:a16="http://schemas.microsoft.com/office/drawing/2014/main" id="{A6CC771B-2A42-478B-AD7F-AFFCDF3FBD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58925" y="5572392"/>
            <a:ext cx="1427485" cy="920482"/>
          </a:xfrm>
          <a:prstGeom prst="rect">
            <a:avLst/>
          </a:prstGeom>
        </p:spPr>
      </p:pic>
      <p:sp>
        <p:nvSpPr>
          <p:cNvPr id="2" name="TextBox 1">
            <a:extLst>
              <a:ext uri="{FF2B5EF4-FFF2-40B4-BE49-F238E27FC236}">
                <a16:creationId xmlns:a16="http://schemas.microsoft.com/office/drawing/2014/main" id="{908BB1E9-5030-4351-A39D-ABBA92A85994}"/>
              </a:ext>
            </a:extLst>
          </p:cNvPr>
          <p:cNvSpPr txBox="1"/>
          <p:nvPr/>
        </p:nvSpPr>
        <p:spPr>
          <a:xfrm>
            <a:off x="5841999" y="1294222"/>
            <a:ext cx="5003209" cy="4801314"/>
          </a:xfrm>
          <a:prstGeom prst="rect">
            <a:avLst/>
          </a:prstGeom>
          <a:noFill/>
        </p:spPr>
        <p:txBody>
          <a:bodyPr wrap="square" lIns="91440" tIns="45720" rIns="91440" bIns="45720" rtlCol="0" anchor="t">
            <a:spAutoFit/>
          </a:bodyPr>
          <a:lstStyle/>
          <a:p>
            <a:pPr algn="ctr"/>
            <a:r>
              <a:rPr lang="en-GB" sz="1600"/>
              <a:t>Look carefully at this painting of a large street party to celebrate the coronation of Queen Victoria in 1838.</a:t>
            </a:r>
          </a:p>
          <a:p>
            <a:pPr algn="ctr"/>
            <a:endParaRPr lang="en-GB" sz="1600"/>
          </a:p>
          <a:p>
            <a:pPr algn="ctr"/>
            <a:r>
              <a:rPr lang="en-GB" sz="1600"/>
              <a:t>Do you think it would have been easy to organise this party?</a:t>
            </a:r>
            <a:endParaRPr lang="en-GB" sz="1600">
              <a:cs typeface="Arial"/>
            </a:endParaRPr>
          </a:p>
          <a:p>
            <a:pPr algn="ctr"/>
            <a:endParaRPr lang="en-GB" sz="1600"/>
          </a:p>
          <a:p>
            <a:pPr algn="ctr"/>
            <a:r>
              <a:rPr lang="en-GB" sz="1600"/>
              <a:t>Can you spot anything flying in the air?</a:t>
            </a:r>
          </a:p>
          <a:p>
            <a:pPr algn="ctr"/>
            <a:endParaRPr lang="en-GB" sz="1600"/>
          </a:p>
          <a:p>
            <a:pPr algn="ctr"/>
            <a:r>
              <a:rPr lang="en-GB" sz="1600"/>
              <a:t>How long do you think it took to paint this picture?</a:t>
            </a:r>
          </a:p>
          <a:p>
            <a:pPr algn="ctr"/>
            <a:endParaRPr lang="en-GB" sz="1600"/>
          </a:p>
          <a:p>
            <a:pPr algn="ctr"/>
            <a:r>
              <a:rPr lang="en-GB" sz="1600"/>
              <a:t>How do you think the artist managed to remember all the details?</a:t>
            </a:r>
          </a:p>
          <a:p>
            <a:pPr algn="ctr"/>
            <a:endParaRPr lang="en-GB" sz="1600"/>
          </a:p>
          <a:p>
            <a:pPr algn="ctr"/>
            <a:r>
              <a:rPr lang="en-GB" sz="1600"/>
              <a:t>Do you think this an accurate picture of the party? </a:t>
            </a:r>
          </a:p>
          <a:p>
            <a:pPr algn="ctr"/>
            <a:endParaRPr lang="en-GB" sz="1600"/>
          </a:p>
          <a:p>
            <a:pPr algn="ctr"/>
            <a:r>
              <a:rPr lang="en-GB" sz="1600"/>
              <a:t>Could this be the artist’s </a:t>
            </a:r>
            <a:r>
              <a:rPr lang="en-GB" sz="1600" b="1"/>
              <a:t>interpretation </a:t>
            </a:r>
            <a:r>
              <a:rPr lang="en-GB" sz="1600"/>
              <a:t>of what happened?</a:t>
            </a:r>
            <a:endParaRPr lang="en-GB" sz="1600">
              <a:cs typeface="Arial"/>
            </a:endParaRPr>
          </a:p>
          <a:p>
            <a:pPr algn="ctr"/>
            <a:endParaRPr lang="en-GB" sz="1600"/>
          </a:p>
          <a:p>
            <a:pPr algn="ctr"/>
            <a:r>
              <a:rPr lang="en-GB" sz="1600"/>
              <a:t>Would a photograph be more accurate?</a:t>
            </a:r>
            <a:r>
              <a:rPr lang="en-GB"/>
              <a:t> </a:t>
            </a:r>
            <a:endParaRPr lang="en-GB" sz="1600">
              <a:cs typeface="Arial"/>
            </a:endParaRPr>
          </a:p>
        </p:txBody>
      </p:sp>
    </p:spTree>
    <p:extLst>
      <p:ext uri="{BB962C8B-B14F-4D97-AF65-F5344CB8AC3E}">
        <p14:creationId xmlns:p14="http://schemas.microsoft.com/office/powerpoint/2010/main" val="14912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462AF8F3-D28A-4802-985A-AABA169DEFD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2155662" y="5404971"/>
            <a:ext cx="2623270" cy="1198669"/>
          </a:xfrm>
          <a:prstGeom prst="rect">
            <a:avLst/>
          </a:prstGeom>
        </p:spPr>
      </p:pic>
      <p:sp>
        <p:nvSpPr>
          <p:cNvPr id="3" name="Title 2">
            <a:extLst>
              <a:ext uri="{FF2B5EF4-FFF2-40B4-BE49-F238E27FC236}">
                <a16:creationId xmlns:a16="http://schemas.microsoft.com/office/drawing/2014/main" id="{9E6A20ED-D05E-495E-9DE8-E939D6576F2F}"/>
              </a:ext>
            </a:extLst>
          </p:cNvPr>
          <p:cNvSpPr>
            <a:spLocks noGrp="1"/>
          </p:cNvSpPr>
          <p:nvPr>
            <p:ph type="title"/>
          </p:nvPr>
        </p:nvSpPr>
        <p:spPr/>
        <p:txBody>
          <a:bodyPr/>
          <a:lstStyle/>
          <a:p>
            <a:pPr algn="ctr"/>
            <a:r>
              <a:rPr lang="en-GB" dirty="0"/>
              <a:t>Coronation Procession of King William IV 1834</a:t>
            </a:r>
            <a:br>
              <a:rPr lang="en-GB" dirty="0"/>
            </a:br>
            <a:endParaRPr lang="en-GB" dirty="0"/>
          </a:p>
        </p:txBody>
      </p:sp>
      <p:pic>
        <p:nvPicPr>
          <p:cNvPr id="8" name="Content Placeholder 7" descr="Coronation Procession of King William IV  1834&#10;">
            <a:extLst>
              <a:ext uri="{FF2B5EF4-FFF2-40B4-BE49-F238E27FC236}">
                <a16:creationId xmlns:a16="http://schemas.microsoft.com/office/drawing/2014/main" id="{F7FEADA4-B37E-42D5-9A15-30667A26BE19}"/>
              </a:ext>
            </a:extLst>
          </p:cNvPr>
          <p:cNvPicPr>
            <a:picLocks noGrp="1" noChangeAspect="1"/>
          </p:cNvPicPr>
          <p:nvPr>
            <p:ph idx="1"/>
          </p:nvPr>
        </p:nvPicPr>
        <p:blipFill>
          <a:blip r:embed="rId5"/>
          <a:srcRect/>
          <a:stretch/>
        </p:blipFill>
        <p:spPr>
          <a:xfrm>
            <a:off x="370015" y="1516517"/>
            <a:ext cx="6032585" cy="3603463"/>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a:extLst>
              <a:ext uri="{FF2B5EF4-FFF2-40B4-BE49-F238E27FC236}">
                <a16:creationId xmlns:a16="http://schemas.microsoft.com/office/drawing/2014/main" id="{76516157-E18B-4957-803A-39ACA31846EB}"/>
              </a:ext>
            </a:extLst>
          </p:cNvPr>
          <p:cNvSpPr>
            <a:spLocks noGrp="1"/>
          </p:cNvSpPr>
          <p:nvPr>
            <p:ph type="body" sz="quarter" idx="23"/>
          </p:nvPr>
        </p:nvSpPr>
        <p:spPr>
          <a:xfrm>
            <a:off x="2253612" y="5911584"/>
            <a:ext cx="2427369" cy="436053"/>
          </a:xfrm>
        </p:spPr>
        <p:txBody>
          <a:bodyPr/>
          <a:lstStyle/>
          <a:p>
            <a:r>
              <a:rPr lang="en-GB" sz="1600" dirty="0"/>
              <a:t>Coronation Procession of King William IV  1834</a:t>
            </a:r>
          </a:p>
          <a:p>
            <a:endParaRPr lang="en-GB" dirty="0"/>
          </a:p>
        </p:txBody>
      </p:sp>
      <p:pic>
        <p:nvPicPr>
          <p:cNvPr id="11" name="Picture 10" descr="Investigate Icon">
            <a:extLst>
              <a:ext uri="{FF2B5EF4-FFF2-40B4-BE49-F238E27FC236}">
                <a16:creationId xmlns:a16="http://schemas.microsoft.com/office/drawing/2014/main" id="{D77CB537-5CDF-46A4-BB78-3DB8B1C846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07219" y="5178898"/>
            <a:ext cx="1266390" cy="1286857"/>
          </a:xfrm>
          <a:prstGeom prst="rect">
            <a:avLst/>
          </a:prstGeom>
        </p:spPr>
      </p:pic>
      <p:sp>
        <p:nvSpPr>
          <p:cNvPr id="9" name="Picture 3">
            <a:extLst>
              <a:ext uri="{FF2B5EF4-FFF2-40B4-BE49-F238E27FC236}">
                <a16:creationId xmlns:a16="http://schemas.microsoft.com/office/drawing/2014/main" id="{A809CFBF-EFDC-4F70-A9D2-15D1C018082E}"/>
              </a:ext>
              <a:ext uri="{C183D7F6-B498-43B3-948B-1728B52AA6E4}">
                <adec:decorative xmlns:adec="http://schemas.microsoft.com/office/drawing/2017/decorative" val="1"/>
              </a:ext>
            </a:extLst>
          </p:cNvPr>
          <p:cNvSpPr/>
          <p:nvPr/>
        </p:nvSpPr>
        <p:spPr>
          <a:xfrm rot="2438459">
            <a:off x="6624319" y="923434"/>
            <a:ext cx="4785360" cy="5011132"/>
          </a:xfrm>
          <a:custGeom>
            <a:avLst/>
            <a:gdLst>
              <a:gd name="connsiteX0" fmla="*/ 2423456 w 3699535"/>
              <a:gd name="connsiteY0" fmla="*/ 3245783 h 3441679"/>
              <a:gd name="connsiteX1" fmla="*/ 3574928 w 3699535"/>
              <a:gd name="connsiteY1" fmla="*/ 1408492 h 3441679"/>
              <a:gd name="connsiteX2" fmla="*/ 1013235 w 3699535"/>
              <a:gd name="connsiteY2" fmla="*/ 420423 h 3441679"/>
              <a:gd name="connsiteX3" fmla="*/ 451872 w 3699535"/>
              <a:gd name="connsiteY3" fmla="*/ 2723277 h 3441679"/>
              <a:gd name="connsiteX4" fmla="*/ 2423456 w 3699535"/>
              <a:gd name="connsiteY4" fmla="*/ 3245783 h 3441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9535" h="3441679">
                <a:moveTo>
                  <a:pt x="2423456" y="3245783"/>
                </a:moveTo>
                <a:cubicBezTo>
                  <a:pt x="2423456" y="3245783"/>
                  <a:pt x="4173083" y="2741783"/>
                  <a:pt x="3574928" y="1408492"/>
                </a:cubicBezTo>
                <a:cubicBezTo>
                  <a:pt x="2976792" y="75201"/>
                  <a:pt x="2159625" y="-435217"/>
                  <a:pt x="1013235" y="420423"/>
                </a:cubicBezTo>
                <a:cubicBezTo>
                  <a:pt x="-133172" y="1276064"/>
                  <a:pt x="-287122" y="2107440"/>
                  <a:pt x="451872" y="2723277"/>
                </a:cubicBezTo>
                <a:cubicBezTo>
                  <a:pt x="1190866" y="3339115"/>
                  <a:pt x="1602869" y="3681430"/>
                  <a:pt x="2423456" y="3245783"/>
                </a:cubicBezTo>
              </a:path>
            </a:pathLst>
          </a:custGeom>
          <a:solidFill>
            <a:srgbClr val="F5B6CD"/>
          </a:solidFill>
          <a:ln w="4678" cap="flat">
            <a:noFill/>
            <a:prstDash val="solid"/>
            <a:miter/>
          </a:ln>
        </p:spPr>
        <p:txBody>
          <a:bodyPr rtlCol="0" anchor="ctr"/>
          <a:lstStyle/>
          <a:p>
            <a:endParaRPr lang="en-US"/>
          </a:p>
        </p:txBody>
      </p:sp>
      <p:sp>
        <p:nvSpPr>
          <p:cNvPr id="4" name="TextBox 3">
            <a:extLst>
              <a:ext uri="{FF2B5EF4-FFF2-40B4-BE49-F238E27FC236}">
                <a16:creationId xmlns:a16="http://schemas.microsoft.com/office/drawing/2014/main" id="{B7C82EB8-4C48-42D1-90C8-3C9A8511ADF5}"/>
              </a:ext>
            </a:extLst>
          </p:cNvPr>
          <p:cNvSpPr txBox="1"/>
          <p:nvPr/>
        </p:nvSpPr>
        <p:spPr>
          <a:xfrm>
            <a:off x="6680199" y="2022875"/>
            <a:ext cx="4673600" cy="3693319"/>
          </a:xfrm>
          <a:prstGeom prst="rect">
            <a:avLst/>
          </a:prstGeom>
          <a:noFill/>
        </p:spPr>
        <p:txBody>
          <a:bodyPr wrap="square" rtlCol="0">
            <a:spAutoFit/>
          </a:bodyPr>
          <a:lstStyle/>
          <a:p>
            <a:pPr algn="ctr"/>
            <a:r>
              <a:rPr lang="en-GB" dirty="0"/>
              <a:t>In </a:t>
            </a:r>
            <a:r>
              <a:rPr lang="en-GB"/>
              <a:t>this painting</a:t>
            </a:r>
            <a:r>
              <a:rPr lang="en-GB" dirty="0"/>
              <a:t>, what can you see</a:t>
            </a:r>
            <a:r>
              <a:rPr lang="en-GB"/>
              <a:t> that</a:t>
            </a:r>
          </a:p>
          <a:p>
            <a:pPr algn="ctr"/>
            <a:r>
              <a:rPr lang="en-GB"/>
              <a:t> infers it is a royal procession?</a:t>
            </a:r>
          </a:p>
          <a:p>
            <a:pPr algn="ctr"/>
            <a:endParaRPr lang="en-GB"/>
          </a:p>
          <a:p>
            <a:pPr algn="ctr"/>
            <a:endParaRPr lang="en-GB"/>
          </a:p>
          <a:p>
            <a:pPr algn="ctr"/>
            <a:r>
              <a:rPr lang="en-GB"/>
              <a:t>Compare it to the photograph of the coronation  procession of Edward VII in 1902 and the 1</a:t>
            </a:r>
            <a:r>
              <a:rPr lang="en-GB" baseline="30000"/>
              <a:t>st</a:t>
            </a:r>
            <a:r>
              <a:rPr lang="en-GB"/>
              <a:t> slide (image of Elizabeth II’s coronation </a:t>
            </a:r>
            <a:r>
              <a:rPr lang="en-GB" dirty="0"/>
              <a:t>procession</a:t>
            </a:r>
            <a:r>
              <a:rPr lang="en-GB"/>
              <a:t>).</a:t>
            </a:r>
          </a:p>
          <a:p>
            <a:pPr algn="ctr"/>
            <a:endParaRPr lang="en-GB"/>
          </a:p>
          <a:p>
            <a:pPr algn="ctr"/>
            <a:r>
              <a:rPr lang="en-GB"/>
              <a:t>Can you identify the building in the background?</a:t>
            </a:r>
          </a:p>
          <a:p>
            <a:pPr algn="ctr"/>
            <a:endParaRPr lang="en-GB"/>
          </a:p>
          <a:p>
            <a:pPr algn="ctr"/>
            <a:endParaRPr lang="en-GB"/>
          </a:p>
        </p:txBody>
      </p:sp>
    </p:spTree>
    <p:extLst>
      <p:ext uri="{BB962C8B-B14F-4D97-AF65-F5344CB8AC3E}">
        <p14:creationId xmlns:p14="http://schemas.microsoft.com/office/powerpoint/2010/main" val="910462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4">
            <a:extLst>
              <a:ext uri="{FF2B5EF4-FFF2-40B4-BE49-F238E27FC236}">
                <a16:creationId xmlns:a16="http://schemas.microsoft.com/office/drawing/2014/main" id="{2B184D09-65A6-4C1A-9C45-B42F8EB64DF4}"/>
              </a:ext>
              <a:ext uri="{C183D7F6-B498-43B3-948B-1728B52AA6E4}">
                <adec:decorative xmlns:adec="http://schemas.microsoft.com/office/drawing/2017/decorative" val="1"/>
              </a:ext>
            </a:extLst>
          </p:cNvPr>
          <p:cNvSpPr/>
          <p:nvPr/>
        </p:nvSpPr>
        <p:spPr>
          <a:xfrm rot="5400000">
            <a:off x="47806" y="1413882"/>
            <a:ext cx="5047888" cy="48387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292"/>
          </a:solidFill>
          <a:ln w="22699" cap="flat">
            <a:noFill/>
            <a:prstDash val="solid"/>
            <a:miter/>
          </a:ln>
        </p:spPr>
        <p:txBody>
          <a:bodyPr rtlCol="0" anchor="ctr"/>
          <a:lstStyle/>
          <a:p>
            <a:endParaRPr lang="en-US"/>
          </a:p>
        </p:txBody>
      </p:sp>
      <p:pic>
        <p:nvPicPr>
          <p:cNvPr id="9" name="Picture 10">
            <a:extLst>
              <a:ext uri="{FF2B5EF4-FFF2-40B4-BE49-F238E27FC236}">
                <a16:creationId xmlns:a16="http://schemas.microsoft.com/office/drawing/2014/main" id="{9E74674C-DBFA-4E3C-AA56-C7C7DE29FAC5}"/>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011798" y="5473731"/>
            <a:ext cx="2623270" cy="1198669"/>
          </a:xfrm>
          <a:prstGeom prst="rect">
            <a:avLst/>
          </a:prstGeom>
        </p:spPr>
      </p:pic>
      <p:sp>
        <p:nvSpPr>
          <p:cNvPr id="3" name="Title 2">
            <a:extLst>
              <a:ext uri="{FF2B5EF4-FFF2-40B4-BE49-F238E27FC236}">
                <a16:creationId xmlns:a16="http://schemas.microsoft.com/office/drawing/2014/main" id="{C3150167-357B-4BD0-BA8E-57B5992682ED}"/>
              </a:ext>
            </a:extLst>
          </p:cNvPr>
          <p:cNvSpPr>
            <a:spLocks noGrp="1"/>
          </p:cNvSpPr>
          <p:nvPr>
            <p:ph type="title"/>
          </p:nvPr>
        </p:nvSpPr>
        <p:spPr/>
        <p:txBody>
          <a:bodyPr/>
          <a:lstStyle/>
          <a:p>
            <a:pPr algn="ctr"/>
            <a:r>
              <a:rPr lang="en-GB"/>
              <a:t>Coronation Procession of George IV 1821</a:t>
            </a:r>
            <a:br>
              <a:rPr lang="en-GB"/>
            </a:br>
            <a:endParaRPr lang="en-GB"/>
          </a:p>
        </p:txBody>
      </p:sp>
      <p:pic>
        <p:nvPicPr>
          <p:cNvPr id="11" name="Picture 10" descr="Look Icon&#10;&#10;">
            <a:extLst>
              <a:ext uri="{FF2B5EF4-FFF2-40B4-BE49-F238E27FC236}">
                <a16:creationId xmlns:a16="http://schemas.microsoft.com/office/drawing/2014/main" id="{576AA182-C49F-48DA-A69B-8264202269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457" y="691593"/>
            <a:ext cx="1427485" cy="920482"/>
          </a:xfrm>
          <a:prstGeom prst="rect">
            <a:avLst/>
          </a:prstGeom>
        </p:spPr>
      </p:pic>
      <p:sp>
        <p:nvSpPr>
          <p:cNvPr id="10" name="TextBox 9">
            <a:extLst>
              <a:ext uri="{FF2B5EF4-FFF2-40B4-BE49-F238E27FC236}">
                <a16:creationId xmlns:a16="http://schemas.microsoft.com/office/drawing/2014/main" id="{B00F0A24-D623-4D79-B5D7-1FAC6DE0E293}"/>
              </a:ext>
              <a:ext uri="{C183D7F6-B498-43B3-948B-1728B52AA6E4}">
                <adec:decorative xmlns:adec="http://schemas.microsoft.com/office/drawing/2017/decorative" val="0"/>
              </a:ext>
            </a:extLst>
          </p:cNvPr>
          <p:cNvSpPr txBox="1"/>
          <p:nvPr/>
        </p:nvSpPr>
        <p:spPr>
          <a:xfrm>
            <a:off x="357369" y="1555862"/>
            <a:ext cx="4428762" cy="4801314"/>
          </a:xfrm>
          <a:prstGeom prst="rect">
            <a:avLst/>
          </a:prstGeom>
          <a:noFill/>
        </p:spPr>
        <p:txBody>
          <a:bodyPr wrap="square" rtlCol="0">
            <a:spAutoFit/>
          </a:bodyPr>
          <a:lstStyle/>
          <a:p>
            <a:pPr algn="ctr"/>
            <a:r>
              <a:rPr lang="en-GB" dirty="0"/>
              <a:t>Can you spot which person is King George IV?</a:t>
            </a:r>
          </a:p>
          <a:p>
            <a:pPr algn="ctr"/>
            <a:endParaRPr lang="en-GB" dirty="0"/>
          </a:p>
          <a:p>
            <a:pPr algn="ctr"/>
            <a:r>
              <a:rPr lang="en-GB" dirty="0"/>
              <a:t>How can you tell?</a:t>
            </a:r>
          </a:p>
          <a:p>
            <a:pPr algn="ctr"/>
            <a:endParaRPr lang="en-GB" dirty="0"/>
          </a:p>
          <a:p>
            <a:pPr algn="ctr"/>
            <a:r>
              <a:rPr lang="en-GB" dirty="0"/>
              <a:t>What is different about this image of a coronation procession?</a:t>
            </a:r>
          </a:p>
          <a:p>
            <a:pPr algn="ctr"/>
            <a:endParaRPr lang="en-GB" dirty="0"/>
          </a:p>
          <a:p>
            <a:pPr algn="ctr"/>
            <a:r>
              <a:rPr lang="en-GB" dirty="0"/>
              <a:t>Can you see any similarities with the painting of Queen Victoria’s coronation celebration? </a:t>
            </a:r>
          </a:p>
          <a:p>
            <a:pPr algn="ctr"/>
            <a:endParaRPr lang="en-GB" dirty="0"/>
          </a:p>
          <a:p>
            <a:pPr algn="ctr"/>
            <a:r>
              <a:rPr lang="en-GB" dirty="0"/>
              <a:t>Is a painting always an accurate account of events? Could it be an interpretation? What might an artist decide to change to make the picture look more attractive?</a:t>
            </a:r>
          </a:p>
          <a:p>
            <a:pPr algn="ctr"/>
            <a:endParaRPr lang="en-GB" dirty="0"/>
          </a:p>
        </p:txBody>
      </p:sp>
      <p:pic>
        <p:nvPicPr>
          <p:cNvPr id="8" name="Content Placeholder 7" descr="Coronation Procession of George IV            1821&#10;">
            <a:extLst>
              <a:ext uri="{FF2B5EF4-FFF2-40B4-BE49-F238E27FC236}">
                <a16:creationId xmlns:a16="http://schemas.microsoft.com/office/drawing/2014/main" id="{4D9156A4-8F8E-4A83-8F64-32BEE1154B55}"/>
              </a:ext>
            </a:extLst>
          </p:cNvPr>
          <p:cNvPicPr>
            <a:picLocks noGrp="1" noChangeAspect="1"/>
          </p:cNvPicPr>
          <p:nvPr>
            <p:ph idx="1"/>
          </p:nvPr>
        </p:nvPicPr>
        <p:blipFill>
          <a:blip r:embed="rId6"/>
          <a:srcRect/>
          <a:stretch/>
        </p:blipFill>
        <p:spPr>
          <a:xfrm>
            <a:off x="5196069" y="1612075"/>
            <a:ext cx="5905500" cy="3633850"/>
          </a:xfrm>
          <a:prstGeom prst="rect">
            <a:avLst/>
          </a:prstGeom>
          <a:ln w="88900" cap="sq" cmpd="thickThin">
            <a:solidFill>
              <a:srgbClr val="996633"/>
            </a:solidFill>
            <a:prstDash val="solid"/>
            <a:miter lim="800000"/>
          </a:ln>
          <a:effectLst>
            <a:innerShdw blurRad="76200">
              <a:srgbClr val="000000"/>
            </a:innerShdw>
          </a:effectLst>
        </p:spPr>
      </p:pic>
      <p:sp>
        <p:nvSpPr>
          <p:cNvPr id="6" name="Text Placeholder 5">
            <a:extLst>
              <a:ext uri="{FF2B5EF4-FFF2-40B4-BE49-F238E27FC236}">
                <a16:creationId xmlns:a16="http://schemas.microsoft.com/office/drawing/2014/main" id="{B55316FC-A056-4753-A9A6-553484AEEF24}"/>
              </a:ext>
            </a:extLst>
          </p:cNvPr>
          <p:cNvSpPr>
            <a:spLocks noGrp="1"/>
          </p:cNvSpPr>
          <p:nvPr>
            <p:ph type="body" sz="quarter" idx="23"/>
          </p:nvPr>
        </p:nvSpPr>
        <p:spPr>
          <a:xfrm>
            <a:off x="7098582" y="5639678"/>
            <a:ext cx="2449702" cy="866774"/>
          </a:xfrm>
        </p:spPr>
        <p:txBody>
          <a:bodyPr/>
          <a:lstStyle/>
          <a:p>
            <a:r>
              <a:rPr lang="en-GB" sz="1600"/>
              <a:t>Coronation Procession of George IV            1821</a:t>
            </a:r>
          </a:p>
        </p:txBody>
      </p:sp>
    </p:spTree>
    <p:extLst>
      <p:ext uri="{BB962C8B-B14F-4D97-AF65-F5344CB8AC3E}">
        <p14:creationId xmlns:p14="http://schemas.microsoft.com/office/powerpoint/2010/main" val="115163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4">
            <a:extLst>
              <a:ext uri="{FF2B5EF4-FFF2-40B4-BE49-F238E27FC236}">
                <a16:creationId xmlns:a16="http://schemas.microsoft.com/office/drawing/2014/main" id="{C6C5CC7E-8553-4CA7-AA44-B992A14B2701}"/>
              </a:ext>
              <a:ext uri="{C183D7F6-B498-43B3-948B-1728B52AA6E4}">
                <adec:decorative xmlns:adec="http://schemas.microsoft.com/office/drawing/2017/decorative" val="1"/>
              </a:ext>
            </a:extLst>
          </p:cNvPr>
          <p:cNvSpPr/>
          <p:nvPr/>
        </p:nvSpPr>
        <p:spPr>
          <a:xfrm>
            <a:off x="533401" y="1386040"/>
            <a:ext cx="4318000" cy="510683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B6CD"/>
          </a:solidFill>
          <a:ln w="22699" cap="flat">
            <a:noFill/>
            <a:prstDash val="solid"/>
            <a:miter/>
          </a:ln>
        </p:spPr>
        <p:txBody>
          <a:bodyPr rtlCol="0" anchor="ctr"/>
          <a:lstStyle/>
          <a:p>
            <a:endParaRPr lang="en-US"/>
          </a:p>
        </p:txBody>
      </p:sp>
      <p:sp>
        <p:nvSpPr>
          <p:cNvPr id="10" name="Picture 5">
            <a:extLst>
              <a:ext uri="{FF2B5EF4-FFF2-40B4-BE49-F238E27FC236}">
                <a16:creationId xmlns:a16="http://schemas.microsoft.com/office/drawing/2014/main" id="{FC186948-E059-4CBA-92AF-9BECB54CA4EF}"/>
              </a:ext>
              <a:ext uri="{C183D7F6-B498-43B3-948B-1728B52AA6E4}">
                <adec:decorative xmlns:adec="http://schemas.microsoft.com/office/drawing/2017/decorative" val="1"/>
              </a:ext>
            </a:extLst>
          </p:cNvPr>
          <p:cNvSpPr/>
          <p:nvPr/>
        </p:nvSpPr>
        <p:spPr>
          <a:xfrm>
            <a:off x="5205534" y="1495155"/>
            <a:ext cx="6181520" cy="459480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9351A655-09BC-4F75-A648-9C09C82CA6FC}"/>
              </a:ext>
            </a:extLst>
          </p:cNvPr>
          <p:cNvSpPr>
            <a:spLocks noGrp="1"/>
          </p:cNvSpPr>
          <p:nvPr>
            <p:ph type="title"/>
          </p:nvPr>
        </p:nvSpPr>
        <p:spPr>
          <a:xfrm>
            <a:off x="357187" y="365126"/>
            <a:ext cx="10996613" cy="1130028"/>
          </a:xfrm>
        </p:spPr>
        <p:txBody>
          <a:bodyPr/>
          <a:lstStyle/>
          <a:p>
            <a:pPr algn="ctr"/>
            <a:r>
              <a:rPr lang="en-GB"/>
              <a:t>Will you celebrate the 2023 </a:t>
            </a:r>
            <a:r>
              <a:rPr lang="en-GB" dirty="0"/>
              <a:t>Coronation</a:t>
            </a:r>
            <a:r>
              <a:rPr lang="en-GB"/>
              <a:t> of King Charles and Camilla, Queen Consort?</a:t>
            </a:r>
          </a:p>
        </p:txBody>
      </p:sp>
      <p:sp>
        <p:nvSpPr>
          <p:cNvPr id="8" name="TextBox 7">
            <a:extLst>
              <a:ext uri="{FF2B5EF4-FFF2-40B4-BE49-F238E27FC236}">
                <a16:creationId xmlns:a16="http://schemas.microsoft.com/office/drawing/2014/main" id="{1C7ED955-5043-444A-96EE-F94EB03F10FC}"/>
              </a:ext>
            </a:extLst>
          </p:cNvPr>
          <p:cNvSpPr txBox="1"/>
          <p:nvPr/>
        </p:nvSpPr>
        <p:spPr>
          <a:xfrm>
            <a:off x="738650" y="1998921"/>
            <a:ext cx="4112749" cy="3785652"/>
          </a:xfrm>
          <a:prstGeom prst="rect">
            <a:avLst/>
          </a:prstGeom>
          <a:noFill/>
        </p:spPr>
        <p:txBody>
          <a:bodyPr wrap="square" rtlCol="0">
            <a:spAutoFit/>
          </a:bodyPr>
          <a:lstStyle/>
          <a:p>
            <a:r>
              <a:rPr lang="en-GB" sz="2400" b="1"/>
              <a:t>The Coronation Weekend</a:t>
            </a:r>
          </a:p>
          <a:p>
            <a:endParaRPr lang="en-GB" sz="2400"/>
          </a:p>
          <a:p>
            <a:pPr marL="342900" indent="-342900">
              <a:buFont typeface="Arial" panose="020B0604020202020204" pitchFamily="34" charset="0"/>
              <a:buChar char="•"/>
            </a:pPr>
            <a:r>
              <a:rPr lang="en-GB" sz="2400"/>
              <a:t>Saturday May 6th the </a:t>
            </a:r>
            <a:r>
              <a:rPr lang="en-GB" sz="2400">
                <a:solidFill>
                  <a:srgbClr val="0070C0"/>
                </a:solidFill>
                <a:hlinkClick r:id="rId3">
                  <a:extLst>
                    <a:ext uri="{A12FA001-AC4F-418D-AE19-62706E023703}">
                      <ahyp:hlinkClr xmlns:ahyp="http://schemas.microsoft.com/office/drawing/2018/hyperlinkcolor" val="tx"/>
                    </a:ext>
                  </a:extLst>
                </a:hlinkClick>
              </a:rPr>
              <a:t>Coronation</a:t>
            </a:r>
            <a:endParaRPr lang="en-GB" sz="2400">
              <a:solidFill>
                <a:srgbClr val="0070C0"/>
              </a:solidFill>
            </a:endParaRPr>
          </a:p>
          <a:p>
            <a:pPr marL="342900" indent="-342900">
              <a:buFont typeface="Arial" panose="020B0604020202020204" pitchFamily="34" charset="0"/>
              <a:buChar char="•"/>
            </a:pPr>
            <a:r>
              <a:rPr lang="en-GB" sz="2400"/>
              <a:t>Sunday May 7</a:t>
            </a:r>
            <a:r>
              <a:rPr lang="en-GB" sz="2400" baseline="30000"/>
              <a:t>th </a:t>
            </a:r>
            <a:r>
              <a:rPr lang="en-GB" sz="2400">
                <a:solidFill>
                  <a:srgbClr val="0070C0"/>
                </a:solidFill>
                <a:hlinkClick r:id="rId4">
                  <a:extLst>
                    <a:ext uri="{A12FA001-AC4F-418D-AE19-62706E023703}">
                      <ahyp:hlinkClr xmlns:ahyp="http://schemas.microsoft.com/office/drawing/2018/hyperlinkcolor" val="tx"/>
                    </a:ext>
                  </a:extLst>
                </a:hlinkClick>
              </a:rPr>
              <a:t>The Big Lunch</a:t>
            </a:r>
            <a:endParaRPr lang="en-GB" sz="2400">
              <a:solidFill>
                <a:srgbClr val="0070C0"/>
              </a:solidFill>
            </a:endParaRPr>
          </a:p>
          <a:p>
            <a:pPr marL="342900" indent="-342900">
              <a:buFont typeface="Arial" panose="020B0604020202020204" pitchFamily="34" charset="0"/>
              <a:buChar char="•"/>
            </a:pPr>
            <a:r>
              <a:rPr lang="en-GB" sz="2400"/>
              <a:t>Monday May 8</a:t>
            </a:r>
            <a:r>
              <a:rPr lang="en-GB" sz="2400" baseline="30000"/>
              <a:t>th</a:t>
            </a:r>
            <a:r>
              <a:rPr lang="en-GB" sz="2400"/>
              <a:t> </a:t>
            </a:r>
            <a:r>
              <a:rPr lang="en-GB" sz="2400">
                <a:solidFill>
                  <a:srgbClr val="0070C0"/>
                </a:solidFill>
                <a:hlinkClick r:id="rId5">
                  <a:extLst>
                    <a:ext uri="{A12FA001-AC4F-418D-AE19-62706E023703}">
                      <ahyp:hlinkClr xmlns:ahyp="http://schemas.microsoft.com/office/drawing/2018/hyperlinkcolor" val="tx"/>
                    </a:ext>
                  </a:extLst>
                </a:hlinkClick>
              </a:rPr>
              <a:t>The Big Help Out</a:t>
            </a:r>
            <a:endParaRPr lang="en-GB" sz="2400">
              <a:solidFill>
                <a:srgbClr val="0070C0"/>
              </a:solidFill>
            </a:endParaRP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solidFill>
                  <a:srgbClr val="0070C0"/>
                </a:solidFill>
                <a:hlinkClick r:id="rId3">
                  <a:extLst>
                    <a:ext uri="{A12FA001-AC4F-418D-AE19-62706E023703}">
                      <ahyp:hlinkClr xmlns:ahyp="http://schemas.microsoft.com/office/drawing/2018/hyperlinkcolor" val="tx"/>
                    </a:ext>
                  </a:extLst>
                </a:hlinkClick>
              </a:rPr>
              <a:t>Find out more</a:t>
            </a:r>
            <a:endParaRPr lang="en-GB" sz="2400">
              <a:solidFill>
                <a:srgbClr val="0070C0"/>
              </a:solidFill>
            </a:endParaRPr>
          </a:p>
        </p:txBody>
      </p:sp>
      <p:sp>
        <p:nvSpPr>
          <p:cNvPr id="4" name="Content Placeholder 3">
            <a:extLst>
              <a:ext uri="{FF2B5EF4-FFF2-40B4-BE49-F238E27FC236}">
                <a16:creationId xmlns:a16="http://schemas.microsoft.com/office/drawing/2014/main" id="{A4CA09EF-0379-4DE0-89A9-33DCB346B43D}"/>
              </a:ext>
            </a:extLst>
          </p:cNvPr>
          <p:cNvSpPr>
            <a:spLocks noGrp="1"/>
          </p:cNvSpPr>
          <p:nvPr>
            <p:ph idx="1"/>
          </p:nvPr>
        </p:nvSpPr>
        <p:spPr>
          <a:xfrm>
            <a:off x="5570074" y="1733273"/>
            <a:ext cx="5645188" cy="4051300"/>
          </a:xfrm>
        </p:spPr>
        <p:txBody>
          <a:bodyPr/>
          <a:lstStyle/>
          <a:p>
            <a:r>
              <a:rPr lang="en-GB" sz="2000"/>
              <a:t>Millions of people will watch the coronation of King Charles II and Camilla, </a:t>
            </a:r>
            <a:r>
              <a:rPr lang="en-GB" sz="2000" dirty="0"/>
              <a:t>the </a:t>
            </a:r>
            <a:r>
              <a:rPr lang="en-GB" sz="2000"/>
              <a:t>Queen Consort, on Saturday May 6</a:t>
            </a:r>
            <a:r>
              <a:rPr lang="en-GB" sz="2000" baseline="30000"/>
              <a:t>th</a:t>
            </a:r>
            <a:r>
              <a:rPr lang="en-GB" sz="2000"/>
              <a:t> 2023</a:t>
            </a:r>
            <a:r>
              <a:rPr lang="en-GB" sz="2000" dirty="0"/>
              <a:t> on the television</a:t>
            </a:r>
            <a:r>
              <a:rPr lang="en-GB" sz="2000"/>
              <a:t> or online.</a:t>
            </a:r>
          </a:p>
          <a:p>
            <a:endParaRPr lang="en-GB" sz="2000"/>
          </a:p>
          <a:p>
            <a:r>
              <a:rPr lang="en-GB" sz="2000"/>
              <a:t>Many people will celebrate with family, friends and neighbours. Some communities will have street parties. </a:t>
            </a:r>
          </a:p>
          <a:p>
            <a:endParaRPr lang="en-GB" sz="2000"/>
          </a:p>
          <a:p>
            <a:r>
              <a:rPr lang="en-GB" sz="2000"/>
              <a:t>Monday 8</a:t>
            </a:r>
            <a:r>
              <a:rPr lang="en-GB" sz="2000" baseline="30000"/>
              <a:t>th</a:t>
            </a:r>
            <a:r>
              <a:rPr lang="en-GB" sz="2000"/>
              <a:t> of May is a national holiday and people are being encouraged to take part in a volunteering activity.</a:t>
            </a:r>
          </a:p>
        </p:txBody>
      </p:sp>
      <p:pic>
        <p:nvPicPr>
          <p:cNvPr id="7" name="Picture 6" descr="Imagine Icon&#10;&#10;D">
            <a:extLst>
              <a:ext uri="{FF2B5EF4-FFF2-40B4-BE49-F238E27FC236}">
                <a16:creationId xmlns:a16="http://schemas.microsoft.com/office/drawing/2014/main" id="{173243C3-76CF-4EF7-AE04-52C06B1F7A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9056939" y="5542147"/>
            <a:ext cx="1310911" cy="1095615"/>
          </a:xfrm>
          <a:prstGeom prst="rect">
            <a:avLst/>
          </a:prstGeom>
        </p:spPr>
      </p:pic>
    </p:spTree>
    <p:extLst>
      <p:ext uri="{BB962C8B-B14F-4D97-AF65-F5344CB8AC3E}">
        <p14:creationId xmlns:p14="http://schemas.microsoft.com/office/powerpoint/2010/main" val="3451533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670B7-FA8C-43A3-AAA8-1A0A9E67F4CD}"/>
              </a:ext>
            </a:extLst>
          </p:cNvPr>
          <p:cNvSpPr>
            <a:spLocks noGrp="1"/>
          </p:cNvSpPr>
          <p:nvPr>
            <p:ph type="title"/>
          </p:nvPr>
        </p:nvSpPr>
        <p:spPr/>
        <p:txBody>
          <a:bodyPr/>
          <a:lstStyle/>
          <a:p>
            <a:pPr algn="ctr"/>
            <a:r>
              <a:rPr lang="en-GB"/>
              <a:t>Additional Activity Suggestions</a:t>
            </a:r>
          </a:p>
        </p:txBody>
      </p:sp>
      <p:pic>
        <p:nvPicPr>
          <p:cNvPr id="6" name="Picture 5" descr="Writing icon&#10;&#10;">
            <a:extLst>
              <a:ext uri="{FF2B5EF4-FFF2-40B4-BE49-F238E27FC236}">
                <a16:creationId xmlns:a16="http://schemas.microsoft.com/office/drawing/2014/main" id="{6C027DEE-6335-4C04-9730-E7EE55C6EE2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910" y="230771"/>
            <a:ext cx="1359531" cy="1055300"/>
          </a:xfrm>
          <a:prstGeom prst="rect">
            <a:avLst/>
          </a:prstGeom>
        </p:spPr>
      </p:pic>
      <p:sp>
        <p:nvSpPr>
          <p:cNvPr id="4" name="Picture 7">
            <a:extLst>
              <a:ext uri="{FF2B5EF4-FFF2-40B4-BE49-F238E27FC236}">
                <a16:creationId xmlns:a16="http://schemas.microsoft.com/office/drawing/2014/main" id="{834ED311-85C3-4055-A478-90B3A756ADFC}"/>
              </a:ext>
              <a:ext uri="{C183D7F6-B498-43B3-948B-1728B52AA6E4}">
                <adec:decorative xmlns:adec="http://schemas.microsoft.com/office/drawing/2017/decorative" val="0"/>
              </a:ext>
            </a:extLst>
          </p:cNvPr>
          <p:cNvSpPr/>
          <p:nvPr/>
        </p:nvSpPr>
        <p:spPr>
          <a:xfrm>
            <a:off x="510139" y="1286071"/>
            <a:ext cx="10491537" cy="4285858"/>
          </a:xfrm>
          <a:custGeom>
            <a:avLst/>
            <a:gdLst>
              <a:gd name="connsiteX0" fmla="*/ 16708 w 5446135"/>
              <a:gd name="connsiteY0" fmla="*/ 776066 h 2463052"/>
              <a:gd name="connsiteX1" fmla="*/ 16708 w 5446135"/>
              <a:gd name="connsiteY1" fmla="*/ 415817 h 2463052"/>
              <a:gd name="connsiteX2" fmla="*/ 23061 w 5446135"/>
              <a:gd name="connsiteY2" fmla="*/ 222978 h 2463052"/>
              <a:gd name="connsiteX3" fmla="*/ 78127 w 5446135"/>
              <a:gd name="connsiteY3" fmla="*/ 114903 h 2463052"/>
              <a:gd name="connsiteX4" fmla="*/ 164960 w 5446135"/>
              <a:gd name="connsiteY4" fmla="*/ 42853 h 2463052"/>
              <a:gd name="connsiteX5" fmla="*/ 230615 w 5446135"/>
              <a:gd name="connsiteY5" fmla="*/ 40734 h 2463052"/>
              <a:gd name="connsiteX6" fmla="*/ 292034 w 5446135"/>
              <a:gd name="connsiteY6" fmla="*/ 28019 h 2463052"/>
              <a:gd name="connsiteX7" fmla="*/ 406400 w 5446135"/>
              <a:gd name="connsiteY7" fmla="*/ 28019 h 2463052"/>
              <a:gd name="connsiteX8" fmla="*/ 541945 w 5446135"/>
              <a:gd name="connsiteY8" fmla="*/ 15305 h 2463052"/>
              <a:gd name="connsiteX9" fmla="*/ 916812 w 5446135"/>
              <a:gd name="connsiteY9" fmla="*/ 15305 h 2463052"/>
              <a:gd name="connsiteX10" fmla="*/ 1022706 w 5446135"/>
              <a:gd name="connsiteY10" fmla="*/ 15305 h 2463052"/>
              <a:gd name="connsiteX11" fmla="*/ 1187902 w 5446135"/>
              <a:gd name="connsiteY11" fmla="*/ 4709 h 2463052"/>
              <a:gd name="connsiteX12" fmla="*/ 1528882 w 5446135"/>
              <a:gd name="connsiteY12" fmla="*/ 4709 h 2463052"/>
              <a:gd name="connsiteX13" fmla="*/ 1867745 w 5446135"/>
              <a:gd name="connsiteY13" fmla="*/ 4709 h 2463052"/>
              <a:gd name="connsiteX14" fmla="*/ 1914338 w 5446135"/>
              <a:gd name="connsiteY14" fmla="*/ 17424 h 2463052"/>
              <a:gd name="connsiteX15" fmla="*/ 1990582 w 5446135"/>
              <a:gd name="connsiteY15" fmla="*/ 25900 h 2463052"/>
              <a:gd name="connsiteX16" fmla="*/ 2191782 w 5446135"/>
              <a:gd name="connsiteY16" fmla="*/ 28019 h 2463052"/>
              <a:gd name="connsiteX17" fmla="*/ 2382392 w 5446135"/>
              <a:gd name="connsiteY17" fmla="*/ 40734 h 2463052"/>
              <a:gd name="connsiteX18" fmla="*/ 2585710 w 5446135"/>
              <a:gd name="connsiteY18" fmla="*/ 40734 h 2463052"/>
              <a:gd name="connsiteX19" fmla="*/ 3062235 w 5446135"/>
              <a:gd name="connsiteY19" fmla="*/ 40734 h 2463052"/>
              <a:gd name="connsiteX20" fmla="*/ 3335443 w 5446135"/>
              <a:gd name="connsiteY20" fmla="*/ 34377 h 2463052"/>
              <a:gd name="connsiteX21" fmla="*/ 3506992 w 5446135"/>
              <a:gd name="connsiteY21" fmla="*/ 28019 h 2463052"/>
              <a:gd name="connsiteX22" fmla="*/ 3735725 w 5446135"/>
              <a:gd name="connsiteY22" fmla="*/ 28019 h 2463052"/>
              <a:gd name="connsiteX23" fmla="*/ 4678186 w 5446135"/>
              <a:gd name="connsiteY23" fmla="*/ 28019 h 2463052"/>
              <a:gd name="connsiteX24" fmla="*/ 4786199 w 5446135"/>
              <a:gd name="connsiteY24" fmla="*/ 40734 h 2463052"/>
              <a:gd name="connsiteX25" fmla="*/ 4906919 w 5446135"/>
              <a:gd name="connsiteY25" fmla="*/ 40734 h 2463052"/>
              <a:gd name="connsiteX26" fmla="*/ 4964102 w 5446135"/>
              <a:gd name="connsiteY26" fmla="*/ 51330 h 2463052"/>
              <a:gd name="connsiteX27" fmla="*/ 5019167 w 5446135"/>
              <a:gd name="connsiteY27" fmla="*/ 55568 h 2463052"/>
              <a:gd name="connsiteX28" fmla="*/ 5122944 w 5446135"/>
              <a:gd name="connsiteY28" fmla="*/ 85235 h 2463052"/>
              <a:gd name="connsiteX29" fmla="*/ 5224602 w 5446135"/>
              <a:gd name="connsiteY29" fmla="*/ 119141 h 2463052"/>
              <a:gd name="connsiteX30" fmla="*/ 5326261 w 5446135"/>
              <a:gd name="connsiteY30" fmla="*/ 201787 h 2463052"/>
              <a:gd name="connsiteX31" fmla="*/ 5377090 w 5446135"/>
              <a:gd name="connsiteY31" fmla="*/ 299266 h 2463052"/>
              <a:gd name="connsiteX32" fmla="*/ 5387680 w 5446135"/>
              <a:gd name="connsiteY32" fmla="*/ 407341 h 2463052"/>
              <a:gd name="connsiteX33" fmla="*/ 5394034 w 5446135"/>
              <a:gd name="connsiteY33" fmla="*/ 509058 h 2463052"/>
              <a:gd name="connsiteX34" fmla="*/ 5391916 w 5446135"/>
              <a:gd name="connsiteY34" fmla="*/ 578989 h 2463052"/>
              <a:gd name="connsiteX35" fmla="*/ 5404623 w 5446135"/>
              <a:gd name="connsiteY35" fmla="*/ 659515 h 2463052"/>
              <a:gd name="connsiteX36" fmla="*/ 5408859 w 5446135"/>
              <a:gd name="connsiteY36" fmla="*/ 786662 h 2463052"/>
              <a:gd name="connsiteX37" fmla="*/ 5398269 w 5446135"/>
              <a:gd name="connsiteY37" fmla="*/ 954072 h 2463052"/>
              <a:gd name="connsiteX38" fmla="*/ 5398269 w 5446135"/>
              <a:gd name="connsiteY38" fmla="*/ 1685166 h 2463052"/>
              <a:gd name="connsiteX39" fmla="*/ 5406741 w 5446135"/>
              <a:gd name="connsiteY39" fmla="*/ 748518 h 2463052"/>
              <a:gd name="connsiteX40" fmla="*/ 5410977 w 5446135"/>
              <a:gd name="connsiteY40" fmla="*/ 1091814 h 2463052"/>
              <a:gd name="connsiteX41" fmla="*/ 5427920 w 5446135"/>
              <a:gd name="connsiteY41" fmla="*/ 1307964 h 2463052"/>
              <a:gd name="connsiteX42" fmla="*/ 5430037 w 5446135"/>
              <a:gd name="connsiteY42" fmla="*/ 1562257 h 2463052"/>
              <a:gd name="connsiteX43" fmla="*/ 5438509 w 5446135"/>
              <a:gd name="connsiteY43" fmla="*/ 1933102 h 2463052"/>
              <a:gd name="connsiteX44" fmla="*/ 5417330 w 5446135"/>
              <a:gd name="connsiteY44" fmla="*/ 2096274 h 2463052"/>
              <a:gd name="connsiteX45" fmla="*/ 5394034 w 5446135"/>
              <a:gd name="connsiteY45" fmla="*/ 2246731 h 2463052"/>
              <a:gd name="connsiteX46" fmla="*/ 5358029 w 5446135"/>
              <a:gd name="connsiteY46" fmla="*/ 2310304 h 2463052"/>
              <a:gd name="connsiteX47" fmla="*/ 5302964 w 5446135"/>
              <a:gd name="connsiteY47" fmla="*/ 2356924 h 2463052"/>
              <a:gd name="connsiteX48" fmla="*/ 5271196 w 5446135"/>
              <a:gd name="connsiteY48" fmla="*/ 2361163 h 2463052"/>
              <a:gd name="connsiteX49" fmla="*/ 5233074 w 5446135"/>
              <a:gd name="connsiteY49" fmla="*/ 2375996 h 2463052"/>
              <a:gd name="connsiteX50" fmla="*/ 5084821 w 5446135"/>
              <a:gd name="connsiteY50" fmla="*/ 2392949 h 2463052"/>
              <a:gd name="connsiteX51" fmla="*/ 5004341 w 5446135"/>
              <a:gd name="connsiteY51" fmla="*/ 2407783 h 2463052"/>
              <a:gd name="connsiteX52" fmla="*/ 4832793 w 5446135"/>
              <a:gd name="connsiteY52" fmla="*/ 2437451 h 2463052"/>
              <a:gd name="connsiteX53" fmla="*/ 4682422 w 5446135"/>
              <a:gd name="connsiteY53" fmla="*/ 2454404 h 2463052"/>
              <a:gd name="connsiteX54" fmla="*/ 4472751 w 5446135"/>
              <a:gd name="connsiteY54" fmla="*/ 2462880 h 2463052"/>
              <a:gd name="connsiteX55" fmla="*/ 4273669 w 5446135"/>
              <a:gd name="connsiteY55" fmla="*/ 2462880 h 2463052"/>
              <a:gd name="connsiteX56" fmla="*/ 3951750 w 5446135"/>
              <a:gd name="connsiteY56" fmla="*/ 2435332 h 2463052"/>
              <a:gd name="connsiteX57" fmla="*/ 3608651 w 5446135"/>
              <a:gd name="connsiteY57" fmla="*/ 2460761 h 2463052"/>
              <a:gd name="connsiteX58" fmla="*/ 3267671 w 5446135"/>
              <a:gd name="connsiteY58" fmla="*/ 2441689 h 2463052"/>
              <a:gd name="connsiteX59" fmla="*/ 3174484 w 5446135"/>
              <a:gd name="connsiteY59" fmla="*/ 2441689 h 2463052"/>
              <a:gd name="connsiteX60" fmla="*/ 3030467 w 5446135"/>
              <a:gd name="connsiteY60" fmla="*/ 2428974 h 2463052"/>
              <a:gd name="connsiteX61" fmla="*/ 2670425 w 5446135"/>
              <a:gd name="connsiteY61" fmla="*/ 2428974 h 2463052"/>
              <a:gd name="connsiteX62" fmla="*/ 2117656 w 5446135"/>
              <a:gd name="connsiteY62" fmla="*/ 2456523 h 2463052"/>
              <a:gd name="connsiteX63" fmla="*/ 1439931 w 5446135"/>
              <a:gd name="connsiteY63" fmla="*/ 2437451 h 2463052"/>
              <a:gd name="connsiteX64" fmla="*/ 1187902 w 5446135"/>
              <a:gd name="connsiteY64" fmla="*/ 2439570 h 2463052"/>
              <a:gd name="connsiteX65" fmla="*/ 944344 w 5446135"/>
              <a:gd name="connsiteY65" fmla="*/ 2439570 h 2463052"/>
              <a:gd name="connsiteX66" fmla="*/ 781267 w 5446135"/>
              <a:gd name="connsiteY66" fmla="*/ 2448046 h 2463052"/>
              <a:gd name="connsiteX67" fmla="*/ 558888 w 5446135"/>
              <a:gd name="connsiteY67" fmla="*/ 2439570 h 2463052"/>
              <a:gd name="connsiteX68" fmla="*/ 364042 w 5446135"/>
              <a:gd name="connsiteY68" fmla="*/ 2441689 h 2463052"/>
              <a:gd name="connsiteX69" fmla="*/ 332274 w 5446135"/>
              <a:gd name="connsiteY69" fmla="*/ 2443808 h 2463052"/>
              <a:gd name="connsiteX70" fmla="*/ 198846 w 5446135"/>
              <a:gd name="connsiteY70" fmla="*/ 2437451 h 2463052"/>
              <a:gd name="connsiteX71" fmla="*/ 65419 w 5446135"/>
              <a:gd name="connsiteY71" fmla="*/ 2352686 h 2463052"/>
              <a:gd name="connsiteX72" fmla="*/ 14590 w 5446135"/>
              <a:gd name="connsiteY72" fmla="*/ 2172562 h 2463052"/>
              <a:gd name="connsiteX73" fmla="*/ 1883 w 5446135"/>
              <a:gd name="connsiteY73" fmla="*/ 2083559 h 2463052"/>
              <a:gd name="connsiteX74" fmla="*/ 1883 w 5446135"/>
              <a:gd name="connsiteY74" fmla="*/ 2015747 h 2463052"/>
              <a:gd name="connsiteX75" fmla="*/ 1883 w 5446135"/>
              <a:gd name="connsiteY75" fmla="*/ 1841980 h 2463052"/>
              <a:gd name="connsiteX76" fmla="*/ 14590 w 5446135"/>
              <a:gd name="connsiteY76" fmla="*/ 1746620 h 2463052"/>
              <a:gd name="connsiteX77" fmla="*/ 14590 w 5446135"/>
              <a:gd name="connsiteY77" fmla="*/ 1672451 h 2463052"/>
              <a:gd name="connsiteX78" fmla="*/ 27297 w 5446135"/>
              <a:gd name="connsiteY78" fmla="*/ 1547423 h 2463052"/>
              <a:gd name="connsiteX79" fmla="*/ 27297 w 5446135"/>
              <a:gd name="connsiteY79" fmla="*/ 1475373 h 2463052"/>
              <a:gd name="connsiteX80" fmla="*/ 27297 w 5446135"/>
              <a:gd name="connsiteY80" fmla="*/ 1318559 h 2463052"/>
              <a:gd name="connsiteX81" fmla="*/ 27297 w 5446135"/>
              <a:gd name="connsiteY81" fmla="*/ 1093933 h 2463052"/>
              <a:gd name="connsiteX82" fmla="*/ 16708 w 5446135"/>
              <a:gd name="connsiteY82" fmla="*/ 776066 h 2463052"/>
              <a:gd name="connsiteX83" fmla="*/ 16708 w 5446135"/>
              <a:gd name="connsiteY83" fmla="*/ 1640664 h 2463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446135" h="2463052">
                <a:moveTo>
                  <a:pt x="16708" y="776066"/>
                </a:moveTo>
                <a:cubicBezTo>
                  <a:pt x="18826" y="657396"/>
                  <a:pt x="16708" y="536606"/>
                  <a:pt x="16708" y="415817"/>
                </a:cubicBezTo>
                <a:lnTo>
                  <a:pt x="23061" y="222978"/>
                </a:lnTo>
                <a:cubicBezTo>
                  <a:pt x="37887" y="184834"/>
                  <a:pt x="54830" y="148809"/>
                  <a:pt x="78127" y="114903"/>
                </a:cubicBezTo>
                <a:cubicBezTo>
                  <a:pt x="99306" y="85235"/>
                  <a:pt x="128956" y="53449"/>
                  <a:pt x="164960" y="42853"/>
                </a:cubicBezTo>
                <a:cubicBezTo>
                  <a:pt x="186139" y="36496"/>
                  <a:pt x="207318" y="42853"/>
                  <a:pt x="230615" y="40734"/>
                </a:cubicBezTo>
                <a:cubicBezTo>
                  <a:pt x="251794" y="38615"/>
                  <a:pt x="270855" y="30138"/>
                  <a:pt x="292034" y="28019"/>
                </a:cubicBezTo>
                <a:cubicBezTo>
                  <a:pt x="330156" y="25900"/>
                  <a:pt x="368278" y="28019"/>
                  <a:pt x="406400" y="28019"/>
                </a:cubicBezTo>
                <a:cubicBezTo>
                  <a:pt x="452993" y="28019"/>
                  <a:pt x="497469" y="19543"/>
                  <a:pt x="541945" y="15305"/>
                </a:cubicBezTo>
                <a:cubicBezTo>
                  <a:pt x="666900" y="8947"/>
                  <a:pt x="793974" y="15305"/>
                  <a:pt x="916812" y="15305"/>
                </a:cubicBezTo>
                <a:cubicBezTo>
                  <a:pt x="952816" y="15305"/>
                  <a:pt x="986702" y="15305"/>
                  <a:pt x="1022706" y="15305"/>
                </a:cubicBezTo>
                <a:cubicBezTo>
                  <a:pt x="1077771" y="15305"/>
                  <a:pt x="1132837" y="4709"/>
                  <a:pt x="1187902" y="4709"/>
                </a:cubicBezTo>
                <a:cubicBezTo>
                  <a:pt x="1302268" y="2590"/>
                  <a:pt x="1414516" y="4709"/>
                  <a:pt x="1528882" y="4709"/>
                </a:cubicBezTo>
                <a:cubicBezTo>
                  <a:pt x="1639013" y="4709"/>
                  <a:pt x="1757614" y="-5886"/>
                  <a:pt x="1867745" y="4709"/>
                </a:cubicBezTo>
                <a:cubicBezTo>
                  <a:pt x="1884688" y="6828"/>
                  <a:pt x="1897395" y="15305"/>
                  <a:pt x="1914338" y="17424"/>
                </a:cubicBezTo>
                <a:cubicBezTo>
                  <a:pt x="1939753" y="21662"/>
                  <a:pt x="1965168" y="21662"/>
                  <a:pt x="1990582" y="25900"/>
                </a:cubicBezTo>
                <a:cubicBezTo>
                  <a:pt x="2054119" y="38615"/>
                  <a:pt x="2128245" y="28019"/>
                  <a:pt x="2191782" y="28019"/>
                </a:cubicBezTo>
                <a:cubicBezTo>
                  <a:pt x="2255319" y="28019"/>
                  <a:pt x="2318856" y="40734"/>
                  <a:pt x="2382392" y="40734"/>
                </a:cubicBezTo>
                <a:cubicBezTo>
                  <a:pt x="2450165" y="40734"/>
                  <a:pt x="2517937" y="40734"/>
                  <a:pt x="2585710" y="40734"/>
                </a:cubicBezTo>
                <a:cubicBezTo>
                  <a:pt x="2744552" y="40734"/>
                  <a:pt x="2903393" y="40734"/>
                  <a:pt x="3062235" y="40734"/>
                </a:cubicBezTo>
                <a:cubicBezTo>
                  <a:pt x="3153305" y="40734"/>
                  <a:pt x="3244374" y="47091"/>
                  <a:pt x="3335443" y="34377"/>
                </a:cubicBezTo>
                <a:cubicBezTo>
                  <a:pt x="3392626" y="25900"/>
                  <a:pt x="3449809" y="28019"/>
                  <a:pt x="3506992" y="28019"/>
                </a:cubicBezTo>
                <a:cubicBezTo>
                  <a:pt x="3583237" y="28019"/>
                  <a:pt x="3659481" y="28019"/>
                  <a:pt x="3735725" y="28019"/>
                </a:cubicBezTo>
                <a:cubicBezTo>
                  <a:pt x="4049173" y="28019"/>
                  <a:pt x="4364738" y="28019"/>
                  <a:pt x="4678186" y="28019"/>
                </a:cubicBezTo>
                <a:cubicBezTo>
                  <a:pt x="4716309" y="28019"/>
                  <a:pt x="4750195" y="34377"/>
                  <a:pt x="4786199" y="40734"/>
                </a:cubicBezTo>
                <a:cubicBezTo>
                  <a:pt x="4824321" y="44972"/>
                  <a:pt x="4866679" y="38615"/>
                  <a:pt x="4906919" y="40734"/>
                </a:cubicBezTo>
                <a:cubicBezTo>
                  <a:pt x="4928098" y="40734"/>
                  <a:pt x="4942923" y="47091"/>
                  <a:pt x="4964102" y="51330"/>
                </a:cubicBezTo>
                <a:cubicBezTo>
                  <a:pt x="4983163" y="55568"/>
                  <a:pt x="5000106" y="51330"/>
                  <a:pt x="5019167" y="55568"/>
                </a:cubicBezTo>
                <a:cubicBezTo>
                  <a:pt x="5053053" y="64044"/>
                  <a:pt x="5089057" y="70402"/>
                  <a:pt x="5122944" y="85235"/>
                </a:cubicBezTo>
                <a:cubicBezTo>
                  <a:pt x="5156830" y="97950"/>
                  <a:pt x="5190716" y="106427"/>
                  <a:pt x="5224602" y="119141"/>
                </a:cubicBezTo>
                <a:cubicBezTo>
                  <a:pt x="5266960" y="133975"/>
                  <a:pt x="5300846" y="163643"/>
                  <a:pt x="5326261" y="201787"/>
                </a:cubicBezTo>
                <a:cubicBezTo>
                  <a:pt x="5347440" y="231454"/>
                  <a:pt x="5362265" y="265360"/>
                  <a:pt x="5377090" y="299266"/>
                </a:cubicBezTo>
                <a:cubicBezTo>
                  <a:pt x="5391916" y="335291"/>
                  <a:pt x="5387680" y="369197"/>
                  <a:pt x="5387680" y="407341"/>
                </a:cubicBezTo>
                <a:lnTo>
                  <a:pt x="5394034" y="509058"/>
                </a:lnTo>
                <a:cubicBezTo>
                  <a:pt x="5396151" y="532368"/>
                  <a:pt x="5389798" y="555679"/>
                  <a:pt x="5391916" y="578989"/>
                </a:cubicBezTo>
                <a:cubicBezTo>
                  <a:pt x="5396151" y="606537"/>
                  <a:pt x="5404623" y="629847"/>
                  <a:pt x="5404623" y="659515"/>
                </a:cubicBezTo>
                <a:cubicBezTo>
                  <a:pt x="5402505" y="701897"/>
                  <a:pt x="5417330" y="744280"/>
                  <a:pt x="5408859" y="786662"/>
                </a:cubicBezTo>
                <a:cubicBezTo>
                  <a:pt x="5398269" y="843878"/>
                  <a:pt x="5398269" y="896856"/>
                  <a:pt x="5398269" y="954072"/>
                </a:cubicBezTo>
                <a:cubicBezTo>
                  <a:pt x="5398269" y="1197770"/>
                  <a:pt x="5398269" y="1441468"/>
                  <a:pt x="5398269" y="1685166"/>
                </a:cubicBezTo>
                <a:cubicBezTo>
                  <a:pt x="5398269" y="1810193"/>
                  <a:pt x="5389798" y="625609"/>
                  <a:pt x="5406741" y="748518"/>
                </a:cubicBezTo>
                <a:cubicBezTo>
                  <a:pt x="5421566" y="860831"/>
                  <a:pt x="5396151" y="979501"/>
                  <a:pt x="5410977" y="1091814"/>
                </a:cubicBezTo>
                <a:cubicBezTo>
                  <a:pt x="5421566" y="1163864"/>
                  <a:pt x="5419448" y="1235914"/>
                  <a:pt x="5427920" y="1307964"/>
                </a:cubicBezTo>
                <a:cubicBezTo>
                  <a:pt x="5438509" y="1390609"/>
                  <a:pt x="5430037" y="1479612"/>
                  <a:pt x="5430037" y="1562257"/>
                </a:cubicBezTo>
                <a:cubicBezTo>
                  <a:pt x="5430037" y="1683047"/>
                  <a:pt x="5459688" y="1812312"/>
                  <a:pt x="5438509" y="1933102"/>
                </a:cubicBezTo>
                <a:cubicBezTo>
                  <a:pt x="5430037" y="1988199"/>
                  <a:pt x="5417330" y="2041177"/>
                  <a:pt x="5417330" y="2096274"/>
                </a:cubicBezTo>
                <a:cubicBezTo>
                  <a:pt x="5417330" y="2149251"/>
                  <a:pt x="5423684" y="2200110"/>
                  <a:pt x="5394034" y="2246731"/>
                </a:cubicBezTo>
                <a:cubicBezTo>
                  <a:pt x="5381326" y="2265803"/>
                  <a:pt x="5372855" y="2293351"/>
                  <a:pt x="5358029" y="2310304"/>
                </a:cubicBezTo>
                <a:cubicBezTo>
                  <a:pt x="5345322" y="2323019"/>
                  <a:pt x="5319907" y="2348448"/>
                  <a:pt x="5302964" y="2356924"/>
                </a:cubicBezTo>
                <a:cubicBezTo>
                  <a:pt x="5294493" y="2361163"/>
                  <a:pt x="5281785" y="2359044"/>
                  <a:pt x="5271196" y="2361163"/>
                </a:cubicBezTo>
                <a:cubicBezTo>
                  <a:pt x="5258488" y="2365401"/>
                  <a:pt x="5247899" y="2373877"/>
                  <a:pt x="5233074" y="2375996"/>
                </a:cubicBezTo>
                <a:lnTo>
                  <a:pt x="5084821" y="2392949"/>
                </a:lnTo>
                <a:cubicBezTo>
                  <a:pt x="5057289" y="2392949"/>
                  <a:pt x="5031874" y="2401426"/>
                  <a:pt x="5004341" y="2407783"/>
                </a:cubicBezTo>
                <a:cubicBezTo>
                  <a:pt x="4949277" y="2422617"/>
                  <a:pt x="4887857" y="2424736"/>
                  <a:pt x="4832793" y="2437451"/>
                </a:cubicBezTo>
                <a:cubicBezTo>
                  <a:pt x="4781963" y="2448046"/>
                  <a:pt x="4733251" y="2445927"/>
                  <a:pt x="4682422" y="2454404"/>
                </a:cubicBezTo>
                <a:cubicBezTo>
                  <a:pt x="4612532" y="2464999"/>
                  <a:pt x="4542641" y="2462880"/>
                  <a:pt x="4472751" y="2462880"/>
                </a:cubicBezTo>
                <a:cubicBezTo>
                  <a:pt x="4407096" y="2462880"/>
                  <a:pt x="4339324" y="2462880"/>
                  <a:pt x="4273669" y="2462880"/>
                </a:cubicBezTo>
                <a:cubicBezTo>
                  <a:pt x="4165657" y="2462880"/>
                  <a:pt x="4059762" y="2443808"/>
                  <a:pt x="3951750" y="2435332"/>
                </a:cubicBezTo>
                <a:cubicBezTo>
                  <a:pt x="3837384" y="2424736"/>
                  <a:pt x="3723017" y="2450165"/>
                  <a:pt x="3608651" y="2460761"/>
                </a:cubicBezTo>
                <a:cubicBezTo>
                  <a:pt x="3490049" y="2471357"/>
                  <a:pt x="3384155" y="2439570"/>
                  <a:pt x="3267671" y="2441689"/>
                </a:cubicBezTo>
                <a:cubicBezTo>
                  <a:pt x="3235902" y="2441689"/>
                  <a:pt x="3206252" y="2441689"/>
                  <a:pt x="3174484" y="2441689"/>
                </a:cubicBezTo>
                <a:cubicBezTo>
                  <a:pt x="3125772" y="2441689"/>
                  <a:pt x="3079179" y="2428974"/>
                  <a:pt x="3030467" y="2428974"/>
                </a:cubicBezTo>
                <a:cubicBezTo>
                  <a:pt x="2909747" y="2431093"/>
                  <a:pt x="2791145" y="2428974"/>
                  <a:pt x="2670425" y="2428974"/>
                </a:cubicBezTo>
                <a:cubicBezTo>
                  <a:pt x="2484051" y="2426855"/>
                  <a:pt x="2304030" y="2469237"/>
                  <a:pt x="2117656" y="2456523"/>
                </a:cubicBezTo>
                <a:cubicBezTo>
                  <a:pt x="1895277" y="2441689"/>
                  <a:pt x="1660191" y="2390830"/>
                  <a:pt x="1439931" y="2437451"/>
                </a:cubicBezTo>
                <a:cubicBezTo>
                  <a:pt x="1361569" y="2454404"/>
                  <a:pt x="1266264" y="2439570"/>
                  <a:pt x="1187902" y="2439570"/>
                </a:cubicBezTo>
                <a:cubicBezTo>
                  <a:pt x="1107422" y="2439570"/>
                  <a:pt x="1024824" y="2439570"/>
                  <a:pt x="944344" y="2439570"/>
                </a:cubicBezTo>
                <a:cubicBezTo>
                  <a:pt x="889279" y="2439570"/>
                  <a:pt x="836332" y="2443808"/>
                  <a:pt x="781267" y="2448046"/>
                </a:cubicBezTo>
                <a:cubicBezTo>
                  <a:pt x="707140" y="2452285"/>
                  <a:pt x="633014" y="2441689"/>
                  <a:pt x="558888" y="2439570"/>
                </a:cubicBezTo>
                <a:cubicBezTo>
                  <a:pt x="493233" y="2437451"/>
                  <a:pt x="429697" y="2439570"/>
                  <a:pt x="364042" y="2441689"/>
                </a:cubicBezTo>
                <a:cubicBezTo>
                  <a:pt x="353453" y="2441689"/>
                  <a:pt x="342863" y="2441689"/>
                  <a:pt x="332274" y="2443808"/>
                </a:cubicBezTo>
                <a:cubicBezTo>
                  <a:pt x="287798" y="2445927"/>
                  <a:pt x="243322" y="2448046"/>
                  <a:pt x="198846" y="2437451"/>
                </a:cubicBezTo>
                <a:cubicBezTo>
                  <a:pt x="152253" y="2422617"/>
                  <a:pt x="95070" y="2390830"/>
                  <a:pt x="65419" y="2352686"/>
                </a:cubicBezTo>
                <a:cubicBezTo>
                  <a:pt x="20944" y="2299708"/>
                  <a:pt x="20944" y="2238254"/>
                  <a:pt x="14590" y="2172562"/>
                </a:cubicBezTo>
                <a:cubicBezTo>
                  <a:pt x="10354" y="2140775"/>
                  <a:pt x="1883" y="2115346"/>
                  <a:pt x="1883" y="2083559"/>
                </a:cubicBezTo>
                <a:cubicBezTo>
                  <a:pt x="1883" y="2060249"/>
                  <a:pt x="1883" y="2039057"/>
                  <a:pt x="1883" y="2015747"/>
                </a:cubicBezTo>
                <a:cubicBezTo>
                  <a:pt x="1883" y="1958531"/>
                  <a:pt x="-2353" y="1899196"/>
                  <a:pt x="1883" y="1841980"/>
                </a:cubicBezTo>
                <a:cubicBezTo>
                  <a:pt x="4000" y="1810193"/>
                  <a:pt x="14590" y="1780526"/>
                  <a:pt x="14590" y="1746620"/>
                </a:cubicBezTo>
                <a:cubicBezTo>
                  <a:pt x="14590" y="1721191"/>
                  <a:pt x="12472" y="1695761"/>
                  <a:pt x="14590" y="1672451"/>
                </a:cubicBezTo>
                <a:cubicBezTo>
                  <a:pt x="16708" y="1630069"/>
                  <a:pt x="27297" y="1591925"/>
                  <a:pt x="27297" y="1547423"/>
                </a:cubicBezTo>
                <a:cubicBezTo>
                  <a:pt x="27297" y="1524113"/>
                  <a:pt x="27297" y="1498684"/>
                  <a:pt x="27297" y="1475373"/>
                </a:cubicBezTo>
                <a:cubicBezTo>
                  <a:pt x="27297" y="1422396"/>
                  <a:pt x="27297" y="1369418"/>
                  <a:pt x="27297" y="1318559"/>
                </a:cubicBezTo>
                <a:cubicBezTo>
                  <a:pt x="27297" y="1244390"/>
                  <a:pt x="27297" y="1170221"/>
                  <a:pt x="27297" y="1093933"/>
                </a:cubicBezTo>
                <a:cubicBezTo>
                  <a:pt x="27297" y="990097"/>
                  <a:pt x="16708" y="884141"/>
                  <a:pt x="16708" y="776066"/>
                </a:cubicBezTo>
                <a:cubicBezTo>
                  <a:pt x="16708" y="625609"/>
                  <a:pt x="16708" y="1791121"/>
                  <a:pt x="16708" y="1640664"/>
                </a:cubicBezTo>
              </a:path>
            </a:pathLst>
          </a:custGeom>
          <a:solidFill>
            <a:srgbClr val="F9E3B3"/>
          </a:solidFill>
          <a:ln w="21154" cap="flat">
            <a:noFill/>
            <a:prstDash val="solid"/>
            <a:miter/>
          </a:ln>
        </p:spPr>
        <p:txBody>
          <a:bodyPr lIns="180000" rIns="180000" rtlCol="0" anchor="ctr"/>
          <a:lstStyle/>
          <a:p>
            <a:pPr marL="342900" indent="-342900">
              <a:buFont typeface="Arial" panose="020B0604020202020204" pitchFamily="34" charset="0"/>
              <a:buChar char="•"/>
            </a:pPr>
            <a:r>
              <a:rPr lang="en-GB" sz="2400"/>
              <a:t>Use the blank timeline slide and draw your own images and complete the dates, using </a:t>
            </a:r>
            <a:r>
              <a:rPr lang="en-GB" sz="2400" dirty="0"/>
              <a:t>the coronation slides</a:t>
            </a:r>
            <a:r>
              <a:rPr lang="en-GB" sz="2400"/>
              <a:t> for reference </a:t>
            </a:r>
          </a:p>
          <a:p>
            <a:pPr marL="342900" indent="-342900">
              <a:buFont typeface="Arial" panose="020B0604020202020204" pitchFamily="34" charset="0"/>
              <a:buChar char="•"/>
            </a:pPr>
            <a:r>
              <a:rPr lang="en-GB" sz="2400"/>
              <a:t>Cut out the monarch cameos and stick them on a blank timeline</a:t>
            </a:r>
          </a:p>
          <a:p>
            <a:pPr marL="342900" indent="-342900">
              <a:buFont typeface="Arial" panose="020B0604020202020204" pitchFamily="34" charset="0"/>
              <a:buChar char="•"/>
            </a:pPr>
            <a:r>
              <a:rPr lang="en-GB" sz="2400"/>
              <a:t>Use the photographs and paintings of coronations to create a timeline</a:t>
            </a:r>
          </a:p>
          <a:p>
            <a:pPr marL="342900" indent="-342900">
              <a:buFont typeface="Arial" panose="020B0604020202020204" pitchFamily="34" charset="0"/>
              <a:buChar char="•"/>
            </a:pPr>
            <a:r>
              <a:rPr lang="en-GB" sz="2400"/>
              <a:t>Use the photographs and paintings of coronation celebrations to create a timeline</a:t>
            </a:r>
          </a:p>
          <a:p>
            <a:pPr marL="342900" indent="-342900">
              <a:buFont typeface="Arial" panose="020B0604020202020204" pitchFamily="34" charset="0"/>
              <a:buChar char="•"/>
            </a:pPr>
            <a:r>
              <a:rPr lang="en-GB" sz="2400"/>
              <a:t>Match the coronation images with the celebration images</a:t>
            </a:r>
          </a:p>
          <a:p>
            <a:pPr marL="342900" indent="-342900">
              <a:buFont typeface="Arial" panose="020B0604020202020204" pitchFamily="34" charset="0"/>
              <a:buChar char="•"/>
            </a:pPr>
            <a:r>
              <a:rPr lang="en-GB" sz="2400"/>
              <a:t>Make party hats and bunting for a coronation celebration party</a:t>
            </a:r>
          </a:p>
        </p:txBody>
      </p:sp>
      <p:pic>
        <p:nvPicPr>
          <p:cNvPr id="5" name="Picture 4" descr="Draw Icon">
            <a:extLst>
              <a:ext uri="{FF2B5EF4-FFF2-40B4-BE49-F238E27FC236}">
                <a16:creationId xmlns:a16="http://schemas.microsoft.com/office/drawing/2014/main" id="{2710FD52-D3EB-4AAF-883B-333E63B799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13011" y="4267200"/>
            <a:ext cx="1940789" cy="1628042"/>
          </a:xfrm>
          <a:prstGeom prst="rect">
            <a:avLst/>
          </a:prstGeom>
        </p:spPr>
      </p:pic>
    </p:spTree>
    <p:extLst>
      <p:ext uri="{BB962C8B-B14F-4D97-AF65-F5344CB8AC3E}">
        <p14:creationId xmlns:p14="http://schemas.microsoft.com/office/powerpoint/2010/main" val="312261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85DF5-5465-D2C9-B6B5-D6AC78A9C9B5}"/>
              </a:ext>
            </a:extLst>
          </p:cNvPr>
          <p:cNvSpPr>
            <a:spLocks noGrp="1"/>
          </p:cNvSpPr>
          <p:nvPr>
            <p:ph type="title"/>
          </p:nvPr>
        </p:nvSpPr>
        <p:spPr>
          <a:xfrm>
            <a:off x="357187" y="-710288"/>
            <a:ext cx="10996613" cy="710288"/>
          </a:xfrm>
        </p:spPr>
        <p:txBody>
          <a:bodyPr lIns="0" rIns="90000" anchor="b"/>
          <a:lstStyle/>
          <a:p>
            <a:r>
              <a:rPr lang="en-GB" dirty="0"/>
              <a:t>200 years of British Coronations</a:t>
            </a:r>
          </a:p>
        </p:txBody>
      </p:sp>
      <p:pic>
        <p:nvPicPr>
          <p:cNvPr id="3" name="Picture 2" descr="Timeline of last 200 years of British coronations">
            <a:extLst>
              <a:ext uri="{FF2B5EF4-FFF2-40B4-BE49-F238E27FC236}">
                <a16:creationId xmlns:a16="http://schemas.microsoft.com/office/drawing/2014/main" id="{6A01D626-CA8F-45C6-8D10-C8CF926027AF}"/>
              </a:ext>
            </a:extLst>
          </p:cNvPr>
          <p:cNvPicPr>
            <a:picLocks noChangeAspect="1"/>
          </p:cNvPicPr>
          <p:nvPr/>
        </p:nvPicPr>
        <p:blipFill rotWithShape="1">
          <a:blip r:embed="rId3">
            <a:extLst>
              <a:ext uri="{28A0092B-C50C-407E-A947-70E740481C1C}">
                <a14:useLocalDpi xmlns:a14="http://schemas.microsoft.com/office/drawing/2010/main" val="0"/>
              </a:ext>
            </a:extLst>
          </a:blip>
          <a:srcRect t="7834" b="7836"/>
          <a:stretch/>
        </p:blipFill>
        <p:spPr>
          <a:xfrm>
            <a:off x="-1" y="0"/>
            <a:ext cx="11538485" cy="6858000"/>
          </a:xfrm>
          <a:prstGeom prst="rect">
            <a:avLst/>
          </a:prstGeom>
        </p:spPr>
      </p:pic>
      <p:pic>
        <p:nvPicPr>
          <p:cNvPr id="4" name="Picture 10">
            <a:extLst>
              <a:ext uri="{FF2B5EF4-FFF2-40B4-BE49-F238E27FC236}">
                <a16:creationId xmlns:a16="http://schemas.microsoft.com/office/drawing/2014/main" id="{763BBBB0-3004-493D-B2E4-A7D293C6BDEE}"/>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257" r="15257"/>
          <a:stretch>
            <a:fillRect/>
          </a:stretch>
        </p:blipFill>
        <p:spPr>
          <a:xfrm>
            <a:off x="1698755" y="261559"/>
            <a:ext cx="3800345" cy="518517"/>
          </a:xfrm>
          <a:prstGeom prst="rect">
            <a:avLst/>
          </a:prstGeom>
        </p:spPr>
      </p:pic>
      <p:sp>
        <p:nvSpPr>
          <p:cNvPr id="5" name="TextBox 4">
            <a:extLst>
              <a:ext uri="{FF2B5EF4-FFF2-40B4-BE49-F238E27FC236}">
                <a16:creationId xmlns:a16="http://schemas.microsoft.com/office/drawing/2014/main" id="{5B445C88-E3EC-476D-8B34-12CF74B5F352}"/>
              </a:ext>
              <a:ext uri="{C183D7F6-B498-43B3-948B-1728B52AA6E4}">
                <adec:decorative xmlns:adec="http://schemas.microsoft.com/office/drawing/2017/decorative" val="1"/>
              </a:ext>
            </a:extLst>
          </p:cNvPr>
          <p:cNvSpPr txBox="1"/>
          <p:nvPr/>
        </p:nvSpPr>
        <p:spPr>
          <a:xfrm>
            <a:off x="1698755" y="371112"/>
            <a:ext cx="3800345" cy="369332"/>
          </a:xfrm>
          <a:prstGeom prst="rect">
            <a:avLst/>
          </a:prstGeom>
          <a:noFill/>
        </p:spPr>
        <p:txBody>
          <a:bodyPr wrap="square" rtlCol="0">
            <a:spAutoFit/>
          </a:bodyPr>
          <a:lstStyle/>
          <a:p>
            <a:r>
              <a:rPr lang="en-GB" b="1"/>
              <a:t>200 years of British Coronations</a:t>
            </a:r>
          </a:p>
        </p:txBody>
      </p:sp>
    </p:spTree>
    <p:extLst>
      <p:ext uri="{BB962C8B-B14F-4D97-AF65-F5344CB8AC3E}">
        <p14:creationId xmlns:p14="http://schemas.microsoft.com/office/powerpoint/2010/main" val="50222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A885-868B-B602-25B1-E0C3F2EF0BB2}"/>
              </a:ext>
            </a:extLst>
          </p:cNvPr>
          <p:cNvSpPr>
            <a:spLocks noGrp="1"/>
          </p:cNvSpPr>
          <p:nvPr>
            <p:ph type="title"/>
          </p:nvPr>
        </p:nvSpPr>
        <p:spPr>
          <a:xfrm>
            <a:off x="357187" y="-710288"/>
            <a:ext cx="10996613" cy="710288"/>
          </a:xfrm>
        </p:spPr>
        <p:txBody>
          <a:bodyPr lIns="0" rIns="90000" anchor="b"/>
          <a:lstStyle/>
          <a:p>
            <a:r>
              <a:rPr lang="en-GB" dirty="0"/>
              <a:t>200 years of British Coronations</a:t>
            </a:r>
          </a:p>
        </p:txBody>
      </p:sp>
      <p:pic>
        <p:nvPicPr>
          <p:cNvPr id="5" name="Picture 4" descr="A picture containing timeline of coronations from the past 200 years 1821 -2023 (black and white)&#10;&#10;">
            <a:extLst>
              <a:ext uri="{FF2B5EF4-FFF2-40B4-BE49-F238E27FC236}">
                <a16:creationId xmlns:a16="http://schemas.microsoft.com/office/drawing/2014/main" id="{07892635-9866-4CD8-8B2E-9CF6F28F16CC}"/>
              </a:ext>
            </a:extLst>
          </p:cNvPr>
          <p:cNvPicPr>
            <a:picLocks noChangeAspect="1"/>
          </p:cNvPicPr>
          <p:nvPr/>
        </p:nvPicPr>
        <p:blipFill rotWithShape="1">
          <a:blip r:embed="rId3">
            <a:extLst>
              <a:ext uri="{28A0092B-C50C-407E-A947-70E740481C1C}">
                <a14:useLocalDpi xmlns:a14="http://schemas.microsoft.com/office/drawing/2010/main" val="0"/>
              </a:ext>
            </a:extLst>
          </a:blip>
          <a:srcRect t="7836" b="7834"/>
          <a:stretch/>
        </p:blipFill>
        <p:spPr>
          <a:xfrm>
            <a:off x="-3" y="-1"/>
            <a:ext cx="11538482" cy="6858001"/>
          </a:xfrm>
          <a:prstGeom prst="rect">
            <a:avLst/>
          </a:prstGeom>
        </p:spPr>
      </p:pic>
      <p:pic>
        <p:nvPicPr>
          <p:cNvPr id="3" name="Picture 10">
            <a:extLst>
              <a:ext uri="{FF2B5EF4-FFF2-40B4-BE49-F238E27FC236}">
                <a16:creationId xmlns:a16="http://schemas.microsoft.com/office/drawing/2014/main" id="{C9486456-EC27-47FE-9572-063BD0DD88E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257" r="15257"/>
          <a:stretch>
            <a:fillRect/>
          </a:stretch>
        </p:blipFill>
        <p:spPr>
          <a:xfrm>
            <a:off x="1698755" y="261559"/>
            <a:ext cx="3800345" cy="518517"/>
          </a:xfrm>
          <a:prstGeom prst="rect">
            <a:avLst/>
          </a:prstGeom>
        </p:spPr>
      </p:pic>
      <p:sp>
        <p:nvSpPr>
          <p:cNvPr id="4" name="TextBox 3">
            <a:extLst>
              <a:ext uri="{FF2B5EF4-FFF2-40B4-BE49-F238E27FC236}">
                <a16:creationId xmlns:a16="http://schemas.microsoft.com/office/drawing/2014/main" id="{907190DC-1BFF-420B-B57E-9D48AF610917}"/>
              </a:ext>
              <a:ext uri="{C183D7F6-B498-43B3-948B-1728B52AA6E4}">
                <adec:decorative xmlns:adec="http://schemas.microsoft.com/office/drawing/2017/decorative" val="1"/>
              </a:ext>
            </a:extLst>
          </p:cNvPr>
          <p:cNvSpPr txBox="1"/>
          <p:nvPr/>
        </p:nvSpPr>
        <p:spPr>
          <a:xfrm>
            <a:off x="1698755" y="371112"/>
            <a:ext cx="3800345" cy="369332"/>
          </a:xfrm>
          <a:prstGeom prst="rect">
            <a:avLst/>
          </a:prstGeom>
          <a:noFill/>
        </p:spPr>
        <p:txBody>
          <a:bodyPr wrap="square" rtlCol="0">
            <a:spAutoFit/>
          </a:bodyPr>
          <a:lstStyle/>
          <a:p>
            <a:r>
              <a:rPr lang="en-GB" b="1"/>
              <a:t>200 years of British Coronations</a:t>
            </a:r>
          </a:p>
        </p:txBody>
      </p:sp>
    </p:spTree>
    <p:extLst>
      <p:ext uri="{BB962C8B-B14F-4D97-AF65-F5344CB8AC3E}">
        <p14:creationId xmlns:p14="http://schemas.microsoft.com/office/powerpoint/2010/main" val="1561104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E951-783B-54B4-6E60-299B978C804B}"/>
              </a:ext>
            </a:extLst>
          </p:cNvPr>
          <p:cNvSpPr>
            <a:spLocks noGrp="1"/>
          </p:cNvSpPr>
          <p:nvPr>
            <p:ph type="title"/>
          </p:nvPr>
        </p:nvSpPr>
        <p:spPr>
          <a:xfrm>
            <a:off x="357187" y="-710288"/>
            <a:ext cx="10996613" cy="710288"/>
          </a:xfrm>
        </p:spPr>
        <p:txBody>
          <a:bodyPr lIns="0" rIns="90000" anchor="b"/>
          <a:lstStyle/>
          <a:p>
            <a:r>
              <a:rPr lang="en-GB" dirty="0"/>
              <a:t>200 years of British Coronations</a:t>
            </a:r>
          </a:p>
        </p:txBody>
      </p:sp>
      <p:pic>
        <p:nvPicPr>
          <p:cNvPr id="9" name="Picture 8" descr="A picture containing timeline of coronations from the past 200 years 1821 -2023 with dates only&#10;">
            <a:extLst>
              <a:ext uri="{FF2B5EF4-FFF2-40B4-BE49-F238E27FC236}">
                <a16:creationId xmlns:a16="http://schemas.microsoft.com/office/drawing/2014/main" id="{473FDFD6-75C6-4CCD-BB88-DBD8311E94A1}"/>
              </a:ext>
            </a:extLst>
          </p:cNvPr>
          <p:cNvPicPr>
            <a:picLocks noChangeAspect="1"/>
          </p:cNvPicPr>
          <p:nvPr/>
        </p:nvPicPr>
        <p:blipFill rotWithShape="1">
          <a:blip r:embed="rId3">
            <a:extLst>
              <a:ext uri="{28A0092B-C50C-407E-A947-70E740481C1C}">
                <a14:useLocalDpi xmlns:a14="http://schemas.microsoft.com/office/drawing/2010/main" val="0"/>
              </a:ext>
            </a:extLst>
          </a:blip>
          <a:srcRect t="7834" b="7836"/>
          <a:stretch/>
        </p:blipFill>
        <p:spPr>
          <a:xfrm>
            <a:off x="0" y="0"/>
            <a:ext cx="11538484" cy="6858000"/>
          </a:xfrm>
          <a:prstGeom prst="rect">
            <a:avLst/>
          </a:prstGeom>
        </p:spPr>
      </p:pic>
      <p:pic>
        <p:nvPicPr>
          <p:cNvPr id="3" name="Picture 10">
            <a:extLst>
              <a:ext uri="{FF2B5EF4-FFF2-40B4-BE49-F238E27FC236}">
                <a16:creationId xmlns:a16="http://schemas.microsoft.com/office/drawing/2014/main" id="{C326505E-75E5-4392-BCAD-4BEEE32C69B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257" r="15257"/>
          <a:stretch>
            <a:fillRect/>
          </a:stretch>
        </p:blipFill>
        <p:spPr>
          <a:xfrm>
            <a:off x="1698755" y="261559"/>
            <a:ext cx="3800345" cy="518517"/>
          </a:xfrm>
          <a:prstGeom prst="rect">
            <a:avLst/>
          </a:prstGeom>
        </p:spPr>
      </p:pic>
      <p:sp>
        <p:nvSpPr>
          <p:cNvPr id="4" name="TextBox 3">
            <a:extLst>
              <a:ext uri="{FF2B5EF4-FFF2-40B4-BE49-F238E27FC236}">
                <a16:creationId xmlns:a16="http://schemas.microsoft.com/office/drawing/2014/main" id="{B6CDF678-7047-480D-802E-B9BF00F31C29}"/>
              </a:ext>
              <a:ext uri="{C183D7F6-B498-43B3-948B-1728B52AA6E4}">
                <adec:decorative xmlns:adec="http://schemas.microsoft.com/office/drawing/2017/decorative" val="1"/>
              </a:ext>
            </a:extLst>
          </p:cNvPr>
          <p:cNvSpPr txBox="1"/>
          <p:nvPr/>
        </p:nvSpPr>
        <p:spPr>
          <a:xfrm>
            <a:off x="1698755" y="371112"/>
            <a:ext cx="3800345" cy="369332"/>
          </a:xfrm>
          <a:prstGeom prst="rect">
            <a:avLst/>
          </a:prstGeom>
          <a:noFill/>
        </p:spPr>
        <p:txBody>
          <a:bodyPr wrap="square" rtlCol="0">
            <a:spAutoFit/>
          </a:bodyPr>
          <a:lstStyle/>
          <a:p>
            <a:r>
              <a:rPr lang="en-GB" b="1"/>
              <a:t>200 years of British Coronations</a:t>
            </a:r>
          </a:p>
        </p:txBody>
      </p:sp>
    </p:spTree>
    <p:extLst>
      <p:ext uri="{BB962C8B-B14F-4D97-AF65-F5344CB8AC3E}">
        <p14:creationId xmlns:p14="http://schemas.microsoft.com/office/powerpoint/2010/main" val="3682530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FF6625-F239-4113-9896-472357D98DD9}"/>
              </a:ext>
            </a:extLst>
          </p:cNvPr>
          <p:cNvSpPr>
            <a:spLocks noGrp="1"/>
          </p:cNvSpPr>
          <p:nvPr>
            <p:ph type="body" sz="quarter" idx="12"/>
          </p:nvPr>
        </p:nvSpPr>
        <p:spPr/>
        <p:txBody>
          <a:bodyPr/>
          <a:lstStyle/>
          <a:p>
            <a:r>
              <a:rPr lang="en-GB" dirty="0"/>
              <a:t>History</a:t>
            </a:r>
          </a:p>
        </p:txBody>
      </p:sp>
      <p:sp>
        <p:nvSpPr>
          <p:cNvPr id="3" name="Title 2">
            <a:extLst>
              <a:ext uri="{FF2B5EF4-FFF2-40B4-BE49-F238E27FC236}">
                <a16:creationId xmlns:a16="http://schemas.microsoft.com/office/drawing/2014/main" id="{99E71D68-0F8F-4439-839C-F6D815FDC47B}"/>
              </a:ext>
            </a:extLst>
          </p:cNvPr>
          <p:cNvSpPr>
            <a:spLocks noGrp="1"/>
          </p:cNvSpPr>
          <p:nvPr>
            <p:ph type="title"/>
          </p:nvPr>
        </p:nvSpPr>
        <p:spPr/>
        <p:txBody>
          <a:bodyPr>
            <a:normAutofit fontScale="90000"/>
          </a:bodyPr>
          <a:lstStyle/>
          <a:p>
            <a:r>
              <a:rPr lang="en-GB" dirty="0"/>
              <a:t>Can photographs tell us more about past coronations than paintings?</a:t>
            </a:r>
          </a:p>
        </p:txBody>
      </p:sp>
      <p:sp>
        <p:nvSpPr>
          <p:cNvPr id="4" name="Content Placeholder 3">
            <a:extLst>
              <a:ext uri="{FF2B5EF4-FFF2-40B4-BE49-F238E27FC236}">
                <a16:creationId xmlns:a16="http://schemas.microsoft.com/office/drawing/2014/main" id="{63D36F87-9056-40EB-9355-9604E544B0B8}"/>
              </a:ext>
            </a:extLst>
          </p:cNvPr>
          <p:cNvSpPr>
            <a:spLocks noGrp="1"/>
          </p:cNvSpPr>
          <p:nvPr>
            <p:ph idx="1"/>
          </p:nvPr>
        </p:nvSpPr>
        <p:spPr/>
        <p:txBody>
          <a:bodyPr/>
          <a:lstStyle/>
          <a:p>
            <a:pPr marL="342900" indent="-342900" fontAlgn="base">
              <a:buFont typeface="Arial" panose="020B0604020202020204" pitchFamily="34" charset="0"/>
              <a:buChar char="•"/>
            </a:pPr>
            <a:r>
              <a:rPr lang="en-GB" sz="2400" dirty="0"/>
              <a:t>To learn about British coronations and their significance in British history since 1821</a:t>
            </a:r>
            <a:r>
              <a:rPr lang="en-US" sz="2400" dirty="0"/>
              <a:t>​</a:t>
            </a:r>
            <a:endParaRPr lang="en-GB" sz="2400" dirty="0"/>
          </a:p>
          <a:p>
            <a:pPr marL="342900" indent="-342900" fontAlgn="base">
              <a:buFont typeface="Arial" panose="020B0604020202020204" pitchFamily="34" charset="0"/>
              <a:buChar char="•"/>
            </a:pPr>
            <a:r>
              <a:rPr lang="en-GB" sz="2400" dirty="0"/>
              <a:t>To develop skills in chronology using timelines and historical images </a:t>
            </a:r>
          </a:p>
          <a:p>
            <a:pPr marL="342900" indent="-342900" fontAlgn="base">
              <a:buFont typeface="Arial" panose="020B0604020202020204" pitchFamily="34" charset="0"/>
              <a:buChar char="•"/>
            </a:pPr>
            <a:r>
              <a:rPr lang="en-GB" sz="2400" dirty="0"/>
              <a:t>To learn the different ways images of events from the past were recorded </a:t>
            </a:r>
          </a:p>
          <a:p>
            <a:pPr marL="342900" indent="-342900" fontAlgn="base">
              <a:buFont typeface="Arial" panose="020B0604020202020204" pitchFamily="34" charset="0"/>
              <a:buChar char="•"/>
            </a:pPr>
            <a:r>
              <a:rPr lang="en-GB" sz="2400" dirty="0"/>
              <a:t>To learn about and question photographs and paintings as reliable sources of evidence and interpretations of the past</a:t>
            </a:r>
          </a:p>
          <a:p>
            <a:pPr fontAlgn="base"/>
            <a:endParaRPr lang="en-GB" sz="1600" dirty="0"/>
          </a:p>
          <a:p>
            <a:r>
              <a:rPr lang="en-GB" sz="1400" dirty="0"/>
              <a:t>This PPT is part of the Teaching Activity: </a:t>
            </a:r>
            <a:r>
              <a:rPr lang="en-GB" sz="14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2"/>
              </a:rPr>
              <a:t>Can photographs tell us more about past coronations than paintings?</a:t>
            </a:r>
            <a:endParaRPr lang="en-GB"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03792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3B733-5465-EFB4-3A2E-C6DB34F36129}"/>
              </a:ext>
            </a:extLst>
          </p:cNvPr>
          <p:cNvSpPr>
            <a:spLocks noGrp="1"/>
          </p:cNvSpPr>
          <p:nvPr>
            <p:ph type="title"/>
          </p:nvPr>
        </p:nvSpPr>
        <p:spPr>
          <a:xfrm>
            <a:off x="357187" y="-710288"/>
            <a:ext cx="10996613" cy="710288"/>
          </a:xfrm>
        </p:spPr>
        <p:txBody>
          <a:bodyPr lIns="0" rIns="90000" anchor="b"/>
          <a:lstStyle/>
          <a:p>
            <a:r>
              <a:rPr lang="en-GB" dirty="0"/>
              <a:t>Blank timeline</a:t>
            </a:r>
          </a:p>
        </p:txBody>
      </p:sp>
      <p:pic>
        <p:nvPicPr>
          <p:cNvPr id="4" name="Picture 3" descr="A picture containing timeline of coronations from the past 200 years 1821 -2023 with dates only (in black and white)&#10;&#10;">
            <a:extLst>
              <a:ext uri="{FF2B5EF4-FFF2-40B4-BE49-F238E27FC236}">
                <a16:creationId xmlns:a16="http://schemas.microsoft.com/office/drawing/2014/main" id="{CFBEE344-B54D-46BE-AEF0-39FC5CA15BDD}"/>
              </a:ext>
            </a:extLst>
          </p:cNvPr>
          <p:cNvPicPr>
            <a:picLocks noChangeAspect="1"/>
          </p:cNvPicPr>
          <p:nvPr/>
        </p:nvPicPr>
        <p:blipFill rotWithShape="1">
          <a:blip r:embed="rId3">
            <a:extLst>
              <a:ext uri="{28A0092B-C50C-407E-A947-70E740481C1C}">
                <a14:useLocalDpi xmlns:a14="http://schemas.microsoft.com/office/drawing/2010/main" val="0"/>
              </a:ext>
            </a:extLst>
          </a:blip>
          <a:srcRect t="7836" b="7834"/>
          <a:stretch/>
        </p:blipFill>
        <p:spPr>
          <a:xfrm>
            <a:off x="-1" y="0"/>
            <a:ext cx="11538483" cy="6858000"/>
          </a:xfrm>
          <a:prstGeom prst="rect">
            <a:avLst/>
          </a:prstGeom>
        </p:spPr>
      </p:pic>
    </p:spTree>
    <p:extLst>
      <p:ext uri="{BB962C8B-B14F-4D97-AF65-F5344CB8AC3E}">
        <p14:creationId xmlns:p14="http://schemas.microsoft.com/office/powerpoint/2010/main" val="3075231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
            <a:extLst>
              <a:ext uri="{FF2B5EF4-FFF2-40B4-BE49-F238E27FC236}">
                <a16:creationId xmlns:a16="http://schemas.microsoft.com/office/drawing/2014/main" id="{CFBEE344-B54D-46BE-AEF0-39FC5CA15BDD}"/>
              </a:ext>
            </a:extLst>
          </p:cNvPr>
          <p:cNvPicPr>
            <a:picLocks noChangeAspect="1"/>
          </p:cNvPicPr>
          <p:nvPr/>
        </p:nvPicPr>
        <p:blipFill rotWithShape="1">
          <a:blip r:embed="rId3">
            <a:extLst>
              <a:ext uri="{28A0092B-C50C-407E-A947-70E740481C1C}">
                <a14:useLocalDpi xmlns:a14="http://schemas.microsoft.com/office/drawing/2010/main" val="0"/>
              </a:ext>
            </a:extLst>
          </a:blip>
          <a:srcRect t="7836" b="7834"/>
          <a:stretch/>
        </p:blipFill>
        <p:spPr>
          <a:xfrm>
            <a:off x="-1" y="0"/>
            <a:ext cx="11538483" cy="6858000"/>
          </a:xfrm>
          <a:prstGeom prst="rect">
            <a:avLst/>
          </a:prstGeom>
        </p:spPr>
      </p:pic>
      <p:pic>
        <p:nvPicPr>
          <p:cNvPr id="6" name="Picture 5" descr="A picture containing timeline with blanks so coronations from the past 200 years 1821 -2023 can be filled in. &#10;">
            <a:extLst>
              <a:ext uri="{FF2B5EF4-FFF2-40B4-BE49-F238E27FC236}">
                <a16:creationId xmlns:a16="http://schemas.microsoft.com/office/drawing/2014/main" id="{0177A223-814D-4EA5-BD0E-5DC0300AFA19}"/>
              </a:ext>
            </a:extLst>
          </p:cNvPr>
          <p:cNvPicPr>
            <a:picLocks noChangeAspect="1"/>
          </p:cNvPicPr>
          <p:nvPr/>
        </p:nvPicPr>
        <p:blipFill rotWithShape="1">
          <a:blip r:embed="rId4">
            <a:extLst>
              <a:ext uri="{28A0092B-C50C-407E-A947-70E740481C1C}">
                <a14:useLocalDpi xmlns:a14="http://schemas.microsoft.com/office/drawing/2010/main" val="0"/>
              </a:ext>
            </a:extLst>
          </a:blip>
          <a:srcRect t="7834" b="7835"/>
          <a:stretch/>
        </p:blipFill>
        <p:spPr>
          <a:xfrm>
            <a:off x="-1" y="-1"/>
            <a:ext cx="11538482" cy="6858001"/>
          </a:xfrm>
          <a:prstGeom prst="rect">
            <a:avLst/>
          </a:prstGeom>
        </p:spPr>
      </p:pic>
      <p:pic>
        <p:nvPicPr>
          <p:cNvPr id="5" name="Picture 10">
            <a:extLst>
              <a:ext uri="{FF2B5EF4-FFF2-40B4-BE49-F238E27FC236}">
                <a16:creationId xmlns:a16="http://schemas.microsoft.com/office/drawing/2014/main" id="{29E7880D-BED4-4FE3-96B8-85DA3ED2EC83}"/>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l="15257" r="15257"/>
          <a:stretch>
            <a:fillRect/>
          </a:stretch>
        </p:blipFill>
        <p:spPr>
          <a:xfrm>
            <a:off x="1698755" y="261559"/>
            <a:ext cx="3800345" cy="518517"/>
          </a:xfrm>
          <a:prstGeom prst="rect">
            <a:avLst/>
          </a:prstGeom>
        </p:spPr>
      </p:pic>
      <p:sp>
        <p:nvSpPr>
          <p:cNvPr id="7" name="Title 6">
            <a:extLst>
              <a:ext uri="{FF2B5EF4-FFF2-40B4-BE49-F238E27FC236}">
                <a16:creationId xmlns:a16="http://schemas.microsoft.com/office/drawing/2014/main" id="{C6BE919D-A27A-4B7D-9762-90D5AF7676CB}"/>
              </a:ext>
            </a:extLst>
          </p:cNvPr>
          <p:cNvSpPr txBox="1">
            <a:spLocks noGrp="1"/>
          </p:cNvSpPr>
          <p:nvPr>
            <p:ph type="title" idx="4294967295"/>
          </p:nvPr>
        </p:nvSpPr>
        <p:spPr>
          <a:xfrm>
            <a:off x="1698755" y="371112"/>
            <a:ext cx="380034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mn-lt"/>
                <a:ea typeface="+mn-ea"/>
                <a:cs typeface="+mn-cs"/>
              </a:rPr>
              <a:t>200 years of British Coronations</a:t>
            </a:r>
          </a:p>
        </p:txBody>
      </p:sp>
    </p:spTree>
    <p:extLst>
      <p:ext uri="{BB962C8B-B14F-4D97-AF65-F5344CB8AC3E}">
        <p14:creationId xmlns:p14="http://schemas.microsoft.com/office/powerpoint/2010/main" val="3614421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meos of all the monarchs  from the past 200 years 1821 -2023&#10;&#10;">
            <a:extLst>
              <a:ext uri="{FF2B5EF4-FFF2-40B4-BE49-F238E27FC236}">
                <a16:creationId xmlns:a16="http://schemas.microsoft.com/office/drawing/2014/main" id="{8F76E391-BD8A-4FA6-A5D3-CBF0C68C4968}"/>
              </a:ext>
            </a:extLst>
          </p:cNvPr>
          <p:cNvPicPr>
            <a:picLocks noChangeAspect="1"/>
          </p:cNvPicPr>
          <p:nvPr/>
        </p:nvPicPr>
        <p:blipFill rotWithShape="1">
          <a:blip r:embed="rId3">
            <a:extLst>
              <a:ext uri="{28A0092B-C50C-407E-A947-70E740481C1C}">
                <a14:useLocalDpi xmlns:a14="http://schemas.microsoft.com/office/drawing/2010/main" val="0"/>
              </a:ext>
            </a:extLst>
          </a:blip>
          <a:srcRect t="8096" r="5669" b="11599"/>
          <a:stretch/>
        </p:blipFill>
        <p:spPr>
          <a:xfrm>
            <a:off x="0" y="0"/>
            <a:ext cx="11430000" cy="6858000"/>
          </a:xfrm>
          <a:prstGeom prst="rect">
            <a:avLst/>
          </a:prstGeom>
        </p:spPr>
      </p:pic>
      <p:pic>
        <p:nvPicPr>
          <p:cNvPr id="4" name="Picture 10">
            <a:extLst>
              <a:ext uri="{FF2B5EF4-FFF2-40B4-BE49-F238E27FC236}">
                <a16:creationId xmlns:a16="http://schemas.microsoft.com/office/drawing/2014/main" id="{0E07D9F4-831A-4B21-B3E0-7D343B08AA47}"/>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257" r="15257"/>
          <a:stretch>
            <a:fillRect/>
          </a:stretch>
        </p:blipFill>
        <p:spPr>
          <a:xfrm>
            <a:off x="1698756" y="261559"/>
            <a:ext cx="3501398" cy="518517"/>
          </a:xfrm>
          <a:prstGeom prst="rect">
            <a:avLst/>
          </a:prstGeom>
        </p:spPr>
      </p:pic>
      <p:sp>
        <p:nvSpPr>
          <p:cNvPr id="5" name="Title 4">
            <a:extLst>
              <a:ext uri="{FF2B5EF4-FFF2-40B4-BE49-F238E27FC236}">
                <a16:creationId xmlns:a16="http://schemas.microsoft.com/office/drawing/2014/main" id="{9B5011B1-7778-4910-9E10-2278BD74BCE6}"/>
              </a:ext>
            </a:extLst>
          </p:cNvPr>
          <p:cNvSpPr txBox="1">
            <a:spLocks noGrp="1"/>
          </p:cNvSpPr>
          <p:nvPr>
            <p:ph type="title" idx="4294967295"/>
          </p:nvPr>
        </p:nvSpPr>
        <p:spPr>
          <a:xfrm>
            <a:off x="1698756" y="371112"/>
            <a:ext cx="362066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mn-lt"/>
                <a:ea typeface="+mn-ea"/>
                <a:cs typeface="+mn-cs"/>
              </a:rPr>
              <a:t>200 years of British Monarchs</a:t>
            </a:r>
          </a:p>
        </p:txBody>
      </p:sp>
    </p:spTree>
    <p:extLst>
      <p:ext uri="{BB962C8B-B14F-4D97-AF65-F5344CB8AC3E}">
        <p14:creationId xmlns:p14="http://schemas.microsoft.com/office/powerpoint/2010/main" val="749642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Full page image of King Charles II and Camilla, Queen Consort lighting a candle.">
            <a:extLst>
              <a:ext uri="{FF2B5EF4-FFF2-40B4-BE49-F238E27FC236}">
                <a16:creationId xmlns:a16="http://schemas.microsoft.com/office/drawing/2014/main" id="{6FD33062-8470-AF4C-EEA7-4A5BA94C57EF}"/>
              </a:ext>
            </a:extLst>
          </p:cNvPr>
          <p:cNvPicPr>
            <a:picLocks noGrp="1" noChangeAspect="1"/>
          </p:cNvPicPr>
          <p:nvPr>
            <p:ph idx="1"/>
          </p:nvPr>
        </p:nvPicPr>
        <p:blipFill>
          <a:blip r:embed="rId3"/>
          <a:stretch>
            <a:fillRect/>
          </a:stretch>
        </p:blipFill>
        <p:spPr>
          <a:xfrm>
            <a:off x="630522" y="-2959"/>
            <a:ext cx="10251295" cy="6856092"/>
          </a:xfrm>
        </p:spPr>
      </p:pic>
      <p:sp>
        <p:nvSpPr>
          <p:cNvPr id="2" name="Title 1">
            <a:extLst>
              <a:ext uri="{FF2B5EF4-FFF2-40B4-BE49-F238E27FC236}">
                <a16:creationId xmlns:a16="http://schemas.microsoft.com/office/drawing/2014/main" id="{16CFFF03-1E54-0B87-ED19-93CF7146B5B1}"/>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Charles III and Camilla, the Queen Consort </a:t>
            </a:r>
          </a:p>
        </p:txBody>
      </p:sp>
    </p:spTree>
    <p:extLst>
      <p:ext uri="{BB962C8B-B14F-4D97-AF65-F5344CB8AC3E}">
        <p14:creationId xmlns:p14="http://schemas.microsoft.com/office/powerpoint/2010/main" val="1912843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Queen Elizabeth II Procession and Royal Carriage">
            <a:extLst>
              <a:ext uri="{FF2B5EF4-FFF2-40B4-BE49-F238E27FC236}">
                <a16:creationId xmlns:a16="http://schemas.microsoft.com/office/drawing/2014/main" id="{4E3E5D8F-622F-69D9-0D26-27BB4C9FC217}"/>
              </a:ext>
            </a:extLst>
          </p:cNvPr>
          <p:cNvPicPr>
            <a:picLocks noChangeAspect="1"/>
          </p:cNvPicPr>
          <p:nvPr/>
        </p:nvPicPr>
        <p:blipFill>
          <a:blip r:embed="rId3"/>
          <a:stretch>
            <a:fillRect/>
          </a:stretch>
        </p:blipFill>
        <p:spPr>
          <a:xfrm>
            <a:off x="1639231" y="-2251"/>
            <a:ext cx="8922832" cy="6862504"/>
          </a:xfrm>
          <a:prstGeom prst="rect">
            <a:avLst/>
          </a:prstGeom>
        </p:spPr>
      </p:pic>
      <p:sp>
        <p:nvSpPr>
          <p:cNvPr id="5" name="Title 4">
            <a:extLst>
              <a:ext uri="{FF2B5EF4-FFF2-40B4-BE49-F238E27FC236}">
                <a16:creationId xmlns:a16="http://schemas.microsoft.com/office/drawing/2014/main" id="{58B2C650-C325-7AC7-7830-DADBBE54E5A0}"/>
              </a:ext>
            </a:extLst>
          </p:cNvPr>
          <p:cNvSpPr>
            <a:spLocks noGrp="1"/>
          </p:cNvSpPr>
          <p:nvPr>
            <p:ph type="title"/>
          </p:nvPr>
        </p:nvSpPr>
        <p:spPr>
          <a:xfrm>
            <a:off x="357187" y="-710288"/>
            <a:ext cx="10996613" cy="710288"/>
          </a:xfrm>
        </p:spPr>
        <p:txBody>
          <a:bodyPr lIns="0" rIns="90000" anchor="b"/>
          <a:lstStyle/>
          <a:p>
            <a:r>
              <a:rPr lang="en-GB" dirty="0"/>
              <a:t>Image of Queen Elizabeth II Procession </a:t>
            </a:r>
          </a:p>
        </p:txBody>
      </p:sp>
    </p:spTree>
    <p:extLst>
      <p:ext uri="{BB962C8B-B14F-4D97-AF65-F5344CB8AC3E}">
        <p14:creationId xmlns:p14="http://schemas.microsoft.com/office/powerpoint/2010/main" val="2260965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ueen Elizabeth II during her coronation June 1953">
            <a:extLst>
              <a:ext uri="{FF2B5EF4-FFF2-40B4-BE49-F238E27FC236}">
                <a16:creationId xmlns:a16="http://schemas.microsoft.com/office/drawing/2014/main" id="{2F92D9A6-E789-A0CD-F3A6-FE9F4457EC0C}"/>
              </a:ext>
            </a:extLst>
          </p:cNvPr>
          <p:cNvPicPr>
            <a:picLocks noGrp="1" noChangeAspect="1"/>
          </p:cNvPicPr>
          <p:nvPr>
            <p:ph idx="1"/>
          </p:nvPr>
        </p:nvPicPr>
        <p:blipFill>
          <a:blip r:embed="rId3"/>
          <a:stretch>
            <a:fillRect/>
          </a:stretch>
        </p:blipFill>
        <p:spPr>
          <a:xfrm>
            <a:off x="1494595" y="-2959"/>
            <a:ext cx="8838461" cy="6856092"/>
          </a:xfrm>
        </p:spPr>
      </p:pic>
      <p:sp>
        <p:nvSpPr>
          <p:cNvPr id="4" name="Title 3">
            <a:extLst>
              <a:ext uri="{FF2B5EF4-FFF2-40B4-BE49-F238E27FC236}">
                <a16:creationId xmlns:a16="http://schemas.microsoft.com/office/drawing/2014/main" id="{DE39DF0C-54B3-A87E-0F35-F55D1CE1CA13}"/>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Queen Elizabeth II during her coronation</a:t>
            </a:r>
          </a:p>
        </p:txBody>
      </p:sp>
    </p:spTree>
    <p:extLst>
      <p:ext uri="{BB962C8B-B14F-4D97-AF65-F5344CB8AC3E}">
        <p14:creationId xmlns:p14="http://schemas.microsoft.com/office/powerpoint/2010/main" val="1440647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ueen Elizabeth II during her coronation..">
            <a:extLst>
              <a:ext uri="{FF2B5EF4-FFF2-40B4-BE49-F238E27FC236}">
                <a16:creationId xmlns:a16="http://schemas.microsoft.com/office/drawing/2014/main" id="{5DE13937-6D5E-56D4-9BCA-097AF5D833F0}"/>
              </a:ext>
            </a:extLst>
          </p:cNvPr>
          <p:cNvPicPr>
            <a:picLocks noGrp="1" noChangeAspect="1"/>
          </p:cNvPicPr>
          <p:nvPr>
            <p:ph idx="1"/>
          </p:nvPr>
        </p:nvPicPr>
        <p:blipFill>
          <a:blip r:embed="rId3"/>
          <a:stretch>
            <a:fillRect/>
          </a:stretch>
        </p:blipFill>
        <p:spPr>
          <a:xfrm>
            <a:off x="189006" y="-2959"/>
            <a:ext cx="11160605" cy="6856092"/>
          </a:xfrm>
        </p:spPr>
      </p:pic>
      <p:sp>
        <p:nvSpPr>
          <p:cNvPr id="4" name="Title 3">
            <a:extLst>
              <a:ext uri="{FF2B5EF4-FFF2-40B4-BE49-F238E27FC236}">
                <a16:creationId xmlns:a16="http://schemas.microsoft.com/office/drawing/2014/main" id="{DC30D228-282E-CB81-7BAA-DEB3A1CA45EB}"/>
              </a:ext>
            </a:extLst>
          </p:cNvPr>
          <p:cNvSpPr>
            <a:spLocks noGrp="1"/>
          </p:cNvSpPr>
          <p:nvPr>
            <p:ph type="title" idx="4294967295"/>
          </p:nvPr>
        </p:nvSpPr>
        <p:spPr>
          <a:xfrm>
            <a:off x="838200" y="-1325563"/>
            <a:ext cx="10515600" cy="1325563"/>
          </a:xfrm>
          <a:prstGeom prst="rect">
            <a:avLst/>
          </a:prstGeom>
        </p:spPr>
        <p:txBody>
          <a:bodyPr anchor="b"/>
          <a:lstStyle/>
          <a:p>
            <a:r>
              <a:rPr lang="en-GB" dirty="0"/>
              <a:t>Colour image of Queen Elizabeth II during her coronation</a:t>
            </a:r>
          </a:p>
        </p:txBody>
      </p:sp>
    </p:spTree>
    <p:extLst>
      <p:ext uri="{BB962C8B-B14F-4D97-AF65-F5344CB8AC3E}">
        <p14:creationId xmlns:p14="http://schemas.microsoft.com/office/powerpoint/2010/main" val="22517917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E49124-5132-05D1-370C-748FE249B5C6}"/>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George VI and Queen Elizabeth </a:t>
            </a:r>
          </a:p>
        </p:txBody>
      </p:sp>
      <p:pic>
        <p:nvPicPr>
          <p:cNvPr id="3" name="Picture 3" descr="George VI, 1895 – 1952. King of the United Kingdom and the Dominions of the British Commonwealth. Queen Elizabeth, The Queen Mother.  Seen here at their coronation in 1937. ">
            <a:extLst>
              <a:ext uri="{FF2B5EF4-FFF2-40B4-BE49-F238E27FC236}">
                <a16:creationId xmlns:a16="http://schemas.microsoft.com/office/drawing/2014/main" id="{8AC31603-D9DE-78B8-EBA2-6AB99595DE78}"/>
              </a:ext>
            </a:extLst>
          </p:cNvPr>
          <p:cNvPicPr>
            <a:picLocks noGrp="1" noChangeAspect="1"/>
          </p:cNvPicPr>
          <p:nvPr>
            <p:ph idx="1"/>
          </p:nvPr>
        </p:nvPicPr>
        <p:blipFill>
          <a:blip r:embed="rId3"/>
          <a:stretch>
            <a:fillRect/>
          </a:stretch>
        </p:blipFill>
        <p:spPr>
          <a:xfrm rot="5400000">
            <a:off x="2507592" y="-1526959"/>
            <a:ext cx="6838745" cy="9930368"/>
          </a:xfrm>
        </p:spPr>
      </p:pic>
    </p:spTree>
    <p:extLst>
      <p:ext uri="{BB962C8B-B14F-4D97-AF65-F5344CB8AC3E}">
        <p14:creationId xmlns:p14="http://schemas.microsoft.com/office/powerpoint/2010/main" val="3076981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 King George VI (1895-1952), receives homage at his coronation, 1937. ">
            <a:extLst>
              <a:ext uri="{FF2B5EF4-FFF2-40B4-BE49-F238E27FC236}">
                <a16:creationId xmlns:a16="http://schemas.microsoft.com/office/drawing/2014/main" id="{8E3FDAF7-4A3F-E4AD-C3CD-93A2B25F8628}"/>
              </a:ext>
            </a:extLst>
          </p:cNvPr>
          <p:cNvPicPr>
            <a:picLocks noGrp="1" noChangeAspect="1"/>
          </p:cNvPicPr>
          <p:nvPr>
            <p:ph idx="1"/>
          </p:nvPr>
        </p:nvPicPr>
        <p:blipFill>
          <a:blip r:embed="rId3"/>
          <a:stretch>
            <a:fillRect/>
          </a:stretch>
        </p:blipFill>
        <p:spPr>
          <a:xfrm rot="5400000">
            <a:off x="2492950" y="-574459"/>
            <a:ext cx="6868026" cy="8012231"/>
          </a:xfrm>
        </p:spPr>
      </p:pic>
      <p:sp>
        <p:nvSpPr>
          <p:cNvPr id="4" name="Title 3">
            <a:extLst>
              <a:ext uri="{FF2B5EF4-FFF2-40B4-BE49-F238E27FC236}">
                <a16:creationId xmlns:a16="http://schemas.microsoft.com/office/drawing/2014/main" id="{C919F7E1-C036-404C-B748-B8ABBF14F715}"/>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George VI during his coronation</a:t>
            </a:r>
          </a:p>
        </p:txBody>
      </p:sp>
    </p:spTree>
    <p:extLst>
      <p:ext uri="{BB962C8B-B14F-4D97-AF65-F5344CB8AC3E}">
        <p14:creationId xmlns:p14="http://schemas.microsoft.com/office/powerpoint/2010/main" val="35182150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25D68-634B-22B7-6D58-99073AAFAC56}"/>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George V and Queen Mary </a:t>
            </a:r>
          </a:p>
        </p:txBody>
      </p:sp>
      <p:pic>
        <p:nvPicPr>
          <p:cNvPr id="3" name="Picture 3" descr="King George V and Queen Mary of England after their coronation in 1911">
            <a:extLst>
              <a:ext uri="{FF2B5EF4-FFF2-40B4-BE49-F238E27FC236}">
                <a16:creationId xmlns:a16="http://schemas.microsoft.com/office/drawing/2014/main" id="{08A9D57A-F6DB-6F15-BD0D-F5DEE03F2B51}"/>
              </a:ext>
            </a:extLst>
          </p:cNvPr>
          <p:cNvPicPr>
            <a:picLocks noGrp="1" noChangeAspect="1"/>
          </p:cNvPicPr>
          <p:nvPr>
            <p:ph idx="1"/>
          </p:nvPr>
        </p:nvPicPr>
        <p:blipFill>
          <a:blip r:embed="rId3"/>
          <a:stretch>
            <a:fillRect/>
          </a:stretch>
        </p:blipFill>
        <p:spPr>
          <a:xfrm rot="5400000">
            <a:off x="2510491" y="-850355"/>
            <a:ext cx="6832945" cy="8564022"/>
          </a:xfrm>
        </p:spPr>
      </p:pic>
    </p:spTree>
    <p:extLst>
      <p:ext uri="{BB962C8B-B14F-4D97-AF65-F5344CB8AC3E}">
        <p14:creationId xmlns:p14="http://schemas.microsoft.com/office/powerpoint/2010/main" val="2255798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E9418-55DE-4C66-BCE5-020ABDE20AC1}"/>
              </a:ext>
            </a:extLst>
          </p:cNvPr>
          <p:cNvSpPr>
            <a:spLocks noGrp="1"/>
          </p:cNvSpPr>
          <p:nvPr>
            <p:ph type="title"/>
          </p:nvPr>
        </p:nvSpPr>
        <p:spPr>
          <a:xfrm>
            <a:off x="357187" y="-710288"/>
            <a:ext cx="10996613" cy="710288"/>
          </a:xfrm>
        </p:spPr>
        <p:txBody>
          <a:bodyPr lIns="0" rIns="90000" anchor="b"/>
          <a:lstStyle/>
          <a:p>
            <a:r>
              <a:rPr lang="en-GB" dirty="0"/>
              <a:t>200 years of British Coronations</a:t>
            </a:r>
          </a:p>
        </p:txBody>
      </p:sp>
      <p:pic>
        <p:nvPicPr>
          <p:cNvPr id="7" name="Picture 6" descr="A picture containing timeline of coronations from the past 200 years 1821 -2023&#10;">
            <a:extLst>
              <a:ext uri="{FF2B5EF4-FFF2-40B4-BE49-F238E27FC236}">
                <a16:creationId xmlns:a16="http://schemas.microsoft.com/office/drawing/2014/main" id="{9D45B9DE-9C56-4751-AC37-20EF7D779E92}"/>
              </a:ext>
            </a:extLst>
          </p:cNvPr>
          <p:cNvPicPr>
            <a:picLocks noChangeAspect="1"/>
          </p:cNvPicPr>
          <p:nvPr/>
        </p:nvPicPr>
        <p:blipFill rotWithShape="1">
          <a:blip r:embed="rId3">
            <a:extLst>
              <a:ext uri="{28A0092B-C50C-407E-A947-70E740481C1C}">
                <a14:useLocalDpi xmlns:a14="http://schemas.microsoft.com/office/drawing/2010/main" val="0"/>
              </a:ext>
            </a:extLst>
          </a:blip>
          <a:srcRect t="7834" b="7836"/>
          <a:stretch/>
        </p:blipFill>
        <p:spPr>
          <a:xfrm>
            <a:off x="-1" y="0"/>
            <a:ext cx="11538485" cy="6858000"/>
          </a:xfrm>
          <a:prstGeom prst="rect">
            <a:avLst/>
          </a:prstGeom>
        </p:spPr>
      </p:pic>
      <p:pic>
        <p:nvPicPr>
          <p:cNvPr id="8" name="Picture 10">
            <a:extLst>
              <a:ext uri="{FF2B5EF4-FFF2-40B4-BE49-F238E27FC236}">
                <a16:creationId xmlns:a16="http://schemas.microsoft.com/office/drawing/2014/main" id="{D3A16BEB-892D-44D7-8C78-FE1FD00FFFB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257" r="15257"/>
          <a:stretch>
            <a:fillRect/>
          </a:stretch>
        </p:blipFill>
        <p:spPr>
          <a:xfrm>
            <a:off x="1698755" y="261559"/>
            <a:ext cx="3800345" cy="518517"/>
          </a:xfrm>
          <a:prstGeom prst="rect">
            <a:avLst/>
          </a:prstGeom>
        </p:spPr>
      </p:pic>
      <p:sp>
        <p:nvSpPr>
          <p:cNvPr id="9" name="TextBox 8">
            <a:extLst>
              <a:ext uri="{FF2B5EF4-FFF2-40B4-BE49-F238E27FC236}">
                <a16:creationId xmlns:a16="http://schemas.microsoft.com/office/drawing/2014/main" id="{576B36EF-5CF9-4DB9-9CE1-9D9CA2C32921}"/>
              </a:ext>
              <a:ext uri="{C183D7F6-B498-43B3-948B-1728B52AA6E4}">
                <adec:decorative xmlns:adec="http://schemas.microsoft.com/office/drawing/2017/decorative" val="1"/>
              </a:ext>
            </a:extLst>
          </p:cNvPr>
          <p:cNvSpPr txBox="1"/>
          <p:nvPr/>
        </p:nvSpPr>
        <p:spPr>
          <a:xfrm>
            <a:off x="1698755" y="371112"/>
            <a:ext cx="3800345" cy="369332"/>
          </a:xfrm>
          <a:prstGeom prst="rect">
            <a:avLst/>
          </a:prstGeom>
          <a:noFill/>
        </p:spPr>
        <p:txBody>
          <a:bodyPr wrap="square" rtlCol="0">
            <a:spAutoFit/>
          </a:bodyPr>
          <a:lstStyle/>
          <a:p>
            <a:r>
              <a:rPr lang="en-GB" b="1" dirty="0"/>
              <a:t>200 years of British Coronations</a:t>
            </a:r>
          </a:p>
        </p:txBody>
      </p:sp>
    </p:spTree>
    <p:extLst>
      <p:ext uri="{BB962C8B-B14F-4D97-AF65-F5344CB8AC3E}">
        <p14:creationId xmlns:p14="http://schemas.microsoft.com/office/powerpoint/2010/main" val="1668405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King Edward VII and  Queen Alexandra in their Coronation robes ">
            <a:extLst>
              <a:ext uri="{FF2B5EF4-FFF2-40B4-BE49-F238E27FC236}">
                <a16:creationId xmlns:a16="http://schemas.microsoft.com/office/drawing/2014/main" id="{567483B3-235B-240A-C22E-5B0F68E61ECC}"/>
              </a:ext>
            </a:extLst>
          </p:cNvPr>
          <p:cNvPicPr>
            <a:picLocks noGrp="1" noChangeAspect="1"/>
          </p:cNvPicPr>
          <p:nvPr>
            <p:ph idx="1"/>
          </p:nvPr>
        </p:nvPicPr>
        <p:blipFill>
          <a:blip r:embed="rId3"/>
          <a:stretch>
            <a:fillRect/>
          </a:stretch>
        </p:blipFill>
        <p:spPr>
          <a:xfrm rot="5400000">
            <a:off x="2358971" y="-1231355"/>
            <a:ext cx="6860086" cy="9312885"/>
          </a:xfrm>
        </p:spPr>
      </p:pic>
      <p:sp>
        <p:nvSpPr>
          <p:cNvPr id="2" name="Title 1">
            <a:extLst>
              <a:ext uri="{FF2B5EF4-FFF2-40B4-BE49-F238E27FC236}">
                <a16:creationId xmlns:a16="http://schemas.microsoft.com/office/drawing/2014/main" id="{1DE4F5BA-6B8C-E031-092A-FA872333E083}"/>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Edward VII &amp; Queen Alexandra </a:t>
            </a:r>
          </a:p>
        </p:txBody>
      </p:sp>
    </p:spTree>
    <p:extLst>
      <p:ext uri="{BB962C8B-B14F-4D97-AF65-F5344CB8AC3E}">
        <p14:creationId xmlns:p14="http://schemas.microsoft.com/office/powerpoint/2010/main" val="3554358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inting of Queen Victoria's coronation, 1837 (1887). The Archbishop of Canterbury placing the crown on Victoria's (1819-1901) head in Westminster Abbey, 28 June 1837">
            <a:extLst>
              <a:ext uri="{FF2B5EF4-FFF2-40B4-BE49-F238E27FC236}">
                <a16:creationId xmlns:a16="http://schemas.microsoft.com/office/drawing/2014/main" id="{76FE791D-A91C-74AB-6BBB-36F95B9CAA9B}"/>
              </a:ext>
            </a:extLst>
          </p:cNvPr>
          <p:cNvPicPr>
            <a:picLocks noGrp="1" noChangeAspect="1"/>
          </p:cNvPicPr>
          <p:nvPr>
            <p:ph idx="1"/>
          </p:nvPr>
        </p:nvPicPr>
        <p:blipFill>
          <a:blip r:embed="rId3"/>
          <a:stretch>
            <a:fillRect/>
          </a:stretch>
        </p:blipFill>
        <p:spPr>
          <a:xfrm>
            <a:off x="304440" y="-2959"/>
            <a:ext cx="10982288" cy="6856092"/>
          </a:xfrm>
        </p:spPr>
      </p:pic>
      <p:sp>
        <p:nvSpPr>
          <p:cNvPr id="2" name="Title 1">
            <a:extLst>
              <a:ext uri="{FF2B5EF4-FFF2-40B4-BE49-F238E27FC236}">
                <a16:creationId xmlns:a16="http://schemas.microsoft.com/office/drawing/2014/main" id="{14F66108-1274-F2E4-434F-7E43925AC4D9}"/>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Queen Victoria's coronation</a:t>
            </a:r>
          </a:p>
        </p:txBody>
      </p:sp>
    </p:spTree>
    <p:extLst>
      <p:ext uri="{BB962C8B-B14F-4D97-AF65-F5344CB8AC3E}">
        <p14:creationId xmlns:p14="http://schemas.microsoft.com/office/powerpoint/2010/main" val="3478618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6EC36-79C1-D0DB-7629-DA863F7C4D6B}"/>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William IV’s coronation</a:t>
            </a:r>
          </a:p>
        </p:txBody>
      </p:sp>
      <p:pic>
        <p:nvPicPr>
          <p:cNvPr id="3" name="Picture 3" descr="Painting of the Coronation of William IV and Queen Adelaide's in Westminster Abbey, London, 1831">
            <a:extLst>
              <a:ext uri="{FF2B5EF4-FFF2-40B4-BE49-F238E27FC236}">
                <a16:creationId xmlns:a16="http://schemas.microsoft.com/office/drawing/2014/main" id="{0465DF92-B47D-879D-A298-8A442F6001B9}"/>
              </a:ext>
            </a:extLst>
          </p:cNvPr>
          <p:cNvPicPr>
            <a:picLocks noGrp="1" noChangeAspect="1"/>
          </p:cNvPicPr>
          <p:nvPr>
            <p:ph idx="1"/>
          </p:nvPr>
        </p:nvPicPr>
        <p:blipFill>
          <a:blip r:embed="rId3"/>
          <a:stretch>
            <a:fillRect/>
          </a:stretch>
        </p:blipFill>
        <p:spPr>
          <a:xfrm rot="5400000">
            <a:off x="2300019" y="-1756873"/>
            <a:ext cx="6859751" cy="10377058"/>
          </a:xfrm>
        </p:spPr>
      </p:pic>
    </p:spTree>
    <p:extLst>
      <p:ext uri="{BB962C8B-B14F-4D97-AF65-F5344CB8AC3E}">
        <p14:creationId xmlns:p14="http://schemas.microsoft.com/office/powerpoint/2010/main" val="2470214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inting of George IV's coronation, 19 July 1821 by James Stephanoff.">
            <a:extLst>
              <a:ext uri="{FF2B5EF4-FFF2-40B4-BE49-F238E27FC236}">
                <a16:creationId xmlns:a16="http://schemas.microsoft.com/office/drawing/2014/main" id="{30F23E56-C43D-1DAC-D458-3AAD3A8EB020}"/>
              </a:ext>
            </a:extLst>
          </p:cNvPr>
          <p:cNvPicPr>
            <a:picLocks noGrp="1" noChangeAspect="1"/>
          </p:cNvPicPr>
          <p:nvPr>
            <p:ph idx="1"/>
          </p:nvPr>
        </p:nvPicPr>
        <p:blipFill>
          <a:blip r:embed="rId3"/>
          <a:stretch>
            <a:fillRect/>
          </a:stretch>
        </p:blipFill>
        <p:spPr>
          <a:xfrm>
            <a:off x="1198829" y="-2959"/>
            <a:ext cx="9180372" cy="6856092"/>
          </a:xfrm>
        </p:spPr>
      </p:pic>
      <p:sp>
        <p:nvSpPr>
          <p:cNvPr id="2" name="Title 1">
            <a:extLst>
              <a:ext uri="{FF2B5EF4-FFF2-40B4-BE49-F238E27FC236}">
                <a16:creationId xmlns:a16="http://schemas.microsoft.com/office/drawing/2014/main" id="{C32A3C47-72D7-7C3B-E086-A13F38B2A7B8}"/>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King George IV’s coronation</a:t>
            </a:r>
          </a:p>
        </p:txBody>
      </p:sp>
    </p:spTree>
    <p:extLst>
      <p:ext uri="{BB962C8B-B14F-4D97-AF65-F5344CB8AC3E}">
        <p14:creationId xmlns:p14="http://schemas.microsoft.com/office/powerpoint/2010/main" val="768306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ueen Elizabeth II Coronation Children's Party 1953 ">
            <a:extLst>
              <a:ext uri="{FF2B5EF4-FFF2-40B4-BE49-F238E27FC236}">
                <a16:creationId xmlns:a16="http://schemas.microsoft.com/office/drawing/2014/main" id="{3C237574-D18D-733D-38EF-6A10F6623964}"/>
              </a:ext>
            </a:extLst>
          </p:cNvPr>
          <p:cNvPicPr>
            <a:picLocks noGrp="1" noChangeAspect="1"/>
          </p:cNvPicPr>
          <p:nvPr>
            <p:ph idx="1"/>
          </p:nvPr>
        </p:nvPicPr>
        <p:blipFill>
          <a:blip r:embed="rId3"/>
          <a:stretch>
            <a:fillRect/>
          </a:stretch>
        </p:blipFill>
        <p:spPr>
          <a:xfrm>
            <a:off x="1871256" y="-2959"/>
            <a:ext cx="7927483" cy="6856092"/>
          </a:xfrm>
        </p:spPr>
      </p:pic>
      <p:sp>
        <p:nvSpPr>
          <p:cNvPr id="2" name="Title 1">
            <a:extLst>
              <a:ext uri="{FF2B5EF4-FFF2-40B4-BE49-F238E27FC236}">
                <a16:creationId xmlns:a16="http://schemas.microsoft.com/office/drawing/2014/main" id="{3D6707F3-EA5B-2C02-AD70-E7DD2AB1B55E}"/>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Queen Elizabeth II Coronation Children's Party </a:t>
            </a:r>
          </a:p>
        </p:txBody>
      </p:sp>
    </p:spTree>
    <p:extLst>
      <p:ext uri="{BB962C8B-B14F-4D97-AF65-F5344CB8AC3E}">
        <p14:creationId xmlns:p14="http://schemas.microsoft.com/office/powerpoint/2010/main" val="3326909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Queen Elizabeth II Coronation Children's Party 1953">
            <a:extLst>
              <a:ext uri="{FF2B5EF4-FFF2-40B4-BE49-F238E27FC236}">
                <a16:creationId xmlns:a16="http://schemas.microsoft.com/office/drawing/2014/main" id="{E43B9AD0-F62C-01D1-0A12-3971A6E29F05}"/>
              </a:ext>
            </a:extLst>
          </p:cNvPr>
          <p:cNvPicPr>
            <a:picLocks noGrp="1" noChangeAspect="1"/>
          </p:cNvPicPr>
          <p:nvPr>
            <p:ph idx="1"/>
          </p:nvPr>
        </p:nvPicPr>
        <p:blipFill>
          <a:blip r:embed="rId3"/>
          <a:stretch>
            <a:fillRect/>
          </a:stretch>
        </p:blipFill>
        <p:spPr>
          <a:xfrm>
            <a:off x="1728385" y="-2959"/>
            <a:ext cx="8134398" cy="6856092"/>
          </a:xfrm>
        </p:spPr>
      </p:pic>
      <p:sp>
        <p:nvSpPr>
          <p:cNvPr id="2" name="Title 1">
            <a:extLst>
              <a:ext uri="{FF2B5EF4-FFF2-40B4-BE49-F238E27FC236}">
                <a16:creationId xmlns:a16="http://schemas.microsoft.com/office/drawing/2014/main" id="{DF51CDAF-38BF-50C5-B14A-8CEDCCCAEE2D}"/>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Queen Elizabeth II Coronation Children's Party </a:t>
            </a:r>
          </a:p>
        </p:txBody>
      </p:sp>
    </p:spTree>
    <p:extLst>
      <p:ext uri="{BB962C8B-B14F-4D97-AF65-F5344CB8AC3E}">
        <p14:creationId xmlns:p14="http://schemas.microsoft.com/office/powerpoint/2010/main" val="1774735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treet Party, Coronation Day 2nd June 1953. ">
            <a:extLst>
              <a:ext uri="{FF2B5EF4-FFF2-40B4-BE49-F238E27FC236}">
                <a16:creationId xmlns:a16="http://schemas.microsoft.com/office/drawing/2014/main" id="{EA02D9CF-0DBF-F85F-D852-413E5FECB2F4}"/>
              </a:ext>
            </a:extLst>
          </p:cNvPr>
          <p:cNvPicPr>
            <a:picLocks noGrp="1" noChangeAspect="1"/>
          </p:cNvPicPr>
          <p:nvPr>
            <p:ph idx="1"/>
          </p:nvPr>
        </p:nvPicPr>
        <p:blipFill>
          <a:blip r:embed="rId3"/>
          <a:stretch>
            <a:fillRect/>
          </a:stretch>
        </p:blipFill>
        <p:spPr>
          <a:xfrm>
            <a:off x="1577707" y="-2959"/>
            <a:ext cx="8462029" cy="6856092"/>
          </a:xfrm>
        </p:spPr>
      </p:pic>
      <p:sp>
        <p:nvSpPr>
          <p:cNvPr id="2" name="Title 1">
            <a:extLst>
              <a:ext uri="{FF2B5EF4-FFF2-40B4-BE49-F238E27FC236}">
                <a16:creationId xmlns:a16="http://schemas.microsoft.com/office/drawing/2014/main" id="{67412291-CC26-8928-5E8F-C293D24505AF}"/>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a coronation Street Party - 1953</a:t>
            </a:r>
          </a:p>
        </p:txBody>
      </p:sp>
    </p:spTree>
    <p:extLst>
      <p:ext uri="{BB962C8B-B14F-4D97-AF65-F5344CB8AC3E}">
        <p14:creationId xmlns:p14="http://schemas.microsoft.com/office/powerpoint/2010/main" val="1063504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oronation school tea at a school in Crayford , Kent , to celebrate the coronation of King George VI . Children are drinking out of the coronation mugs ">
            <a:extLst>
              <a:ext uri="{FF2B5EF4-FFF2-40B4-BE49-F238E27FC236}">
                <a16:creationId xmlns:a16="http://schemas.microsoft.com/office/drawing/2014/main" id="{31A361F7-A76E-EA0D-4947-E0C19D3C8E8C}"/>
              </a:ext>
            </a:extLst>
          </p:cNvPr>
          <p:cNvPicPr>
            <a:picLocks noGrp="1" noChangeAspect="1"/>
          </p:cNvPicPr>
          <p:nvPr>
            <p:ph idx="1"/>
          </p:nvPr>
        </p:nvPicPr>
        <p:blipFill>
          <a:blip r:embed="rId3"/>
          <a:stretch>
            <a:fillRect/>
          </a:stretch>
        </p:blipFill>
        <p:spPr>
          <a:xfrm>
            <a:off x="1302533" y="-2959"/>
            <a:ext cx="9064931" cy="6856092"/>
          </a:xfrm>
        </p:spPr>
      </p:pic>
      <p:sp>
        <p:nvSpPr>
          <p:cNvPr id="2" name="Title 1">
            <a:extLst>
              <a:ext uri="{FF2B5EF4-FFF2-40B4-BE49-F238E27FC236}">
                <a16:creationId xmlns:a16="http://schemas.microsoft.com/office/drawing/2014/main" id="{26A2DFB7-EB5A-379F-9CC0-9A216D79798F}"/>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Coronation school tea </a:t>
            </a:r>
          </a:p>
        </p:txBody>
      </p:sp>
    </p:spTree>
    <p:extLst>
      <p:ext uri="{BB962C8B-B14F-4D97-AF65-F5344CB8AC3E}">
        <p14:creationId xmlns:p14="http://schemas.microsoft.com/office/powerpoint/2010/main" val="3174834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TREET PARTY in Acland Street, Limehouse,east London, (now Acland Road), on 23 June 1911 to celebrate the Coronation of George V ">
            <a:extLst>
              <a:ext uri="{FF2B5EF4-FFF2-40B4-BE49-F238E27FC236}">
                <a16:creationId xmlns:a16="http://schemas.microsoft.com/office/drawing/2014/main" id="{FC6C150A-075F-463B-CD32-AC982EA0A96B}"/>
              </a:ext>
            </a:extLst>
          </p:cNvPr>
          <p:cNvPicPr>
            <a:picLocks noGrp="1" noChangeAspect="1"/>
          </p:cNvPicPr>
          <p:nvPr>
            <p:ph idx="1"/>
          </p:nvPr>
        </p:nvPicPr>
        <p:blipFill>
          <a:blip r:embed="rId3"/>
          <a:stretch>
            <a:fillRect/>
          </a:stretch>
        </p:blipFill>
        <p:spPr>
          <a:xfrm>
            <a:off x="322722" y="-2959"/>
            <a:ext cx="10906311" cy="6856092"/>
          </a:xfrm>
        </p:spPr>
      </p:pic>
      <p:sp>
        <p:nvSpPr>
          <p:cNvPr id="2" name="Title 1">
            <a:extLst>
              <a:ext uri="{FF2B5EF4-FFF2-40B4-BE49-F238E27FC236}">
                <a16:creationId xmlns:a16="http://schemas.microsoft.com/office/drawing/2014/main" id="{667865F2-9BB2-E263-353B-24C96E33081C}"/>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a coronation Street Party -  1911</a:t>
            </a:r>
          </a:p>
        </p:txBody>
      </p:sp>
    </p:spTree>
    <p:extLst>
      <p:ext uri="{BB962C8B-B14F-4D97-AF65-F5344CB8AC3E}">
        <p14:creationId xmlns:p14="http://schemas.microsoft.com/office/powerpoint/2010/main" val="365266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oronation Procession and carriage of Edward VII">
            <a:extLst>
              <a:ext uri="{FF2B5EF4-FFF2-40B4-BE49-F238E27FC236}">
                <a16:creationId xmlns:a16="http://schemas.microsoft.com/office/drawing/2014/main" id="{E62892D9-A279-BEDF-EF3D-77D8B92F3F83}"/>
              </a:ext>
            </a:extLst>
          </p:cNvPr>
          <p:cNvPicPr>
            <a:picLocks noGrp="1" noChangeAspect="1"/>
          </p:cNvPicPr>
          <p:nvPr>
            <p:ph idx="1"/>
          </p:nvPr>
        </p:nvPicPr>
        <p:blipFill>
          <a:blip r:embed="rId3"/>
          <a:stretch>
            <a:fillRect/>
          </a:stretch>
        </p:blipFill>
        <p:spPr>
          <a:xfrm>
            <a:off x="1152278" y="-2959"/>
            <a:ext cx="9444267" cy="6856092"/>
          </a:xfrm>
        </p:spPr>
      </p:pic>
      <p:sp>
        <p:nvSpPr>
          <p:cNvPr id="2" name="Title 1">
            <a:extLst>
              <a:ext uri="{FF2B5EF4-FFF2-40B4-BE49-F238E27FC236}">
                <a16:creationId xmlns:a16="http://schemas.microsoft.com/office/drawing/2014/main" id="{7E048EA9-54AE-4813-A579-59184604CBDA}"/>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Coronation procession of Edward VII </a:t>
            </a:r>
          </a:p>
        </p:txBody>
      </p:sp>
    </p:spTree>
    <p:extLst>
      <p:ext uri="{BB962C8B-B14F-4D97-AF65-F5344CB8AC3E}">
        <p14:creationId xmlns:p14="http://schemas.microsoft.com/office/powerpoint/2010/main" val="2973924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2839701C-E4B9-413B-871D-52323D61A3F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a:xfrm rot="5400000">
            <a:off x="589451" y="930874"/>
            <a:ext cx="4689727" cy="5593390"/>
          </a:xfrm>
          <a:prstGeom prst="rect">
            <a:avLst/>
          </a:prstGeom>
        </p:spPr>
      </p:pic>
      <p:sp>
        <p:nvSpPr>
          <p:cNvPr id="13" name="Picture 9">
            <a:extLst>
              <a:ext uri="{FF2B5EF4-FFF2-40B4-BE49-F238E27FC236}">
                <a16:creationId xmlns:a16="http://schemas.microsoft.com/office/drawing/2014/main" id="{28F2A06C-1CC0-4093-AD58-9FC6F6D5D281}"/>
              </a:ext>
              <a:ext uri="{C183D7F6-B498-43B3-948B-1728B52AA6E4}">
                <adec:decorative xmlns:adec="http://schemas.microsoft.com/office/drawing/2017/decorative" val="1"/>
              </a:ext>
            </a:extLst>
          </p:cNvPr>
          <p:cNvSpPr/>
          <p:nvPr/>
        </p:nvSpPr>
        <p:spPr>
          <a:xfrm>
            <a:off x="7452155" y="1113514"/>
            <a:ext cx="2278220" cy="607500"/>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3" name="Title 2">
            <a:extLst>
              <a:ext uri="{FF2B5EF4-FFF2-40B4-BE49-F238E27FC236}">
                <a16:creationId xmlns:a16="http://schemas.microsoft.com/office/drawing/2014/main" id="{DDE74E5C-3360-4921-B54E-4316BB4F4D19}"/>
              </a:ext>
            </a:extLst>
          </p:cNvPr>
          <p:cNvSpPr>
            <a:spLocks noGrp="1"/>
          </p:cNvSpPr>
          <p:nvPr>
            <p:ph type="title"/>
          </p:nvPr>
        </p:nvSpPr>
        <p:spPr/>
        <p:txBody>
          <a:bodyPr/>
          <a:lstStyle/>
          <a:p>
            <a:r>
              <a:rPr lang="en-GB"/>
              <a:t>How will the 2023 Coronation be watched and recorded?</a:t>
            </a:r>
          </a:p>
        </p:txBody>
      </p:sp>
      <p:sp>
        <p:nvSpPr>
          <p:cNvPr id="4" name="Content Placeholder 3">
            <a:extLst>
              <a:ext uri="{FF2B5EF4-FFF2-40B4-BE49-F238E27FC236}">
                <a16:creationId xmlns:a16="http://schemas.microsoft.com/office/drawing/2014/main" id="{7AD02D3C-D366-4038-81F3-D78129600347}"/>
              </a:ext>
            </a:extLst>
          </p:cNvPr>
          <p:cNvSpPr>
            <a:spLocks noGrp="1"/>
          </p:cNvSpPr>
          <p:nvPr>
            <p:ph idx="1"/>
          </p:nvPr>
        </p:nvSpPr>
        <p:spPr>
          <a:xfrm>
            <a:off x="505105" y="1980086"/>
            <a:ext cx="4832142" cy="4019855"/>
          </a:xfrm>
        </p:spPr>
        <p:txBody>
          <a:bodyPr lIns="0" tIns="45720" rIns="90000" bIns="45720" anchor="t"/>
          <a:lstStyle/>
          <a:p>
            <a:pPr algn="ctr"/>
            <a:r>
              <a:rPr lang="en-GB" sz="2000"/>
              <a:t>Millions of people all over the world will be able to watch the coronation of King Charles III and</a:t>
            </a:r>
            <a:r>
              <a:rPr lang="en-GB" sz="2000" dirty="0"/>
              <a:t> </a:t>
            </a:r>
            <a:r>
              <a:rPr lang="en-GB" sz="2000"/>
              <a:t>Camilla, Queen Consort.</a:t>
            </a:r>
          </a:p>
          <a:p>
            <a:pPr algn="ctr"/>
            <a:endParaRPr lang="en-GB" sz="2000"/>
          </a:p>
          <a:p>
            <a:pPr algn="ctr"/>
            <a:r>
              <a:rPr lang="en-GB" sz="2000" dirty="0"/>
              <a:t> </a:t>
            </a:r>
            <a:r>
              <a:rPr lang="en-GB" sz="2000"/>
              <a:t> What are the different ways people will be able to do this?</a:t>
            </a:r>
            <a:endParaRPr lang="en-GB" sz="2000" dirty="0">
              <a:cs typeface="Arial"/>
            </a:endParaRPr>
          </a:p>
          <a:p>
            <a:pPr algn="ctr"/>
            <a:endParaRPr lang="en-GB" sz="2000"/>
          </a:p>
          <a:p>
            <a:pPr algn="ctr"/>
            <a:r>
              <a:rPr lang="en-GB" sz="2000"/>
              <a:t>What are the different ways people will</a:t>
            </a:r>
            <a:r>
              <a:rPr lang="en-GB" sz="2000" dirty="0"/>
              <a:t> </a:t>
            </a:r>
            <a:r>
              <a:rPr lang="en-GB" sz="2000"/>
              <a:t>be able to </a:t>
            </a:r>
            <a:r>
              <a:rPr lang="en-GB" sz="2000" b="1"/>
              <a:t>record </a:t>
            </a:r>
            <a:r>
              <a:rPr lang="en-GB" sz="2000"/>
              <a:t>the coronation, so</a:t>
            </a:r>
            <a:r>
              <a:rPr lang="en-GB" sz="2000" dirty="0"/>
              <a:t> </a:t>
            </a:r>
            <a:r>
              <a:rPr lang="en-GB" sz="2000"/>
              <a:t>people can see images of it in the future?</a:t>
            </a:r>
            <a:endParaRPr lang="en-GB" sz="2000" dirty="0">
              <a:cs typeface="Arial"/>
            </a:endParaRPr>
          </a:p>
        </p:txBody>
      </p:sp>
      <p:sp>
        <p:nvSpPr>
          <p:cNvPr id="6" name="Text Placeholder 5">
            <a:extLst>
              <a:ext uri="{FF2B5EF4-FFF2-40B4-BE49-F238E27FC236}">
                <a16:creationId xmlns:a16="http://schemas.microsoft.com/office/drawing/2014/main" id="{C3DF5968-BF4C-425C-9E0F-5640F0EE5B5C}"/>
              </a:ext>
            </a:extLst>
          </p:cNvPr>
          <p:cNvSpPr>
            <a:spLocks noGrp="1"/>
          </p:cNvSpPr>
          <p:nvPr>
            <p:ph type="body" sz="quarter" idx="23"/>
          </p:nvPr>
        </p:nvSpPr>
        <p:spPr>
          <a:xfrm>
            <a:off x="7291116" y="578664"/>
            <a:ext cx="2537199" cy="1769599"/>
          </a:xfrm>
        </p:spPr>
        <p:txBody>
          <a:bodyPr/>
          <a:lstStyle/>
          <a:p>
            <a:r>
              <a:rPr lang="en-GB" sz="2000"/>
              <a:t>Class discussion</a:t>
            </a:r>
          </a:p>
        </p:txBody>
      </p:sp>
      <p:pic>
        <p:nvPicPr>
          <p:cNvPr id="12" name="Picture 11" descr="Class discussion Icon &#10;&#10;">
            <a:extLst>
              <a:ext uri="{FF2B5EF4-FFF2-40B4-BE49-F238E27FC236}">
                <a16:creationId xmlns:a16="http://schemas.microsoft.com/office/drawing/2014/main" id="{F99BBD82-A64C-43F3-B107-101C2E65333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6738" y="1983551"/>
            <a:ext cx="4789054" cy="1476827"/>
          </a:xfrm>
          <a:prstGeom prst="rect">
            <a:avLst/>
          </a:prstGeom>
        </p:spPr>
      </p:pic>
      <p:sp>
        <p:nvSpPr>
          <p:cNvPr id="8" name="Picture Placeholder 39">
            <a:extLst>
              <a:ext uri="{FF2B5EF4-FFF2-40B4-BE49-F238E27FC236}">
                <a16:creationId xmlns:a16="http://schemas.microsoft.com/office/drawing/2014/main" id="{94B8F3FA-9284-4A43-8700-C0D1B10D2EE9}"/>
              </a:ext>
              <a:ext uri="{C183D7F6-B498-43B3-948B-1728B52AA6E4}">
                <adec:decorative xmlns:adec="http://schemas.microsoft.com/office/drawing/2017/decorative" val="1"/>
              </a:ext>
            </a:extLst>
          </p:cNvPr>
          <p:cNvSpPr txBox="1">
            <a:spLocks/>
          </p:cNvSpPr>
          <p:nvPr/>
        </p:nvSpPr>
        <p:spPr>
          <a:xfrm>
            <a:off x="5709048" y="4991326"/>
            <a:ext cx="1769427" cy="681038"/>
          </a:xfrm>
          <a:prstGeom prst="rect">
            <a:avLst/>
          </a:pr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9" name="Text Placeholder 41">
            <a:extLst>
              <a:ext uri="{FF2B5EF4-FFF2-40B4-BE49-F238E27FC236}">
                <a16:creationId xmlns:a16="http://schemas.microsoft.com/office/drawing/2014/main" id="{9E447C15-5935-4BBA-B83C-FE2102D1A597}"/>
              </a:ext>
            </a:extLst>
          </p:cNvPr>
          <p:cNvSpPr txBox="1">
            <a:spLocks/>
          </p:cNvSpPr>
          <p:nvPr/>
        </p:nvSpPr>
        <p:spPr>
          <a:xfrm rot="21383919">
            <a:off x="5865837" y="5124676"/>
            <a:ext cx="1455846" cy="414338"/>
          </a:xfrm>
          <a:prstGeom prst="rect">
            <a:avLst/>
          </a:prstGeom>
          <a:noFill/>
        </p:spPr>
        <p:txBody>
          <a:bodyPr anchor="ctr" anchorCtr="0">
            <a:normAutofit fontScale="925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Make a list</a:t>
            </a:r>
          </a:p>
        </p:txBody>
      </p:sp>
      <p:pic>
        <p:nvPicPr>
          <p:cNvPr id="7" name="Picture 6" descr="Writing icon&#10;&#10;">
            <a:extLst>
              <a:ext uri="{FF2B5EF4-FFF2-40B4-BE49-F238E27FC236}">
                <a16:creationId xmlns:a16="http://schemas.microsoft.com/office/drawing/2014/main" id="{E99739BB-ACF6-4060-A2E0-5447EF34B7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37138" y="4594921"/>
            <a:ext cx="2170012" cy="1684415"/>
          </a:xfrm>
          <a:prstGeom prst="rect">
            <a:avLst/>
          </a:prstGeom>
        </p:spPr>
      </p:pic>
      <p:pic>
        <p:nvPicPr>
          <p:cNvPr id="11" name="Picture 8">
            <a:extLst>
              <a:ext uri="{FF2B5EF4-FFF2-40B4-BE49-F238E27FC236}">
                <a16:creationId xmlns:a16="http://schemas.microsoft.com/office/drawing/2014/main" id="{9E2C5868-F4C2-49B1-96BA-CDC689AE4657}"/>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8390712" y="3477688"/>
            <a:ext cx="491297" cy="869552"/>
          </a:xfrm>
          <a:prstGeom prst="rect">
            <a:avLst/>
          </a:prstGeom>
        </p:spPr>
      </p:pic>
    </p:spTree>
    <p:extLst>
      <p:ext uri="{BB962C8B-B14F-4D97-AF65-F5344CB8AC3E}">
        <p14:creationId xmlns:p14="http://schemas.microsoft.com/office/powerpoint/2010/main" val="34925421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inting of Large Street Party for 5000 people in the Market Place, Wisbech, Isle of Ely, Cambridgeshire, England on the 28th June 1838 to celebrate the Coronation of Queen Victoria, print by George Johann Scharf after JP Hunter, June 1838">
            <a:extLst>
              <a:ext uri="{FF2B5EF4-FFF2-40B4-BE49-F238E27FC236}">
                <a16:creationId xmlns:a16="http://schemas.microsoft.com/office/drawing/2014/main" id="{E46E406F-FE86-7497-B06A-05F7E2E02F47}"/>
              </a:ext>
            </a:extLst>
          </p:cNvPr>
          <p:cNvPicPr>
            <a:picLocks noGrp="1" noChangeAspect="1"/>
          </p:cNvPicPr>
          <p:nvPr>
            <p:ph idx="1"/>
          </p:nvPr>
        </p:nvPicPr>
        <p:blipFill>
          <a:blip r:embed="rId3"/>
          <a:stretch>
            <a:fillRect/>
          </a:stretch>
        </p:blipFill>
        <p:spPr>
          <a:xfrm>
            <a:off x="432668" y="-42373"/>
            <a:ext cx="10673281" cy="6895506"/>
          </a:xfrm>
        </p:spPr>
      </p:pic>
      <p:sp>
        <p:nvSpPr>
          <p:cNvPr id="2" name="Title 1">
            <a:extLst>
              <a:ext uri="{FF2B5EF4-FFF2-40B4-BE49-F238E27FC236}">
                <a16:creationId xmlns:a16="http://schemas.microsoft.com/office/drawing/2014/main" id="{844E98DF-C097-214E-48AE-B300B294DCD2}"/>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large Street Party for 5000 people</a:t>
            </a:r>
          </a:p>
        </p:txBody>
      </p:sp>
    </p:spTree>
    <p:extLst>
      <p:ext uri="{BB962C8B-B14F-4D97-AF65-F5344CB8AC3E}">
        <p14:creationId xmlns:p14="http://schemas.microsoft.com/office/powerpoint/2010/main" val="2793388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Painting of Coronation Processing of King William IV and carriage 1831">
            <a:extLst>
              <a:ext uri="{FF2B5EF4-FFF2-40B4-BE49-F238E27FC236}">
                <a16:creationId xmlns:a16="http://schemas.microsoft.com/office/drawing/2014/main" id="{9661CB21-1C06-DE25-940D-C4A80BDA65B5}"/>
              </a:ext>
            </a:extLst>
          </p:cNvPr>
          <p:cNvPicPr>
            <a:picLocks noGrp="1" noChangeAspect="1"/>
          </p:cNvPicPr>
          <p:nvPr>
            <p:ph idx="1"/>
          </p:nvPr>
        </p:nvPicPr>
        <p:blipFill>
          <a:blip r:embed="rId3"/>
          <a:stretch>
            <a:fillRect/>
          </a:stretch>
        </p:blipFill>
        <p:spPr>
          <a:xfrm>
            <a:off x="2913" y="-2959"/>
            <a:ext cx="11480238" cy="6856092"/>
          </a:xfrm>
        </p:spPr>
      </p:pic>
      <p:sp>
        <p:nvSpPr>
          <p:cNvPr id="2" name="Title 1">
            <a:extLst>
              <a:ext uri="{FF2B5EF4-FFF2-40B4-BE49-F238E27FC236}">
                <a16:creationId xmlns:a16="http://schemas.microsoft.com/office/drawing/2014/main" id="{26E34649-30E1-932D-6E8F-9BD68A89C80F}"/>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Coronation Procession of King William IV 1831 </a:t>
            </a:r>
          </a:p>
        </p:txBody>
      </p:sp>
    </p:spTree>
    <p:extLst>
      <p:ext uri="{BB962C8B-B14F-4D97-AF65-F5344CB8AC3E}">
        <p14:creationId xmlns:p14="http://schemas.microsoft.com/office/powerpoint/2010/main" val="23676942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treet procession with King George IV at his coronation festivities on July 19, 1821, in St. James' Park, London. Balloon flying at upper right ">
            <a:extLst>
              <a:ext uri="{FF2B5EF4-FFF2-40B4-BE49-F238E27FC236}">
                <a16:creationId xmlns:a16="http://schemas.microsoft.com/office/drawing/2014/main" id="{F474EAC7-FEF0-2A92-9552-6E23BB972809}"/>
              </a:ext>
            </a:extLst>
          </p:cNvPr>
          <p:cNvPicPr>
            <a:picLocks noGrp="1" noChangeAspect="1"/>
          </p:cNvPicPr>
          <p:nvPr>
            <p:ph idx="1"/>
          </p:nvPr>
        </p:nvPicPr>
        <p:blipFill>
          <a:blip r:embed="rId3"/>
          <a:stretch>
            <a:fillRect/>
          </a:stretch>
        </p:blipFill>
        <p:spPr>
          <a:xfrm>
            <a:off x="215569" y="-2959"/>
            <a:ext cx="11081201" cy="6856092"/>
          </a:xfrm>
        </p:spPr>
      </p:pic>
      <p:sp>
        <p:nvSpPr>
          <p:cNvPr id="2" name="Title 1">
            <a:extLst>
              <a:ext uri="{FF2B5EF4-FFF2-40B4-BE49-F238E27FC236}">
                <a16:creationId xmlns:a16="http://schemas.microsoft.com/office/drawing/2014/main" id="{C2AB09CB-3B3C-3313-6607-5A47B5F19710}"/>
              </a:ext>
            </a:extLst>
          </p:cNvPr>
          <p:cNvSpPr>
            <a:spLocks noGrp="1"/>
          </p:cNvSpPr>
          <p:nvPr>
            <p:ph type="title" idx="4294967295"/>
          </p:nvPr>
        </p:nvSpPr>
        <p:spPr>
          <a:xfrm>
            <a:off x="838200" y="-1325563"/>
            <a:ext cx="10515600" cy="1325563"/>
          </a:xfrm>
          <a:prstGeom prst="rect">
            <a:avLst/>
          </a:prstGeom>
        </p:spPr>
        <p:txBody>
          <a:bodyPr anchor="b"/>
          <a:lstStyle/>
          <a:p>
            <a:r>
              <a:rPr lang="en-GB" dirty="0"/>
              <a:t>Image of Street procession with King George IV at his coronation </a:t>
            </a:r>
          </a:p>
        </p:txBody>
      </p:sp>
    </p:spTree>
    <p:extLst>
      <p:ext uri="{BB962C8B-B14F-4D97-AF65-F5344CB8AC3E}">
        <p14:creationId xmlns:p14="http://schemas.microsoft.com/office/powerpoint/2010/main" val="3957350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a:extLst>
              <a:ext uri="{FF2B5EF4-FFF2-40B4-BE49-F238E27FC236}">
                <a16:creationId xmlns:a16="http://schemas.microsoft.com/office/drawing/2014/main" id="{C0FA20FA-42F8-491C-A78A-362A18FCD5B6}"/>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7409547" y="5300778"/>
            <a:ext cx="3031476" cy="1198669"/>
          </a:xfrm>
          <a:prstGeom prst="rect">
            <a:avLst/>
          </a:prstGeom>
        </p:spPr>
      </p:pic>
      <p:sp>
        <p:nvSpPr>
          <p:cNvPr id="4" name="Title 3">
            <a:extLst>
              <a:ext uri="{FF2B5EF4-FFF2-40B4-BE49-F238E27FC236}">
                <a16:creationId xmlns:a16="http://schemas.microsoft.com/office/drawing/2014/main" id="{A71532B7-2ED8-452C-B5DB-A8204DDFA611}"/>
              </a:ext>
            </a:extLst>
          </p:cNvPr>
          <p:cNvSpPr>
            <a:spLocks noGrp="1"/>
          </p:cNvSpPr>
          <p:nvPr>
            <p:ph type="title"/>
          </p:nvPr>
        </p:nvSpPr>
        <p:spPr/>
        <p:txBody>
          <a:bodyPr/>
          <a:lstStyle/>
          <a:p>
            <a:r>
              <a:rPr lang="en-GB" dirty="0"/>
              <a:t>King Charles III and the Queen Consort, Camilla  2023</a:t>
            </a:r>
          </a:p>
        </p:txBody>
      </p:sp>
      <p:sp>
        <p:nvSpPr>
          <p:cNvPr id="14" name="Picture 5">
            <a:extLst>
              <a:ext uri="{FF2B5EF4-FFF2-40B4-BE49-F238E27FC236}">
                <a16:creationId xmlns:a16="http://schemas.microsoft.com/office/drawing/2014/main" id="{DFC6BD9C-D63B-4975-B255-B15B5D1BA303}"/>
              </a:ext>
              <a:ext uri="{C183D7F6-B498-43B3-948B-1728B52AA6E4}">
                <adec:decorative xmlns:adec="http://schemas.microsoft.com/office/drawing/2017/decorative" val="0"/>
              </a:ext>
            </a:extLst>
          </p:cNvPr>
          <p:cNvSpPr>
            <a:spLocks noGrp="1"/>
          </p:cNvSpPr>
          <p:nvPr>
            <p:ph idx="1"/>
          </p:nvPr>
        </p:nvSpPr>
        <p:spPr>
          <a:xfrm>
            <a:off x="233917" y="1339702"/>
            <a:ext cx="5171522" cy="515317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pPr algn="ctr"/>
            <a:r>
              <a:rPr lang="en-GB" sz="2300"/>
              <a:t>On May 6 2023 King Charles III and the Queen Consort, Camilla, will be crowned.</a:t>
            </a:r>
          </a:p>
          <a:p>
            <a:pPr algn="ctr"/>
            <a:r>
              <a:rPr lang="en-GB" sz="2300" dirty="0"/>
              <a:t>Their</a:t>
            </a:r>
            <a:r>
              <a:rPr lang="en-GB" sz="2300"/>
              <a:t> </a:t>
            </a:r>
            <a:r>
              <a:rPr lang="en-GB" sz="2300">
                <a:hlinkClick r:id="rId5">
                  <a:extLst>
                    <a:ext uri="{A12FA001-AC4F-418D-AE19-62706E023703}">
                      <ahyp:hlinkClr xmlns:ahyp="http://schemas.microsoft.com/office/drawing/2018/hyperlinkcolor" val="tx"/>
                    </a:ext>
                  </a:extLst>
                </a:hlinkClick>
              </a:rPr>
              <a:t>coronation</a:t>
            </a:r>
            <a:r>
              <a:rPr lang="en-GB" sz="2300"/>
              <a:t> will take place at Westminster Abbey.</a:t>
            </a:r>
          </a:p>
          <a:p>
            <a:pPr algn="ctr"/>
            <a:endParaRPr lang="en-GB" sz="2300"/>
          </a:p>
          <a:p>
            <a:pPr algn="ctr"/>
            <a:r>
              <a:rPr lang="en-GB" sz="2300"/>
              <a:t>The coronation will be part of a Christian service and the King will make promises to God and the people he serves.</a:t>
            </a:r>
          </a:p>
        </p:txBody>
      </p:sp>
      <p:pic>
        <p:nvPicPr>
          <p:cNvPr id="10" name="Content Placeholder 7" descr="King Charles and Camilla lighting a candle January 2023">
            <a:extLst>
              <a:ext uri="{FF2B5EF4-FFF2-40B4-BE49-F238E27FC236}">
                <a16:creationId xmlns:a16="http://schemas.microsoft.com/office/drawing/2014/main" id="{24F8D0A8-5091-4934-BF2D-EB920AF82BC1}"/>
              </a:ext>
            </a:extLst>
          </p:cNvPr>
          <p:cNvPicPr>
            <a:picLocks noGrp="1" noChangeAspect="1"/>
          </p:cNvPicPr>
          <p:nvPr>
            <p:ph type="pic" sz="quarter" idx="12"/>
          </p:nvPr>
        </p:nvPicPr>
        <p:blipFill>
          <a:blip r:embed="rId6"/>
          <a:srcRect/>
          <a:stretch/>
        </p:blipFill>
        <p:spPr>
          <a:xfrm>
            <a:off x="5985504" y="1416152"/>
            <a:ext cx="4910212" cy="32734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descr="King Charles and Camilla lighting a candle January 2023&#10;">
            <a:extLst>
              <a:ext uri="{FF2B5EF4-FFF2-40B4-BE49-F238E27FC236}">
                <a16:creationId xmlns:a16="http://schemas.microsoft.com/office/drawing/2014/main" id="{6E9A3A55-EB98-4C5C-A2AF-FB20806CD38A}"/>
              </a:ext>
              <a:ext uri="{C183D7F6-B498-43B3-948B-1728B52AA6E4}">
                <adec:decorative xmlns:adec="http://schemas.microsoft.com/office/drawing/2017/decorative" val="0"/>
              </a:ext>
            </a:extLst>
          </p:cNvPr>
          <p:cNvSpPr>
            <a:spLocks noGrp="1"/>
          </p:cNvSpPr>
          <p:nvPr>
            <p:ph type="body" sz="quarter" idx="23"/>
          </p:nvPr>
        </p:nvSpPr>
        <p:spPr>
          <a:xfrm>
            <a:off x="7409547" y="5692944"/>
            <a:ext cx="2830459" cy="414338"/>
          </a:xfrm>
        </p:spPr>
        <p:txBody>
          <a:bodyPr/>
          <a:lstStyle/>
          <a:p>
            <a:r>
              <a:rPr lang="en-GB" sz="1600"/>
              <a:t>King Charles and Camilla lighting a candle January 2023</a:t>
            </a:r>
          </a:p>
        </p:txBody>
      </p:sp>
      <p:pic>
        <p:nvPicPr>
          <p:cNvPr id="8" name="Picture 7" descr="Imagine Icon&#10;&#10;">
            <a:extLst>
              <a:ext uri="{FF2B5EF4-FFF2-40B4-BE49-F238E27FC236}">
                <a16:creationId xmlns:a16="http://schemas.microsoft.com/office/drawing/2014/main" id="{45B995F4-B8A0-4B07-ABDD-991B5F1E3EA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589952" y="5403832"/>
            <a:ext cx="1310911" cy="1095615"/>
          </a:xfrm>
          <a:prstGeom prst="rect">
            <a:avLst/>
          </a:prstGeom>
        </p:spPr>
      </p:pic>
    </p:spTree>
    <p:extLst>
      <p:ext uri="{BB962C8B-B14F-4D97-AF65-F5344CB8AC3E}">
        <p14:creationId xmlns:p14="http://schemas.microsoft.com/office/powerpoint/2010/main" val="13682259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C0CD4A-C0FA-4A18-A593-07DCB96F9620}"/>
              </a:ext>
            </a:extLst>
          </p:cNvPr>
          <p:cNvSpPr>
            <a:spLocks noGrp="1"/>
          </p:cNvSpPr>
          <p:nvPr>
            <p:ph type="title"/>
          </p:nvPr>
        </p:nvSpPr>
        <p:spPr/>
        <p:txBody>
          <a:bodyPr/>
          <a:lstStyle/>
          <a:p>
            <a:pPr algn="ctr"/>
            <a:r>
              <a:rPr lang="en-GB"/>
              <a:t>Coronation of Queen Elizabeth II 1953</a:t>
            </a:r>
          </a:p>
        </p:txBody>
      </p:sp>
      <p:sp>
        <p:nvSpPr>
          <p:cNvPr id="9" name="Picture 13">
            <a:extLst>
              <a:ext uri="{FF2B5EF4-FFF2-40B4-BE49-F238E27FC236}">
                <a16:creationId xmlns:a16="http://schemas.microsoft.com/office/drawing/2014/main" id="{A6264EA9-A455-4552-807D-CCF3A35BF790}"/>
              </a:ext>
              <a:ext uri="{C183D7F6-B498-43B3-948B-1728B52AA6E4}">
                <adec:decorative xmlns:adec="http://schemas.microsoft.com/office/drawing/2017/decorative" val="0"/>
              </a:ext>
            </a:extLst>
          </p:cNvPr>
          <p:cNvSpPr/>
          <p:nvPr/>
        </p:nvSpPr>
        <p:spPr>
          <a:xfrm>
            <a:off x="357187" y="1075414"/>
            <a:ext cx="4303713" cy="5031868"/>
          </a:xfrm>
          <a:custGeom>
            <a:avLst/>
            <a:gdLst>
              <a:gd name="connsiteX0" fmla="*/ 357401 w 6066376"/>
              <a:gd name="connsiteY0" fmla="*/ 261133 h 4770027"/>
              <a:gd name="connsiteX1" fmla="*/ 205110 w 6066376"/>
              <a:gd name="connsiteY1" fmla="*/ 4101986 h 4770027"/>
              <a:gd name="connsiteX2" fmla="*/ 1476216 w 6066376"/>
              <a:gd name="connsiteY2" fmla="*/ 4701157 h 4770027"/>
              <a:gd name="connsiteX3" fmla="*/ 5495010 w 6066376"/>
              <a:gd name="connsiteY3" fmla="*/ 4516584 h 4770027"/>
              <a:gd name="connsiteX4" fmla="*/ 5900780 w 6066376"/>
              <a:gd name="connsiteY4" fmla="*/ 4012561 h 4770027"/>
              <a:gd name="connsiteX5" fmla="*/ 6008594 w 6066376"/>
              <a:gd name="connsiteY5" fmla="*/ 887808 h 4770027"/>
              <a:gd name="connsiteX6" fmla="*/ 4666527 w 6066376"/>
              <a:gd name="connsiteY6" fmla="*/ 91193 h 4770027"/>
              <a:gd name="connsiteX7" fmla="*/ 2321616 w 6066376"/>
              <a:gd name="connsiteY7" fmla="*/ 1323 h 4770027"/>
              <a:gd name="connsiteX8" fmla="*/ 357401 w 6066376"/>
              <a:gd name="connsiteY8" fmla="*/ 261133 h 47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6376" h="4770027">
                <a:moveTo>
                  <a:pt x="357401" y="261133"/>
                </a:moveTo>
                <a:cubicBezTo>
                  <a:pt x="-231802" y="610862"/>
                  <a:pt x="49244" y="3254826"/>
                  <a:pt x="205110" y="4101986"/>
                </a:cubicBezTo>
                <a:cubicBezTo>
                  <a:pt x="277768" y="4496863"/>
                  <a:pt x="722394" y="4656203"/>
                  <a:pt x="1476216" y="4701157"/>
                </a:cubicBezTo>
                <a:cubicBezTo>
                  <a:pt x="1961337" y="4730020"/>
                  <a:pt x="4623364" y="4916532"/>
                  <a:pt x="5495010" y="4516584"/>
                </a:cubicBezTo>
                <a:cubicBezTo>
                  <a:pt x="5709447" y="4418225"/>
                  <a:pt x="5860773" y="4180686"/>
                  <a:pt x="5900780" y="4012561"/>
                </a:cubicBezTo>
                <a:cubicBezTo>
                  <a:pt x="6162425" y="2912003"/>
                  <a:pt x="6044281" y="2116052"/>
                  <a:pt x="6008594" y="887808"/>
                </a:cubicBezTo>
                <a:cubicBezTo>
                  <a:pt x="5996322" y="467625"/>
                  <a:pt x="5691666" y="118352"/>
                  <a:pt x="4666527" y="91193"/>
                </a:cubicBezTo>
                <a:cubicBezTo>
                  <a:pt x="3970825" y="72760"/>
                  <a:pt x="3283589" y="15974"/>
                  <a:pt x="2321616" y="1323"/>
                </a:cubicBezTo>
                <a:cubicBezTo>
                  <a:pt x="1367100" y="-13221"/>
                  <a:pt x="685530" y="66368"/>
                  <a:pt x="357401" y="261133"/>
                </a:cubicBezTo>
                <a:close/>
              </a:path>
            </a:pathLst>
          </a:custGeom>
          <a:solidFill>
            <a:srgbClr val="F9E3B3"/>
          </a:solidFill>
          <a:ln w="6260" cap="flat">
            <a:noFill/>
            <a:prstDash val="solid"/>
            <a:round/>
          </a:ln>
        </p:spPr>
        <p:txBody>
          <a:bodyPr rtlCol="0" anchor="ctr"/>
          <a:lstStyle/>
          <a:p>
            <a:pPr algn="ctr"/>
            <a:r>
              <a:rPr lang="en-GB"/>
              <a:t>Queen Elizabeth was the last British monarch to be crowned (in 1953).</a:t>
            </a:r>
          </a:p>
          <a:p>
            <a:pPr algn="ctr"/>
            <a:r>
              <a:rPr lang="en-GB"/>
              <a:t>How many years ago was this?</a:t>
            </a:r>
          </a:p>
          <a:p>
            <a:pPr algn="ctr"/>
            <a:endParaRPr lang="en-GB"/>
          </a:p>
          <a:p>
            <a:pPr algn="ctr"/>
            <a:r>
              <a:rPr lang="en-GB"/>
              <a:t>Her coronation was the first one in the world to be filmed and watched on television.</a:t>
            </a:r>
          </a:p>
          <a:p>
            <a:pPr algn="ctr"/>
            <a:r>
              <a:rPr lang="en-GB"/>
              <a:t>Why was this?</a:t>
            </a:r>
          </a:p>
          <a:p>
            <a:pPr algn="ctr"/>
            <a:endParaRPr lang="en-GB"/>
          </a:p>
          <a:p>
            <a:pPr algn="ctr"/>
            <a:r>
              <a:rPr lang="en-GB"/>
              <a:t>Many photographs were taken, but many ordinary people didn’t own a camera. Can you think why? </a:t>
            </a:r>
          </a:p>
          <a:p>
            <a:pPr algn="ctr"/>
            <a:endParaRPr lang="en-GB"/>
          </a:p>
          <a:p>
            <a:pPr algn="ctr"/>
            <a:r>
              <a:rPr lang="en-GB"/>
              <a:t>Why do </a:t>
            </a:r>
            <a:r>
              <a:rPr lang="en-GB" dirty="0"/>
              <a:t>you </a:t>
            </a:r>
            <a:r>
              <a:rPr lang="en-GB"/>
              <a:t>think most of the photos of Queen Elizabeth II’s coronation are black and white?</a:t>
            </a:r>
          </a:p>
        </p:txBody>
      </p:sp>
      <p:sp>
        <p:nvSpPr>
          <p:cNvPr id="11" name="Picture Placeholder 31" descr="Speech bubble">
            <a:extLst>
              <a:ext uri="{FF2B5EF4-FFF2-40B4-BE49-F238E27FC236}">
                <a16:creationId xmlns:a16="http://schemas.microsoft.com/office/drawing/2014/main" id="{80974C4C-9CAB-412A-BFB8-A83752AEE11C}"/>
              </a:ext>
            </a:extLst>
          </p:cNvPr>
          <p:cNvSpPr txBox="1">
            <a:spLocks/>
          </p:cNvSpPr>
          <p:nvPr/>
        </p:nvSpPr>
        <p:spPr>
          <a:xfrm flipH="1">
            <a:off x="4415429" y="3535680"/>
            <a:ext cx="1967838" cy="1991360"/>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600">
                <a:hlinkClick r:id="rId5">
                  <a:extLst>
                    <a:ext uri="{A12FA001-AC4F-418D-AE19-62706E023703}">
                      <ahyp:hlinkClr xmlns:ahyp="http://schemas.microsoft.com/office/drawing/2018/hyperlinkcolor" val="tx"/>
                    </a:ext>
                  </a:extLst>
                </a:hlinkClick>
              </a:rPr>
              <a:t> </a:t>
            </a:r>
          </a:p>
          <a:p>
            <a:pPr algn="ctr"/>
            <a:r>
              <a:rPr lang="en-US" sz="1500" b="1">
                <a:hlinkClick r:id="rId6">
                  <a:extLst>
                    <a:ext uri="{A12FA001-AC4F-418D-AE19-62706E023703}">
                      <ahyp:hlinkClr xmlns:ahyp="http://schemas.microsoft.com/office/drawing/2018/hyperlinkcolor" val="tx"/>
                    </a:ext>
                  </a:extLst>
                </a:hlinkClick>
              </a:rPr>
              <a:t>Watch</a:t>
            </a:r>
            <a:r>
              <a:rPr lang="en-US" sz="1500" b="1">
                <a:hlinkClick r:id="rId5">
                  <a:extLst>
                    <a:ext uri="{A12FA001-AC4F-418D-AE19-62706E023703}">
                      <ahyp:hlinkClr xmlns:ahyp="http://schemas.microsoft.com/office/drawing/2018/hyperlinkcolor" val="tx"/>
                    </a:ext>
                  </a:extLst>
                </a:hlinkClick>
              </a:rPr>
              <a:t> </a:t>
            </a:r>
            <a:r>
              <a:rPr lang="en-US" sz="1500" b="1"/>
              <a:t>a 4 year old Charles watching his mother being crowned in 1953</a:t>
            </a:r>
            <a:r>
              <a:rPr lang="en-US" sz="1600" b="1"/>
              <a:t>. </a:t>
            </a:r>
          </a:p>
        </p:txBody>
      </p:sp>
      <p:pic>
        <p:nvPicPr>
          <p:cNvPr id="8" name="Picture 7" descr="Watching Icon">
            <a:extLst>
              <a:ext uri="{FF2B5EF4-FFF2-40B4-BE49-F238E27FC236}">
                <a16:creationId xmlns:a16="http://schemas.microsoft.com/office/drawing/2014/main" id="{722778F5-FCEB-4467-931B-F125D5E0ED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49220" y="5472824"/>
            <a:ext cx="1967837" cy="1268916"/>
          </a:xfrm>
          <a:prstGeom prst="rect">
            <a:avLst/>
          </a:prstGeom>
        </p:spPr>
      </p:pic>
      <p:pic>
        <p:nvPicPr>
          <p:cNvPr id="10" name="Picture 10">
            <a:extLst>
              <a:ext uri="{FF2B5EF4-FFF2-40B4-BE49-F238E27FC236}">
                <a16:creationId xmlns:a16="http://schemas.microsoft.com/office/drawing/2014/main" id="{DFE9FCFF-6597-4F5F-95D3-4E255219C09B}"/>
              </a:ex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15257" r="15257"/>
          <a:stretch>
            <a:fillRect/>
          </a:stretch>
        </p:blipFill>
        <p:spPr>
          <a:xfrm>
            <a:off x="7906039" y="5430339"/>
            <a:ext cx="2673569" cy="1058103"/>
          </a:xfrm>
          <a:prstGeom prst="rect">
            <a:avLst/>
          </a:prstGeom>
        </p:spPr>
      </p:pic>
      <p:pic>
        <p:nvPicPr>
          <p:cNvPr id="7" name="Picture Placeholder 7" descr="Queen Elizabeth II Coronation 1953&#10;">
            <a:extLst>
              <a:ext uri="{FF2B5EF4-FFF2-40B4-BE49-F238E27FC236}">
                <a16:creationId xmlns:a16="http://schemas.microsoft.com/office/drawing/2014/main" id="{DCFBDAAE-4017-4B6C-AD1A-DE41510492DE}"/>
              </a:ext>
            </a:extLst>
          </p:cNvPr>
          <p:cNvPicPr>
            <a:picLocks noGrp="1" noChangeAspect="1"/>
          </p:cNvPicPr>
          <p:nvPr>
            <p:ph type="pic" sz="quarter" idx="12"/>
          </p:nvPr>
        </p:nvPicPr>
        <p:blipFill>
          <a:blip r:embed="rId10"/>
          <a:srcRect/>
          <a:stretch/>
        </p:blipFill>
        <p:spPr>
          <a:xfrm>
            <a:off x="6670533" y="1580385"/>
            <a:ext cx="4683267" cy="36279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descr="Queen Elizabeth II Coronation 1953&#10;">
            <a:extLst>
              <a:ext uri="{FF2B5EF4-FFF2-40B4-BE49-F238E27FC236}">
                <a16:creationId xmlns:a16="http://schemas.microsoft.com/office/drawing/2014/main" id="{E4B7AF80-E2FC-42CE-B0D0-94D3F98F68CB}"/>
              </a:ext>
            </a:extLst>
          </p:cNvPr>
          <p:cNvSpPr>
            <a:spLocks noGrp="1"/>
          </p:cNvSpPr>
          <p:nvPr>
            <p:ph type="body" sz="quarter" idx="23"/>
          </p:nvPr>
        </p:nvSpPr>
        <p:spPr>
          <a:xfrm>
            <a:off x="7906039" y="5752221"/>
            <a:ext cx="2451217" cy="414338"/>
          </a:xfrm>
        </p:spPr>
        <p:txBody>
          <a:bodyPr/>
          <a:lstStyle/>
          <a:p>
            <a:r>
              <a:rPr lang="en-GB" sz="1600" dirty="0"/>
              <a:t>The Coronation of Queen Elizabeth II 1953</a:t>
            </a:r>
          </a:p>
        </p:txBody>
      </p:sp>
    </p:spTree>
    <p:extLst>
      <p:ext uri="{BB962C8B-B14F-4D97-AF65-F5344CB8AC3E}">
        <p14:creationId xmlns:p14="http://schemas.microsoft.com/office/powerpoint/2010/main" val="3741656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104BEF0-CFA0-431D-9D13-F1C391C735B4}"/>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5257" r="15257"/>
          <a:stretch>
            <a:fillRect/>
          </a:stretch>
        </p:blipFill>
        <p:spPr>
          <a:xfrm>
            <a:off x="1887533" y="5296310"/>
            <a:ext cx="2623270" cy="1198669"/>
          </a:xfrm>
          <a:prstGeom prst="rect">
            <a:avLst/>
          </a:prstGeom>
        </p:spPr>
      </p:pic>
      <p:sp>
        <p:nvSpPr>
          <p:cNvPr id="3" name="Title 2">
            <a:extLst>
              <a:ext uri="{FF2B5EF4-FFF2-40B4-BE49-F238E27FC236}">
                <a16:creationId xmlns:a16="http://schemas.microsoft.com/office/drawing/2014/main" id="{8C4EA673-1814-4A86-B8FB-26AE8C3D1F12}"/>
              </a:ext>
            </a:extLst>
          </p:cNvPr>
          <p:cNvSpPr>
            <a:spLocks noGrp="1"/>
          </p:cNvSpPr>
          <p:nvPr>
            <p:ph type="title"/>
          </p:nvPr>
        </p:nvSpPr>
        <p:spPr/>
        <p:txBody>
          <a:bodyPr/>
          <a:lstStyle/>
          <a:p>
            <a:pPr algn="ctr"/>
            <a:r>
              <a:rPr lang="en-GB"/>
              <a:t>Colour </a:t>
            </a:r>
            <a:r>
              <a:rPr lang="en-GB" dirty="0"/>
              <a:t>Photographs</a:t>
            </a:r>
            <a:endParaRPr lang="en-GB"/>
          </a:p>
        </p:txBody>
      </p:sp>
      <p:sp>
        <p:nvSpPr>
          <p:cNvPr id="9" name="Picture 5">
            <a:extLst>
              <a:ext uri="{FF2B5EF4-FFF2-40B4-BE49-F238E27FC236}">
                <a16:creationId xmlns:a16="http://schemas.microsoft.com/office/drawing/2014/main" id="{F55C006C-0E31-4958-BDA6-7D30F18B00EC}"/>
              </a:ext>
              <a:ext uri="{C183D7F6-B498-43B3-948B-1728B52AA6E4}">
                <adec:decorative xmlns:adec="http://schemas.microsoft.com/office/drawing/2017/decorative" val="1"/>
              </a:ext>
            </a:extLst>
          </p:cNvPr>
          <p:cNvSpPr>
            <a:spLocks noGrp="1"/>
          </p:cNvSpPr>
          <p:nvPr>
            <p:ph type="pic" sz="quarter" idx="14"/>
          </p:nvPr>
        </p:nvSpPr>
        <p:spPr>
          <a:xfrm>
            <a:off x="6095998" y="1040175"/>
            <a:ext cx="4983077" cy="510544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F5B6CD"/>
          </a:solidFill>
          <a:ln w="15449" cap="flat">
            <a:noFill/>
            <a:prstDash val="solid"/>
            <a:miter/>
          </a:ln>
        </p:spPr>
        <p:txBody>
          <a:bodyPr rtlCol="0" anchor="ctr"/>
          <a:lstStyle/>
          <a:p>
            <a:endParaRPr lang="en-US"/>
          </a:p>
        </p:txBody>
      </p:sp>
      <p:pic>
        <p:nvPicPr>
          <p:cNvPr id="7" name="Picture Placeholder 7" descr="The Coronation of Queen Elizabeth II 1953&#10;">
            <a:extLst>
              <a:ext uri="{FF2B5EF4-FFF2-40B4-BE49-F238E27FC236}">
                <a16:creationId xmlns:a16="http://schemas.microsoft.com/office/drawing/2014/main" id="{347E0BE5-32D5-4A3B-A926-0A13023F4BD7}"/>
              </a:ext>
            </a:extLst>
          </p:cNvPr>
          <p:cNvPicPr>
            <a:picLocks noGrp="1" noChangeAspect="1"/>
          </p:cNvPicPr>
          <p:nvPr>
            <p:ph idx="1"/>
          </p:nvPr>
        </p:nvPicPr>
        <p:blipFill>
          <a:blip r:embed="rId5"/>
          <a:srcRect/>
          <a:stretch/>
        </p:blipFill>
        <p:spPr>
          <a:xfrm>
            <a:off x="501072" y="1489384"/>
            <a:ext cx="5544047" cy="339295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 Placeholder 5">
            <a:extLst>
              <a:ext uri="{FF2B5EF4-FFF2-40B4-BE49-F238E27FC236}">
                <a16:creationId xmlns:a16="http://schemas.microsoft.com/office/drawing/2014/main" id="{9547F549-9878-46DF-B660-7E5409B58ED7}"/>
              </a:ext>
            </a:extLst>
          </p:cNvPr>
          <p:cNvSpPr>
            <a:spLocks noGrp="1"/>
          </p:cNvSpPr>
          <p:nvPr>
            <p:ph type="body" sz="quarter" idx="23"/>
          </p:nvPr>
        </p:nvSpPr>
        <p:spPr>
          <a:xfrm>
            <a:off x="1958205" y="5732559"/>
            <a:ext cx="2343451" cy="408918"/>
          </a:xfrm>
        </p:spPr>
        <p:txBody>
          <a:bodyPr/>
          <a:lstStyle/>
          <a:p>
            <a:r>
              <a:rPr lang="en-GB" sz="1600"/>
              <a:t>The Coronation of Queen Elizabeth II 1953</a:t>
            </a:r>
          </a:p>
        </p:txBody>
      </p:sp>
      <p:sp>
        <p:nvSpPr>
          <p:cNvPr id="10" name="TextBox 9">
            <a:extLst>
              <a:ext uri="{FF2B5EF4-FFF2-40B4-BE49-F238E27FC236}">
                <a16:creationId xmlns:a16="http://schemas.microsoft.com/office/drawing/2014/main" id="{2654DD74-2D31-4086-8DC2-ECE64A40D6F8}"/>
              </a:ext>
            </a:extLst>
          </p:cNvPr>
          <p:cNvSpPr txBox="1"/>
          <p:nvPr/>
        </p:nvSpPr>
        <p:spPr>
          <a:xfrm>
            <a:off x="6643119" y="1489384"/>
            <a:ext cx="3888833" cy="4247317"/>
          </a:xfrm>
          <a:prstGeom prst="rect">
            <a:avLst/>
          </a:prstGeom>
          <a:noFill/>
        </p:spPr>
        <p:txBody>
          <a:bodyPr wrap="square" rtlCol="0">
            <a:spAutoFit/>
          </a:bodyPr>
          <a:lstStyle/>
          <a:p>
            <a:pPr algn="ctr"/>
            <a:r>
              <a:rPr lang="en-GB"/>
              <a:t>Compare the black and white photograph of the coronation of Queen Elizabeth II with this colour photograph.</a:t>
            </a:r>
          </a:p>
          <a:p>
            <a:pPr algn="ctr"/>
            <a:endParaRPr lang="en-GB"/>
          </a:p>
          <a:p>
            <a:pPr algn="ctr"/>
            <a:r>
              <a:rPr lang="en-GB"/>
              <a:t>What details can you see in the colour photograph that you can’t see in the black and white photo?</a:t>
            </a:r>
          </a:p>
          <a:p>
            <a:pPr algn="ctr"/>
            <a:endParaRPr lang="en-GB"/>
          </a:p>
          <a:p>
            <a:pPr algn="ctr"/>
            <a:r>
              <a:rPr lang="en-GB"/>
              <a:t>Try comparing the colour photograph to a painting of a coronation of a monarch – before cameras were invented.</a:t>
            </a:r>
          </a:p>
          <a:p>
            <a:pPr algn="ctr"/>
            <a:r>
              <a:rPr lang="en-GB"/>
              <a:t>Are there any similarities?</a:t>
            </a:r>
          </a:p>
          <a:p>
            <a:pPr algn="ctr"/>
            <a:r>
              <a:rPr lang="en-GB"/>
              <a:t>Compare the colours of the robes.</a:t>
            </a:r>
          </a:p>
        </p:txBody>
      </p:sp>
    </p:spTree>
    <p:extLst>
      <p:ext uri="{BB962C8B-B14F-4D97-AF65-F5344CB8AC3E}">
        <p14:creationId xmlns:p14="http://schemas.microsoft.com/office/powerpoint/2010/main" val="2460963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5">
            <a:extLst>
              <a:ext uri="{FF2B5EF4-FFF2-40B4-BE49-F238E27FC236}">
                <a16:creationId xmlns:a16="http://schemas.microsoft.com/office/drawing/2014/main" id="{1E5456D9-F0CC-4962-AA7A-5F055489BAF9}"/>
              </a:ext>
              <a:ext uri="{C183D7F6-B498-43B3-948B-1728B52AA6E4}">
                <adec:decorative xmlns:adec="http://schemas.microsoft.com/office/drawing/2017/decorative" val="1"/>
              </a:ext>
            </a:extLst>
          </p:cNvPr>
          <p:cNvSpPr/>
          <p:nvPr/>
        </p:nvSpPr>
        <p:spPr>
          <a:xfrm>
            <a:off x="380223" y="1625538"/>
            <a:ext cx="5332844" cy="494052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17" name="Picture 9">
            <a:extLst>
              <a:ext uri="{FF2B5EF4-FFF2-40B4-BE49-F238E27FC236}">
                <a16:creationId xmlns:a16="http://schemas.microsoft.com/office/drawing/2014/main" id="{480E952B-779A-4BE0-94D2-5127A3723E09}"/>
              </a:ext>
              <a:ext uri="{C183D7F6-B498-43B3-948B-1728B52AA6E4}">
                <adec:decorative xmlns:adec="http://schemas.microsoft.com/office/drawing/2017/decorative" val="1"/>
              </a:ext>
            </a:extLst>
          </p:cNvPr>
          <p:cNvSpPr/>
          <p:nvPr/>
        </p:nvSpPr>
        <p:spPr>
          <a:xfrm>
            <a:off x="5528215" y="5964027"/>
            <a:ext cx="2233239" cy="568858"/>
          </a:xfrm>
          <a:custGeom>
            <a:avLst/>
            <a:gdLst>
              <a:gd name="connsiteX0" fmla="*/ 0 w 1760422"/>
              <a:gd name="connsiteY0" fmla="*/ 418628 h 568858"/>
              <a:gd name="connsiteX1" fmla="*/ 0 w 1760422"/>
              <a:gd name="connsiteY1" fmla="*/ 404232 h 568858"/>
              <a:gd name="connsiteX2" fmla="*/ 1154 w 1760422"/>
              <a:gd name="connsiteY2" fmla="*/ 394254 h 568858"/>
              <a:gd name="connsiteX3" fmla="*/ 8220 w 1760422"/>
              <a:gd name="connsiteY3" fmla="*/ 341710 h 568858"/>
              <a:gd name="connsiteX4" fmla="*/ 11633 w 1760422"/>
              <a:gd name="connsiteY4" fmla="*/ 287547 h 568858"/>
              <a:gd name="connsiteX5" fmla="*/ 11865 w 1760422"/>
              <a:gd name="connsiteY5" fmla="*/ 228317 h 568858"/>
              <a:gd name="connsiteX6" fmla="*/ 11592 w 1760422"/>
              <a:gd name="connsiteY6" fmla="*/ 192982 h 568858"/>
              <a:gd name="connsiteX7" fmla="*/ 10056 w 1760422"/>
              <a:gd name="connsiteY7" fmla="*/ 153461 h 568858"/>
              <a:gd name="connsiteX8" fmla="*/ 10343 w 1760422"/>
              <a:gd name="connsiteY8" fmla="*/ 118133 h 568858"/>
              <a:gd name="connsiteX9" fmla="*/ 10595 w 1760422"/>
              <a:gd name="connsiteY9" fmla="*/ 98192 h 568858"/>
              <a:gd name="connsiteX10" fmla="*/ 15122 w 1760422"/>
              <a:gd name="connsiteY10" fmla="*/ 64134 h 568858"/>
              <a:gd name="connsiteX11" fmla="*/ 24317 w 1760422"/>
              <a:gd name="connsiteY11" fmla="*/ 32126 h 568858"/>
              <a:gd name="connsiteX12" fmla="*/ 66712 w 1760422"/>
              <a:gd name="connsiteY12" fmla="*/ 3832 h 568858"/>
              <a:gd name="connsiteX13" fmla="*/ 112070 w 1760422"/>
              <a:gd name="connsiteY13" fmla="*/ 663 h 568858"/>
              <a:gd name="connsiteX14" fmla="*/ 166494 w 1760422"/>
              <a:gd name="connsiteY14" fmla="*/ 417 h 568858"/>
              <a:gd name="connsiteX15" fmla="*/ 209278 w 1760422"/>
              <a:gd name="connsiteY15" fmla="*/ 76 h 568858"/>
              <a:gd name="connsiteX16" fmla="*/ 295160 w 1760422"/>
              <a:gd name="connsiteY16" fmla="*/ 2398 h 568858"/>
              <a:gd name="connsiteX17" fmla="*/ 380168 w 1760422"/>
              <a:gd name="connsiteY17" fmla="*/ 4973 h 568858"/>
              <a:gd name="connsiteX18" fmla="*/ 456506 w 1760422"/>
              <a:gd name="connsiteY18" fmla="*/ 6953 h 568858"/>
              <a:gd name="connsiteX19" fmla="*/ 527505 w 1760422"/>
              <a:gd name="connsiteY19" fmla="*/ 8285 h 568858"/>
              <a:gd name="connsiteX20" fmla="*/ 606342 w 1760422"/>
              <a:gd name="connsiteY20" fmla="*/ 10217 h 568858"/>
              <a:gd name="connsiteX21" fmla="*/ 690647 w 1760422"/>
              <a:gd name="connsiteY21" fmla="*/ 11474 h 568858"/>
              <a:gd name="connsiteX22" fmla="*/ 787445 w 1760422"/>
              <a:gd name="connsiteY22" fmla="*/ 12253 h 568858"/>
              <a:gd name="connsiteX23" fmla="*/ 854697 w 1760422"/>
              <a:gd name="connsiteY23" fmla="*/ 13489 h 568858"/>
              <a:gd name="connsiteX24" fmla="*/ 945644 w 1760422"/>
              <a:gd name="connsiteY24" fmla="*/ 14813 h 568858"/>
              <a:gd name="connsiteX25" fmla="*/ 1010875 w 1760422"/>
              <a:gd name="connsiteY25" fmla="*/ 15435 h 568858"/>
              <a:gd name="connsiteX26" fmla="*/ 1110131 w 1760422"/>
              <a:gd name="connsiteY26" fmla="*/ 16801 h 568858"/>
              <a:gd name="connsiteX27" fmla="*/ 1191869 w 1760422"/>
              <a:gd name="connsiteY27" fmla="*/ 18754 h 568858"/>
              <a:gd name="connsiteX28" fmla="*/ 1260240 w 1760422"/>
              <a:gd name="connsiteY28" fmla="*/ 21329 h 568858"/>
              <a:gd name="connsiteX29" fmla="*/ 1341022 w 1760422"/>
              <a:gd name="connsiteY29" fmla="*/ 24634 h 568858"/>
              <a:gd name="connsiteX30" fmla="*/ 1395637 w 1760422"/>
              <a:gd name="connsiteY30" fmla="*/ 27407 h 568858"/>
              <a:gd name="connsiteX31" fmla="*/ 1477464 w 1760422"/>
              <a:gd name="connsiteY31" fmla="*/ 32453 h 568858"/>
              <a:gd name="connsiteX32" fmla="*/ 1530775 w 1760422"/>
              <a:gd name="connsiteY32" fmla="*/ 35711 h 568858"/>
              <a:gd name="connsiteX33" fmla="*/ 1606553 w 1760422"/>
              <a:gd name="connsiteY33" fmla="*/ 44343 h 568858"/>
              <a:gd name="connsiteX34" fmla="*/ 1698245 w 1760422"/>
              <a:gd name="connsiteY34" fmla="*/ 71893 h 568858"/>
              <a:gd name="connsiteX35" fmla="*/ 1746586 w 1760422"/>
              <a:gd name="connsiteY35" fmla="*/ 115941 h 568858"/>
              <a:gd name="connsiteX36" fmla="*/ 1754492 w 1760422"/>
              <a:gd name="connsiteY36" fmla="*/ 149500 h 568858"/>
              <a:gd name="connsiteX37" fmla="*/ 1758212 w 1760422"/>
              <a:gd name="connsiteY37" fmla="*/ 214098 h 568858"/>
              <a:gd name="connsiteX38" fmla="*/ 1756205 w 1760422"/>
              <a:gd name="connsiteY38" fmla="*/ 258850 h 568858"/>
              <a:gd name="connsiteX39" fmla="*/ 1755946 w 1760422"/>
              <a:gd name="connsiteY39" fmla="*/ 311525 h 568858"/>
              <a:gd name="connsiteX40" fmla="*/ 1759980 w 1760422"/>
              <a:gd name="connsiteY40" fmla="*/ 372503 h 568858"/>
              <a:gd name="connsiteX41" fmla="*/ 1756608 w 1760422"/>
              <a:gd name="connsiteY41" fmla="*/ 424638 h 568858"/>
              <a:gd name="connsiteX42" fmla="*/ 1745214 w 1760422"/>
              <a:gd name="connsiteY42" fmla="*/ 482003 h 568858"/>
              <a:gd name="connsiteX43" fmla="*/ 1722624 w 1760422"/>
              <a:gd name="connsiteY43" fmla="*/ 535647 h 568858"/>
              <a:gd name="connsiteX44" fmla="*/ 1697433 w 1760422"/>
              <a:gd name="connsiteY44" fmla="*/ 553724 h 568858"/>
              <a:gd name="connsiteX45" fmla="*/ 1676822 w 1760422"/>
              <a:gd name="connsiteY45" fmla="*/ 558416 h 568858"/>
              <a:gd name="connsiteX46" fmla="*/ 1619675 w 1760422"/>
              <a:gd name="connsiteY46" fmla="*/ 563634 h 568858"/>
              <a:gd name="connsiteX47" fmla="*/ 1549720 w 1760422"/>
              <a:gd name="connsiteY47" fmla="*/ 566912 h 568858"/>
              <a:gd name="connsiteX48" fmla="*/ 1461687 w 1760422"/>
              <a:gd name="connsiteY48" fmla="*/ 568326 h 568858"/>
              <a:gd name="connsiteX49" fmla="*/ 1403946 w 1760422"/>
              <a:gd name="connsiteY49" fmla="*/ 568844 h 568858"/>
              <a:gd name="connsiteX50" fmla="*/ 1227410 w 1760422"/>
              <a:gd name="connsiteY50" fmla="*/ 567711 h 568858"/>
              <a:gd name="connsiteX51" fmla="*/ 1161059 w 1760422"/>
              <a:gd name="connsiteY51" fmla="*/ 565785 h 568858"/>
              <a:gd name="connsiteX52" fmla="*/ 1099344 w 1760422"/>
              <a:gd name="connsiteY52" fmla="*/ 563245 h 568858"/>
              <a:gd name="connsiteX53" fmla="*/ 1039589 w 1760422"/>
              <a:gd name="connsiteY53" fmla="*/ 561879 h 568858"/>
              <a:gd name="connsiteX54" fmla="*/ 962322 w 1760422"/>
              <a:gd name="connsiteY54" fmla="*/ 561100 h 568858"/>
              <a:gd name="connsiteX55" fmla="*/ 932031 w 1760422"/>
              <a:gd name="connsiteY55" fmla="*/ 560328 h 568858"/>
              <a:gd name="connsiteX56" fmla="*/ 882796 w 1760422"/>
              <a:gd name="connsiteY56" fmla="*/ 557843 h 568858"/>
              <a:gd name="connsiteX57" fmla="*/ 855905 w 1760422"/>
              <a:gd name="connsiteY57" fmla="*/ 556436 h 568858"/>
              <a:gd name="connsiteX58" fmla="*/ 798436 w 1760422"/>
              <a:gd name="connsiteY58" fmla="*/ 553267 h 568858"/>
              <a:gd name="connsiteX59" fmla="*/ 759141 w 1760422"/>
              <a:gd name="connsiteY59" fmla="*/ 551218 h 568858"/>
              <a:gd name="connsiteX60" fmla="*/ 702082 w 1760422"/>
              <a:gd name="connsiteY60" fmla="*/ 548036 h 568858"/>
              <a:gd name="connsiteX61" fmla="*/ 664036 w 1760422"/>
              <a:gd name="connsiteY61" fmla="*/ 545987 h 568858"/>
              <a:gd name="connsiteX62" fmla="*/ 612404 w 1760422"/>
              <a:gd name="connsiteY62" fmla="*/ 542818 h 568858"/>
              <a:gd name="connsiteX63" fmla="*/ 578953 w 1760422"/>
              <a:gd name="connsiteY63" fmla="*/ 540769 h 568858"/>
              <a:gd name="connsiteX64" fmla="*/ 527751 w 1760422"/>
              <a:gd name="connsiteY64" fmla="*/ 537614 h 568858"/>
              <a:gd name="connsiteX65" fmla="*/ 490968 w 1760422"/>
              <a:gd name="connsiteY65" fmla="*/ 535511 h 568858"/>
              <a:gd name="connsiteX66" fmla="*/ 442647 w 1760422"/>
              <a:gd name="connsiteY66" fmla="*/ 532444 h 568858"/>
              <a:gd name="connsiteX67" fmla="*/ 405857 w 1760422"/>
              <a:gd name="connsiteY67" fmla="*/ 530286 h 568858"/>
              <a:gd name="connsiteX68" fmla="*/ 343255 w 1760422"/>
              <a:gd name="connsiteY68" fmla="*/ 525178 h 568858"/>
              <a:gd name="connsiteX69" fmla="*/ 294149 w 1760422"/>
              <a:gd name="connsiteY69" fmla="*/ 519428 h 568858"/>
              <a:gd name="connsiteX70" fmla="*/ 233390 w 1760422"/>
              <a:gd name="connsiteY70" fmla="*/ 514647 h 568858"/>
              <a:gd name="connsiteX71" fmla="*/ 215517 w 1760422"/>
              <a:gd name="connsiteY71" fmla="*/ 514647 h 568858"/>
              <a:gd name="connsiteX72" fmla="*/ 199433 w 1760422"/>
              <a:gd name="connsiteY72" fmla="*/ 513596 h 568858"/>
              <a:gd name="connsiteX73" fmla="*/ 166883 w 1760422"/>
              <a:gd name="connsiteY73" fmla="*/ 507449 h 568858"/>
              <a:gd name="connsiteX74" fmla="*/ 121484 w 1760422"/>
              <a:gd name="connsiteY74" fmla="*/ 497526 h 568858"/>
              <a:gd name="connsiteX75" fmla="*/ 84913 w 1760422"/>
              <a:gd name="connsiteY75" fmla="*/ 483643 h 568858"/>
              <a:gd name="connsiteX76" fmla="*/ 27191 w 1760422"/>
              <a:gd name="connsiteY76" fmla="*/ 456653 h 568858"/>
              <a:gd name="connsiteX77" fmla="*/ 21730 w 1760422"/>
              <a:gd name="connsiteY77" fmla="*/ 453164 h 568858"/>
              <a:gd name="connsiteX78" fmla="*/ 2205 w 1760422"/>
              <a:gd name="connsiteY78" fmla="*/ 429842 h 568858"/>
              <a:gd name="connsiteX79" fmla="*/ 0 w 1760422"/>
              <a:gd name="connsiteY79" fmla="*/ 418628 h 56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760422" h="568858">
                <a:moveTo>
                  <a:pt x="0" y="418628"/>
                </a:moveTo>
                <a:lnTo>
                  <a:pt x="0" y="404232"/>
                </a:lnTo>
                <a:cubicBezTo>
                  <a:pt x="375" y="400899"/>
                  <a:pt x="683" y="397573"/>
                  <a:pt x="1154" y="394254"/>
                </a:cubicBezTo>
                <a:cubicBezTo>
                  <a:pt x="3543" y="376730"/>
                  <a:pt x="6492" y="359261"/>
                  <a:pt x="8220" y="341710"/>
                </a:cubicBezTo>
                <a:cubicBezTo>
                  <a:pt x="10008" y="323694"/>
                  <a:pt x="11073" y="305617"/>
                  <a:pt x="11633" y="287547"/>
                </a:cubicBezTo>
                <a:cubicBezTo>
                  <a:pt x="12220" y="267817"/>
                  <a:pt x="11879" y="248060"/>
                  <a:pt x="11865" y="228317"/>
                </a:cubicBezTo>
                <a:cubicBezTo>
                  <a:pt x="11865" y="216543"/>
                  <a:pt x="11865" y="204756"/>
                  <a:pt x="11592" y="192982"/>
                </a:cubicBezTo>
                <a:cubicBezTo>
                  <a:pt x="11244" y="179809"/>
                  <a:pt x="10295" y="166642"/>
                  <a:pt x="10056" y="153461"/>
                </a:cubicBezTo>
                <a:cubicBezTo>
                  <a:pt x="9838" y="141681"/>
                  <a:pt x="10227" y="129907"/>
                  <a:pt x="10343" y="118133"/>
                </a:cubicBezTo>
                <a:cubicBezTo>
                  <a:pt x="10397" y="111489"/>
                  <a:pt x="9933" y="104803"/>
                  <a:pt x="10595" y="98192"/>
                </a:cubicBezTo>
                <a:cubicBezTo>
                  <a:pt x="11735" y="86814"/>
                  <a:pt x="13599" y="75485"/>
                  <a:pt x="15122" y="64134"/>
                </a:cubicBezTo>
                <a:cubicBezTo>
                  <a:pt x="16452" y="53041"/>
                  <a:pt x="19557" y="42233"/>
                  <a:pt x="24317" y="32126"/>
                </a:cubicBezTo>
                <a:cubicBezTo>
                  <a:pt x="32301" y="15725"/>
                  <a:pt x="48508" y="4908"/>
                  <a:pt x="66712" y="3832"/>
                </a:cubicBezTo>
                <a:cubicBezTo>
                  <a:pt x="81690" y="2009"/>
                  <a:pt x="96914" y="1100"/>
                  <a:pt x="112070" y="663"/>
                </a:cubicBezTo>
                <a:cubicBezTo>
                  <a:pt x="130188" y="110"/>
                  <a:pt x="148355" y="513"/>
                  <a:pt x="166494" y="417"/>
                </a:cubicBezTo>
                <a:cubicBezTo>
                  <a:pt x="180762" y="349"/>
                  <a:pt x="195023" y="-197"/>
                  <a:pt x="209278" y="76"/>
                </a:cubicBezTo>
                <a:cubicBezTo>
                  <a:pt x="237910" y="629"/>
                  <a:pt x="266528" y="1565"/>
                  <a:pt x="295160" y="2398"/>
                </a:cubicBezTo>
                <a:cubicBezTo>
                  <a:pt x="323498" y="3224"/>
                  <a:pt x="351823" y="4160"/>
                  <a:pt x="380168" y="4973"/>
                </a:cubicBezTo>
                <a:cubicBezTo>
                  <a:pt x="405605" y="5696"/>
                  <a:pt x="431051" y="6357"/>
                  <a:pt x="456506" y="6953"/>
                </a:cubicBezTo>
                <a:cubicBezTo>
                  <a:pt x="480161" y="7479"/>
                  <a:pt x="503843" y="7766"/>
                  <a:pt x="527505" y="8285"/>
                </a:cubicBezTo>
                <a:cubicBezTo>
                  <a:pt x="553796" y="8852"/>
                  <a:pt x="580072" y="9692"/>
                  <a:pt x="606342" y="10217"/>
                </a:cubicBezTo>
                <a:cubicBezTo>
                  <a:pt x="634437" y="10764"/>
                  <a:pt x="662538" y="11183"/>
                  <a:pt x="690647" y="11474"/>
                </a:cubicBezTo>
                <a:cubicBezTo>
                  <a:pt x="722904" y="11815"/>
                  <a:pt x="755175" y="11884"/>
                  <a:pt x="787445" y="12253"/>
                </a:cubicBezTo>
                <a:cubicBezTo>
                  <a:pt x="809865" y="12505"/>
                  <a:pt x="832270" y="13120"/>
                  <a:pt x="854697" y="13489"/>
                </a:cubicBezTo>
                <a:cubicBezTo>
                  <a:pt x="885008" y="13980"/>
                  <a:pt x="915324" y="14422"/>
                  <a:pt x="945644" y="14813"/>
                </a:cubicBezTo>
                <a:cubicBezTo>
                  <a:pt x="967381" y="15093"/>
                  <a:pt x="989125" y="15169"/>
                  <a:pt x="1010875" y="15435"/>
                </a:cubicBezTo>
                <a:cubicBezTo>
                  <a:pt x="1043951" y="15831"/>
                  <a:pt x="1077048" y="16220"/>
                  <a:pt x="1110131" y="16801"/>
                </a:cubicBezTo>
                <a:cubicBezTo>
                  <a:pt x="1137375" y="17293"/>
                  <a:pt x="1164621" y="17944"/>
                  <a:pt x="1191869" y="18754"/>
                </a:cubicBezTo>
                <a:cubicBezTo>
                  <a:pt x="1214671" y="19437"/>
                  <a:pt x="1237452" y="20427"/>
                  <a:pt x="1260240" y="21329"/>
                </a:cubicBezTo>
                <a:cubicBezTo>
                  <a:pt x="1287172" y="22394"/>
                  <a:pt x="1314097" y="23446"/>
                  <a:pt x="1341022" y="24634"/>
                </a:cubicBezTo>
                <a:cubicBezTo>
                  <a:pt x="1359227" y="25440"/>
                  <a:pt x="1377432" y="26364"/>
                  <a:pt x="1395637" y="27407"/>
                </a:cubicBezTo>
                <a:cubicBezTo>
                  <a:pt x="1422945" y="28998"/>
                  <a:pt x="1450177" y="30767"/>
                  <a:pt x="1477464" y="32453"/>
                </a:cubicBezTo>
                <a:cubicBezTo>
                  <a:pt x="1495214" y="33555"/>
                  <a:pt x="1512984" y="34641"/>
                  <a:pt x="1530775" y="35711"/>
                </a:cubicBezTo>
                <a:cubicBezTo>
                  <a:pt x="1556170" y="37242"/>
                  <a:pt x="1581465" y="40123"/>
                  <a:pt x="1606553" y="44343"/>
                </a:cubicBezTo>
                <a:cubicBezTo>
                  <a:pt x="1638223" y="49332"/>
                  <a:pt x="1669069" y="58599"/>
                  <a:pt x="1698245" y="71893"/>
                </a:cubicBezTo>
                <a:cubicBezTo>
                  <a:pt x="1720610" y="82355"/>
                  <a:pt x="1737841" y="96225"/>
                  <a:pt x="1746586" y="115941"/>
                </a:cubicBezTo>
                <a:cubicBezTo>
                  <a:pt x="1751205" y="126565"/>
                  <a:pt x="1753883" y="137931"/>
                  <a:pt x="1754492" y="149500"/>
                </a:cubicBezTo>
                <a:cubicBezTo>
                  <a:pt x="1755857" y="171040"/>
                  <a:pt x="1757727" y="192559"/>
                  <a:pt x="1758212" y="214098"/>
                </a:cubicBezTo>
                <a:cubicBezTo>
                  <a:pt x="1758540" y="229000"/>
                  <a:pt x="1756553" y="243929"/>
                  <a:pt x="1756205" y="258850"/>
                </a:cubicBezTo>
                <a:cubicBezTo>
                  <a:pt x="1755796" y="276402"/>
                  <a:pt x="1756273" y="293967"/>
                  <a:pt x="1755946" y="311525"/>
                </a:cubicBezTo>
                <a:cubicBezTo>
                  <a:pt x="1755570" y="331937"/>
                  <a:pt x="1758349" y="352193"/>
                  <a:pt x="1759980" y="372503"/>
                </a:cubicBezTo>
                <a:cubicBezTo>
                  <a:pt x="1761144" y="389954"/>
                  <a:pt x="1760010" y="407482"/>
                  <a:pt x="1756608" y="424638"/>
                </a:cubicBezTo>
                <a:cubicBezTo>
                  <a:pt x="1753085" y="443760"/>
                  <a:pt x="1749287" y="462882"/>
                  <a:pt x="1745214" y="482003"/>
                </a:cubicBezTo>
                <a:cubicBezTo>
                  <a:pt x="1741141" y="501152"/>
                  <a:pt x="1733475" y="519355"/>
                  <a:pt x="1722624" y="535647"/>
                </a:cubicBezTo>
                <a:cubicBezTo>
                  <a:pt x="1716704" y="544537"/>
                  <a:pt x="1707748" y="550964"/>
                  <a:pt x="1697433" y="553724"/>
                </a:cubicBezTo>
                <a:cubicBezTo>
                  <a:pt x="1690712" y="555883"/>
                  <a:pt x="1683815" y="557453"/>
                  <a:pt x="1676822" y="558416"/>
                </a:cubicBezTo>
                <a:cubicBezTo>
                  <a:pt x="1657830" y="560526"/>
                  <a:pt x="1638776" y="562405"/>
                  <a:pt x="1619675" y="563634"/>
                </a:cubicBezTo>
                <a:cubicBezTo>
                  <a:pt x="1596395" y="565150"/>
                  <a:pt x="1573077" y="566243"/>
                  <a:pt x="1549720" y="566912"/>
                </a:cubicBezTo>
                <a:cubicBezTo>
                  <a:pt x="1520364" y="567724"/>
                  <a:pt x="1491043" y="567936"/>
                  <a:pt x="1461687" y="568326"/>
                </a:cubicBezTo>
                <a:cubicBezTo>
                  <a:pt x="1442449" y="568592"/>
                  <a:pt x="1423197" y="568933"/>
                  <a:pt x="1403946" y="568844"/>
                </a:cubicBezTo>
                <a:cubicBezTo>
                  <a:pt x="1345107" y="568594"/>
                  <a:pt x="1286262" y="568216"/>
                  <a:pt x="1227410" y="567711"/>
                </a:cubicBezTo>
                <a:cubicBezTo>
                  <a:pt x="1205284" y="567492"/>
                  <a:pt x="1183158" y="566577"/>
                  <a:pt x="1161059" y="565785"/>
                </a:cubicBezTo>
                <a:cubicBezTo>
                  <a:pt x="1140483" y="565054"/>
                  <a:pt x="1119927" y="563921"/>
                  <a:pt x="1099344" y="563245"/>
                </a:cubicBezTo>
                <a:cubicBezTo>
                  <a:pt x="1079444" y="562596"/>
                  <a:pt x="1059516" y="562193"/>
                  <a:pt x="1039589" y="561879"/>
                </a:cubicBezTo>
                <a:cubicBezTo>
                  <a:pt x="1013845" y="561517"/>
                  <a:pt x="988080" y="561414"/>
                  <a:pt x="962322" y="561100"/>
                </a:cubicBezTo>
                <a:cubicBezTo>
                  <a:pt x="952218" y="560977"/>
                  <a:pt x="942121" y="560759"/>
                  <a:pt x="932031" y="560328"/>
                </a:cubicBezTo>
                <a:cubicBezTo>
                  <a:pt x="915613" y="559645"/>
                  <a:pt x="899215" y="558689"/>
                  <a:pt x="882796" y="557843"/>
                </a:cubicBezTo>
                <a:cubicBezTo>
                  <a:pt x="873825" y="557387"/>
                  <a:pt x="864862" y="556918"/>
                  <a:pt x="855905" y="556436"/>
                </a:cubicBezTo>
                <a:cubicBezTo>
                  <a:pt x="836744" y="555393"/>
                  <a:pt x="817588" y="554337"/>
                  <a:pt x="798436" y="553267"/>
                </a:cubicBezTo>
                <a:cubicBezTo>
                  <a:pt x="785336" y="552584"/>
                  <a:pt x="772242" y="551901"/>
                  <a:pt x="759141" y="551218"/>
                </a:cubicBezTo>
                <a:cubicBezTo>
                  <a:pt x="740121" y="550180"/>
                  <a:pt x="721102" y="549119"/>
                  <a:pt x="702082" y="548036"/>
                </a:cubicBezTo>
                <a:cubicBezTo>
                  <a:pt x="689398" y="547353"/>
                  <a:pt x="676713" y="546711"/>
                  <a:pt x="664036" y="545987"/>
                </a:cubicBezTo>
                <a:cubicBezTo>
                  <a:pt x="646818" y="544969"/>
                  <a:pt x="629608" y="543870"/>
                  <a:pt x="612404" y="542818"/>
                </a:cubicBezTo>
                <a:lnTo>
                  <a:pt x="578953" y="540769"/>
                </a:lnTo>
                <a:cubicBezTo>
                  <a:pt x="561885" y="539718"/>
                  <a:pt x="544818" y="538632"/>
                  <a:pt x="527751" y="537614"/>
                </a:cubicBezTo>
                <a:cubicBezTo>
                  <a:pt x="515463" y="536884"/>
                  <a:pt x="503215" y="536248"/>
                  <a:pt x="490968" y="535511"/>
                </a:cubicBezTo>
                <a:cubicBezTo>
                  <a:pt x="474857" y="534521"/>
                  <a:pt x="458752" y="533428"/>
                  <a:pt x="442647" y="532444"/>
                </a:cubicBezTo>
                <a:cubicBezTo>
                  <a:pt x="430359" y="531686"/>
                  <a:pt x="418071" y="531208"/>
                  <a:pt x="405857" y="530286"/>
                </a:cubicBezTo>
                <a:cubicBezTo>
                  <a:pt x="384974" y="528736"/>
                  <a:pt x="364084" y="527152"/>
                  <a:pt x="343255" y="525178"/>
                </a:cubicBezTo>
                <a:cubicBezTo>
                  <a:pt x="326830" y="523621"/>
                  <a:pt x="310390" y="521859"/>
                  <a:pt x="294149" y="519428"/>
                </a:cubicBezTo>
                <a:cubicBezTo>
                  <a:pt x="274111" y="515774"/>
                  <a:pt x="253753" y="514173"/>
                  <a:pt x="233390" y="514647"/>
                </a:cubicBezTo>
                <a:cubicBezTo>
                  <a:pt x="227464" y="514968"/>
                  <a:pt x="221470" y="514818"/>
                  <a:pt x="215517" y="514647"/>
                </a:cubicBezTo>
                <a:cubicBezTo>
                  <a:pt x="210139" y="514659"/>
                  <a:pt x="204765" y="514308"/>
                  <a:pt x="199433" y="513596"/>
                </a:cubicBezTo>
                <a:cubicBezTo>
                  <a:pt x="188510" y="511820"/>
                  <a:pt x="177683" y="509683"/>
                  <a:pt x="166883" y="507449"/>
                </a:cubicBezTo>
                <a:cubicBezTo>
                  <a:pt x="151679" y="504328"/>
                  <a:pt x="136203" y="501720"/>
                  <a:pt x="121484" y="497526"/>
                </a:cubicBezTo>
                <a:cubicBezTo>
                  <a:pt x="108981" y="493768"/>
                  <a:pt x="96760" y="489129"/>
                  <a:pt x="84913" y="483643"/>
                </a:cubicBezTo>
                <a:cubicBezTo>
                  <a:pt x="65422" y="475004"/>
                  <a:pt x="46389" y="465729"/>
                  <a:pt x="27191" y="456653"/>
                </a:cubicBezTo>
                <a:cubicBezTo>
                  <a:pt x="25249" y="455693"/>
                  <a:pt x="23417" y="454523"/>
                  <a:pt x="21730" y="453164"/>
                </a:cubicBezTo>
                <a:cubicBezTo>
                  <a:pt x="13149" y="446478"/>
                  <a:pt x="4478" y="439799"/>
                  <a:pt x="2205" y="429842"/>
                </a:cubicBezTo>
                <a:cubicBezTo>
                  <a:pt x="1290" y="426133"/>
                  <a:pt x="710" y="422384"/>
                  <a:pt x="0" y="418628"/>
                </a:cubicBezTo>
                <a:close/>
              </a:path>
            </a:pathLst>
          </a:custGeom>
          <a:solidFill>
            <a:srgbClr val="F192B4"/>
          </a:solidFill>
          <a:ln w="6793"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875524B0-F9CB-428D-A15D-F1959FFE5365}"/>
              </a:ext>
              <a:ext uri="{C183D7F6-B498-43B3-948B-1728B52AA6E4}">
                <adec:decorative xmlns:adec="http://schemas.microsoft.com/office/drawing/2017/decorative" val="0"/>
              </a:ext>
            </a:extLst>
          </p:cNvPr>
          <p:cNvSpPr>
            <a:spLocks noGrp="1"/>
          </p:cNvSpPr>
          <p:nvPr>
            <p:ph type="title"/>
          </p:nvPr>
        </p:nvSpPr>
        <p:spPr/>
        <p:txBody>
          <a:bodyPr/>
          <a:lstStyle/>
          <a:p>
            <a:pPr algn="ctr"/>
            <a:r>
              <a:rPr lang="en-GB" sz="2800"/>
              <a:t>The Coronation of George VI and Queen Elizabeth 1937</a:t>
            </a:r>
          </a:p>
        </p:txBody>
      </p:sp>
      <p:sp>
        <p:nvSpPr>
          <p:cNvPr id="15" name="Rectangle 14">
            <a:extLst>
              <a:ext uri="{FF2B5EF4-FFF2-40B4-BE49-F238E27FC236}">
                <a16:creationId xmlns:a16="http://schemas.microsoft.com/office/drawing/2014/main" id="{1F1A6B2C-5B66-4A62-A6A4-723316146177}"/>
              </a:ext>
              <a:ext uri="{C183D7F6-B498-43B3-948B-1728B52AA6E4}">
                <adec:decorative xmlns:adec="http://schemas.microsoft.com/office/drawing/2017/decorative" val="0"/>
              </a:ext>
            </a:extLst>
          </p:cNvPr>
          <p:cNvSpPr/>
          <p:nvPr/>
        </p:nvSpPr>
        <p:spPr>
          <a:xfrm>
            <a:off x="380223" y="1691431"/>
            <a:ext cx="5195352" cy="5355312"/>
          </a:xfrm>
          <a:prstGeom prst="rect">
            <a:avLst/>
          </a:prstGeom>
        </p:spPr>
        <p:txBody>
          <a:bodyPr wrap="square" lIns="91440" tIns="45720" rIns="91440" bIns="45720" anchor="t">
            <a:spAutoFit/>
          </a:bodyPr>
          <a:lstStyle/>
          <a:p>
            <a:pPr algn="ctr"/>
            <a:endParaRPr lang="en-GB"/>
          </a:p>
          <a:p>
            <a:pPr algn="ctr"/>
            <a:r>
              <a:rPr lang="en-GB"/>
              <a:t>Compare the colour photograph of Queen Elizabeth II’s coronation to these photos.</a:t>
            </a:r>
          </a:p>
          <a:p>
            <a:pPr algn="ctr"/>
            <a:endParaRPr lang="en-GB"/>
          </a:p>
          <a:p>
            <a:pPr algn="ctr"/>
            <a:r>
              <a:rPr lang="en-GB"/>
              <a:t>Use it to try to work out what colours the clothes King Georg VI and Queen Elizabeth are wearing are likely to have been.</a:t>
            </a:r>
          </a:p>
          <a:p>
            <a:pPr algn="ctr"/>
            <a:endParaRPr lang="en-GB"/>
          </a:p>
          <a:p>
            <a:pPr algn="ctr"/>
            <a:r>
              <a:rPr lang="en-GB"/>
              <a:t>If a monarch of England is male, and he is married, his wife can be made Queen Consort. She is crowned at the coronation after her husband, the King. </a:t>
            </a:r>
          </a:p>
          <a:p>
            <a:pPr algn="ctr"/>
            <a:endParaRPr lang="en-GB"/>
          </a:p>
          <a:p>
            <a:pPr algn="ctr"/>
            <a:r>
              <a:rPr lang="en-GB"/>
              <a:t>However, traditionally, the husband of a Queen cannot be made King Consort.</a:t>
            </a:r>
          </a:p>
          <a:p>
            <a:pPr algn="ctr"/>
            <a:endParaRPr lang="en-GB"/>
          </a:p>
          <a:p>
            <a:pPr algn="ctr"/>
            <a:r>
              <a:rPr lang="en-GB"/>
              <a:t>Do you think this is fair?</a:t>
            </a:r>
          </a:p>
          <a:p>
            <a:pPr algn="ctr"/>
            <a:endParaRPr lang="en-GB"/>
          </a:p>
          <a:p>
            <a:pPr algn="ctr"/>
            <a:r>
              <a:rPr lang="en-GB"/>
              <a:t> </a:t>
            </a:r>
          </a:p>
        </p:txBody>
      </p:sp>
      <p:pic>
        <p:nvPicPr>
          <p:cNvPr id="13" name="Picture 12" descr=" Discussion Icon&#10;&#10;">
            <a:extLst>
              <a:ext uri="{FF2B5EF4-FFF2-40B4-BE49-F238E27FC236}">
                <a16:creationId xmlns:a16="http://schemas.microsoft.com/office/drawing/2014/main" id="{8F11304C-0A92-4B11-B09F-AFB2B6170B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8215" y="5083914"/>
            <a:ext cx="2547325" cy="785533"/>
          </a:xfrm>
          <a:prstGeom prst="rect">
            <a:avLst/>
          </a:prstGeom>
        </p:spPr>
      </p:pic>
      <p:sp>
        <p:nvSpPr>
          <p:cNvPr id="18" name="Text Placeholder 41">
            <a:extLst>
              <a:ext uri="{FF2B5EF4-FFF2-40B4-BE49-F238E27FC236}">
                <a16:creationId xmlns:a16="http://schemas.microsoft.com/office/drawing/2014/main" id="{874F5F71-78F5-43BC-907E-DF014AC963C8}"/>
              </a:ext>
            </a:extLst>
          </p:cNvPr>
          <p:cNvSpPr txBox="1">
            <a:spLocks/>
          </p:cNvSpPr>
          <p:nvPr/>
        </p:nvSpPr>
        <p:spPr>
          <a:xfrm>
            <a:off x="5691111" y="6134981"/>
            <a:ext cx="2115067" cy="293377"/>
          </a:xfrm>
          <a:prstGeom prst="rect">
            <a:avLst/>
          </a:prstGeom>
          <a:noFill/>
        </p:spPr>
        <p:txBody>
          <a:bodyPr anchor="ctr" anchorCtr="0">
            <a:normAutofit fontScale="85000" lnSpcReduction="20000"/>
          </a:bodyPr>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Class discussion</a:t>
            </a:r>
          </a:p>
        </p:txBody>
      </p:sp>
      <p:pic>
        <p:nvPicPr>
          <p:cNvPr id="5" name="Picture Placeholder 4" descr="The Coronation of George VI and Queen Elizabeth 1937">
            <a:extLst>
              <a:ext uri="{FF2B5EF4-FFF2-40B4-BE49-F238E27FC236}">
                <a16:creationId xmlns:a16="http://schemas.microsoft.com/office/drawing/2014/main" id="{2D1411A8-2559-4CF0-A7C7-C5F7D204FC4E}"/>
              </a:ext>
            </a:extLst>
          </p:cNvPr>
          <p:cNvPicPr>
            <a:picLocks noGrp="1" noChangeAspect="1"/>
          </p:cNvPicPr>
          <p:nvPr>
            <p:ph type="pic" sz="quarter" idx="11"/>
          </p:nvPr>
        </p:nvPicPr>
        <p:blipFill>
          <a:blip r:embed="rId4"/>
          <a:srcRect/>
          <a:stretch/>
        </p:blipFill>
        <p:spPr>
          <a:xfrm rot="20733588">
            <a:off x="6243382" y="478176"/>
            <a:ext cx="2532283" cy="366643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Content Placeholder 7" descr="The Coronation of George VI 1937">
            <a:extLst>
              <a:ext uri="{FF2B5EF4-FFF2-40B4-BE49-F238E27FC236}">
                <a16:creationId xmlns:a16="http://schemas.microsoft.com/office/drawing/2014/main" id="{63E2EACE-E0B1-4EDA-A810-82121AF3F9DD}"/>
              </a:ext>
            </a:extLst>
          </p:cNvPr>
          <p:cNvPicPr>
            <a:picLocks noChangeAspect="1"/>
          </p:cNvPicPr>
          <p:nvPr/>
        </p:nvPicPr>
        <p:blipFill>
          <a:blip r:embed="rId5"/>
          <a:srcRect/>
          <a:stretch/>
        </p:blipFill>
        <p:spPr>
          <a:xfrm rot="1210275">
            <a:off x="8436004" y="2849869"/>
            <a:ext cx="2826304" cy="3304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descr="idea Icon&#10;">
            <a:extLst>
              <a:ext uri="{FF2B5EF4-FFF2-40B4-BE49-F238E27FC236}">
                <a16:creationId xmlns:a16="http://schemas.microsoft.com/office/drawing/2014/main" id="{6C82FE0A-C622-44B0-9AA6-BF07348B3BD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12098" y="1922013"/>
            <a:ext cx="1021796" cy="1158515"/>
          </a:xfrm>
          <a:prstGeom prst="rect">
            <a:avLst/>
          </a:prstGeom>
        </p:spPr>
      </p:pic>
      <p:sp>
        <p:nvSpPr>
          <p:cNvPr id="10" name="Picture Placeholder 9">
            <a:extLst>
              <a:ext uri="{FF2B5EF4-FFF2-40B4-BE49-F238E27FC236}">
                <a16:creationId xmlns:a16="http://schemas.microsoft.com/office/drawing/2014/main" id="{82DC1AF8-02C7-4140-ABDC-B90EE86A9510}"/>
              </a:ext>
              <a:ext uri="{C183D7F6-B498-43B3-948B-1728B52AA6E4}">
                <adec:decorative xmlns:adec="http://schemas.microsoft.com/office/drawing/2017/decorative" val="1"/>
              </a:ext>
            </a:extLst>
          </p:cNvPr>
          <p:cNvSpPr>
            <a:spLocks noGrp="1"/>
          </p:cNvSpPr>
          <p:nvPr>
            <p:ph type="pic" sz="quarter" idx="26"/>
          </p:nvPr>
        </p:nvSpPr>
        <p:spPr>
          <a:xfrm>
            <a:off x="8897031" y="997766"/>
            <a:ext cx="2985012" cy="782648"/>
          </a:xfrm>
        </p:spPr>
      </p:sp>
      <p:sp>
        <p:nvSpPr>
          <p:cNvPr id="11" name="Text Placeholder 10">
            <a:extLst>
              <a:ext uri="{FF2B5EF4-FFF2-40B4-BE49-F238E27FC236}">
                <a16:creationId xmlns:a16="http://schemas.microsoft.com/office/drawing/2014/main" id="{8BD1F110-8B36-4E4B-900A-3476D3A39DAB}"/>
              </a:ext>
            </a:extLst>
          </p:cNvPr>
          <p:cNvSpPr>
            <a:spLocks noGrp="1"/>
          </p:cNvSpPr>
          <p:nvPr>
            <p:ph type="body" sz="quarter" idx="23"/>
          </p:nvPr>
        </p:nvSpPr>
        <p:spPr/>
        <p:txBody>
          <a:bodyPr/>
          <a:lstStyle/>
          <a:p>
            <a:r>
              <a:rPr lang="en-GB"/>
              <a:t>Think about the colours in the colour photo of the 1952 coronation</a:t>
            </a:r>
          </a:p>
        </p:txBody>
      </p:sp>
    </p:spTree>
    <p:extLst>
      <p:ext uri="{BB962C8B-B14F-4D97-AF65-F5344CB8AC3E}">
        <p14:creationId xmlns:p14="http://schemas.microsoft.com/office/powerpoint/2010/main" val="1383362420"/>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A466D0F0B014199F17874A9089BD2" ma:contentTypeVersion="16" ma:contentTypeDescription="Create a new document." ma:contentTypeScope="" ma:versionID="880b6d2babd561a8d5d67cb13094e797">
  <xsd:schema xmlns:xsd="http://www.w3.org/2001/XMLSchema" xmlns:xs="http://www.w3.org/2001/XMLSchema" xmlns:p="http://schemas.microsoft.com/office/2006/metadata/properties" xmlns:ns2="408036ea-1b9e-4437-8296-2e19a6775779" xmlns:ns3="07b4d3a2-3fa1-401f-bd62-629c5e67585e" xmlns:ns4="bb952b06-3268-4e55-b0fe-9eb49669fc08" targetNamespace="http://schemas.microsoft.com/office/2006/metadata/properties" ma:root="true" ma:fieldsID="c42500fa79a45c8ad3ddad5b2315fdd8" ns2:_="" ns3:_="" ns4:_="">
    <xsd:import namespace="408036ea-1b9e-4437-8296-2e19a6775779"/>
    <xsd:import namespace="07b4d3a2-3fa1-401f-bd62-629c5e67585e"/>
    <xsd:import namespace="bb952b06-3268-4e55-b0fe-9eb49669fc0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8036ea-1b9e-4437-8296-2e19a67757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f4335e-c6cf-4429-aa3a-f62cbecd1b5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7b4d3a2-3fa1-401f-bd62-629c5e67585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952b06-3268-4e55-b0fe-9eb49669fc0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dcb3f3a3-df16-4a80-a814-479147323afc}" ma:internalName="TaxCatchAll" ma:showField="CatchAllData" ma:web="07b4d3a2-3fa1-401f-bd62-629c5e67585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07b4d3a2-3fa1-401f-bd62-629c5e67585e">
      <UserInfo>
        <DisplayName>Phillips, Martin</DisplayName>
        <AccountId>21</AccountId>
        <AccountType/>
      </UserInfo>
      <UserInfo>
        <DisplayName>Angel, Victoria</DisplayName>
        <AccountId>27</AccountId>
        <AccountType/>
      </UserInfo>
    </SharedWithUsers>
    <TaxCatchAll xmlns="bb952b06-3268-4e55-b0fe-9eb49669fc08" xsi:nil="true"/>
    <lcf76f155ced4ddcb4097134ff3c332f xmlns="408036ea-1b9e-4437-8296-2e19a67757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B9DC9F-F0E4-438C-AE6B-1195529830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8036ea-1b9e-4437-8296-2e19a6775779"/>
    <ds:schemaRef ds:uri="07b4d3a2-3fa1-401f-bd62-629c5e67585e"/>
    <ds:schemaRef ds:uri="bb952b06-3268-4e55-b0fe-9eb49669f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16D2E43-4F90-40BF-B410-9AF81C15F411}">
  <ds:schemaRefs>
    <ds:schemaRef ds:uri="408036ea-1b9e-4437-8296-2e19a6775779"/>
    <ds:schemaRef ds:uri="07b4d3a2-3fa1-401f-bd62-629c5e67585e"/>
    <ds:schemaRef ds:uri="http://purl.org/dc/elements/1.1/"/>
    <ds:schemaRef ds:uri="http://schemas.openxmlformats.org/package/2006/metadata/core-properties"/>
    <ds:schemaRef ds:uri="http://purl.org/dc/dcmitype/"/>
    <ds:schemaRef ds:uri="http://www.w3.org/XML/1998/namespace"/>
    <ds:schemaRef ds:uri="http://schemas.microsoft.com/office/2006/documentManagement/types"/>
    <ds:schemaRef ds:uri="http://schemas.microsoft.com/office/infopath/2007/PartnerControls"/>
    <ds:schemaRef ds:uri="bb952b06-3268-4e55-b0fe-9eb49669fc08"/>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TotalTime>
  <Words>6408</Words>
  <Application>Microsoft Office PowerPoint</Application>
  <PresentationFormat>Widescreen</PresentationFormat>
  <Paragraphs>448</Paragraphs>
  <Slides>52</Slides>
  <Notes>51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Source Sans Pro Bold</vt:lpstr>
      <vt:lpstr>Office Theme</vt:lpstr>
      <vt:lpstr>Teaching activity about coronations</vt:lpstr>
      <vt:lpstr>How to use this PPT</vt:lpstr>
      <vt:lpstr>Can photographs tell us more about past coronations than paintings?</vt:lpstr>
      <vt:lpstr>200 years of British Coronations</vt:lpstr>
      <vt:lpstr>How will the 2023 Coronation be watched and recorded?</vt:lpstr>
      <vt:lpstr>King Charles III and the Queen Consort, Camilla  2023</vt:lpstr>
      <vt:lpstr>Coronation of Queen Elizabeth II 1953</vt:lpstr>
      <vt:lpstr>Colour Photographs</vt:lpstr>
      <vt:lpstr>The Coronation of George VI and Queen Elizabeth 1937</vt:lpstr>
      <vt:lpstr>The Coronation of King George V and Queen Mary 1911</vt:lpstr>
      <vt:lpstr>The Coronation of King Edward VII and Queen Alexandra 1902</vt:lpstr>
      <vt:lpstr>The Coronation of Queen Victoria 1837</vt:lpstr>
      <vt:lpstr>The Coronation of William IV and Queen Adelaide 1831</vt:lpstr>
      <vt:lpstr>The Coronation of George IV 1821</vt:lpstr>
      <vt:lpstr>Coronation Celebrations</vt:lpstr>
      <vt:lpstr>Queen Elizabeth II Children’s Coronation Party 1953 </vt:lpstr>
      <vt:lpstr>Queen Elizabeth II Coronation Children's Party 1953 </vt:lpstr>
      <vt:lpstr>Elizabeth II Coronation Street Party 1953 </vt:lpstr>
      <vt:lpstr>King George VI Coronation School Tea 1937 </vt:lpstr>
      <vt:lpstr>George V Coronation Street Party 1911 </vt:lpstr>
      <vt:lpstr>Crowds Celebrating the Coronation of Edward VII 1902</vt:lpstr>
      <vt:lpstr>Coronation Celebration of Queen Victoria 1838</vt:lpstr>
      <vt:lpstr>Coronation Procession of King William IV 1834 </vt:lpstr>
      <vt:lpstr>Coronation Procession of George IV 1821 </vt:lpstr>
      <vt:lpstr>Will you celebrate the 2023 Coronation of King Charles and Camilla, Queen Consort?</vt:lpstr>
      <vt:lpstr>Additional Activity Suggestions</vt:lpstr>
      <vt:lpstr>200 years of British Coronations</vt:lpstr>
      <vt:lpstr>200 years of British Coronations</vt:lpstr>
      <vt:lpstr>200 years of British Coronations</vt:lpstr>
      <vt:lpstr>Blank timeline</vt:lpstr>
      <vt:lpstr>200 years of British Coronations</vt:lpstr>
      <vt:lpstr>200 years of British Monarchs</vt:lpstr>
      <vt:lpstr>Image of King Charles III and Camilla, the Queen Consort </vt:lpstr>
      <vt:lpstr>Image of Queen Elizabeth II Procession </vt:lpstr>
      <vt:lpstr>Image of Queen Elizabeth II during her coronation</vt:lpstr>
      <vt:lpstr>Colour image of Queen Elizabeth II during her coronation</vt:lpstr>
      <vt:lpstr>Image of King George VI and Queen Elizabeth </vt:lpstr>
      <vt:lpstr>Image of King George VI during his coronation</vt:lpstr>
      <vt:lpstr>Image of King George V and Queen Mary </vt:lpstr>
      <vt:lpstr>Image of King Edward VII &amp; Queen Alexandra </vt:lpstr>
      <vt:lpstr>Image of Queen Victoria's coronation</vt:lpstr>
      <vt:lpstr>Image of King William IV’s coronation</vt:lpstr>
      <vt:lpstr>Image of King George IV’s coronation</vt:lpstr>
      <vt:lpstr>Image of Queen Elizabeth II Coronation Children's Party </vt:lpstr>
      <vt:lpstr>Image of Queen Elizabeth II Coronation Children's Party </vt:lpstr>
      <vt:lpstr>Image of a coronation Street Party - 1953</vt:lpstr>
      <vt:lpstr>Image of Coronation school tea </vt:lpstr>
      <vt:lpstr>Image of a coronation Street Party -  1911</vt:lpstr>
      <vt:lpstr>Image of Coronation procession of Edward VII </vt:lpstr>
      <vt:lpstr>Image  of large Street Party for 5000 people</vt:lpstr>
      <vt:lpstr>Image of Coronation Procession of King William IV 1831 </vt:lpstr>
      <vt:lpstr>Image of Street procession with King George IV at his coronation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Catherine McHarg</cp:lastModifiedBy>
  <cp:revision>3</cp:revision>
  <cp:lastPrinted>2023-03-20T09:35:30Z</cp:lastPrinted>
  <dcterms:created xsi:type="dcterms:W3CDTF">2022-11-29T11:24:41Z</dcterms:created>
  <dcterms:modified xsi:type="dcterms:W3CDTF">2023-04-03T09:41:10Z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0x010100577A466D0F0B014199F17874A9089BD2</vt:lpwstr>
  </property>
  <property fmtid="{D5CDD505-2E9C-101B-9397-08002B2CF9AE}" pid="3" name="MediaServiceImageTags">
    <vt:lpwstr/>
  </property>
</Properties>
</file>