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9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645CF-C72D-491A-9575-7B04B3AB2329}" type="datetimeFigureOut">
              <a:rPr lang="en-GB" smtClean="0"/>
              <a:t>20/07/2020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BBE44-9948-4921-A5C7-8F2CA0855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64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A2E0A6-ECD2-43B7-8457-5B355A88D1C7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Historic England education</a:t>
            </a:r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A2E0A6-ECD2-43B7-8457-5B355A88D1C7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Historic England education</a:t>
            </a:r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Supporting</a:t>
            </a:r>
            <a:r>
              <a:rPr lang="en-GB" baseline="0" dirty="0" smtClean="0"/>
              <a:t> the EYFS Curriculum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C4701-2F72-407C-9AA4-B6CD75E52CE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479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C4701-2F72-407C-9AA4-B6CD75E52CEC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564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A2E0A6-ECD2-43B7-8457-5B355A88D1C7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Historic England education</a:t>
            </a:r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historicengland.org.uk/listing/the-list/map" TargetMode="External"/><Relationship Id="rId13" Type="http://schemas.openxmlformats.org/officeDocument/2006/relationships/hyperlink" Target="https://www.findmypast.co.uk/" TargetMode="External"/><Relationship Id="rId18" Type="http://schemas.openxmlformats.org/officeDocument/2006/relationships/hyperlink" Target="https://www.nationalarchives.gov.uk/" TargetMode="External"/><Relationship Id="rId3" Type="http://schemas.openxmlformats.org/officeDocument/2006/relationships/hyperlink" Target="https://www.google.com/maps" TargetMode="External"/><Relationship Id="rId21" Type="http://schemas.openxmlformats.org/officeDocument/2006/relationships/hyperlink" Target="https://www.bfi.org.uk/britain-on-film/" TargetMode="External"/><Relationship Id="rId7" Type="http://schemas.openxmlformats.org/officeDocument/2006/relationships/hyperlink" Target="https://www.britainfromabove.org.uk/" TargetMode="External"/><Relationship Id="rId12" Type="http://schemas.openxmlformats.org/officeDocument/2006/relationships/hyperlink" Target="https://www.ancestry.co.uk/" TargetMode="External"/><Relationship Id="rId17" Type="http://schemas.openxmlformats.org/officeDocument/2006/relationships/hyperlink" Target="https://www.gov.uk/local-library-services" TargetMode="External"/><Relationship Id="rId25" Type="http://schemas.openxmlformats.org/officeDocument/2006/relationships/hyperlink" Target="https://www.museums.co.uk/" TargetMode="External"/><Relationship Id="rId2" Type="http://schemas.openxmlformats.org/officeDocument/2006/relationships/slideLayout" Target="../slideLayouts/slideLayout7.xml"/><Relationship Id="rId16" Type="http://schemas.openxmlformats.org/officeDocument/2006/relationships/hyperlink" Target="http://specialcollections.le.ac.uk/digital/collection/p16445coll4" TargetMode="External"/><Relationship Id="rId20" Type="http://schemas.openxmlformats.org/officeDocument/2006/relationships/hyperlink" Target="https://artuk.org/" TargetMode="External"/><Relationship Id="rId1" Type="http://schemas.openxmlformats.org/officeDocument/2006/relationships/tags" Target="../tags/tag18.xml"/><Relationship Id="rId6" Type="http://schemas.openxmlformats.org/officeDocument/2006/relationships/hyperlink" Target="https://www.cambridgeairphotos.com/" TargetMode="External"/><Relationship Id="rId11" Type="http://schemas.openxmlformats.org/officeDocument/2006/relationships/hyperlink" Target="https://www.archiuk.com/index_form.htm" TargetMode="External"/><Relationship Id="rId24" Type="http://schemas.openxmlformats.org/officeDocument/2006/relationships/hyperlink" Target="https://www.balh.org.uk/" TargetMode="External"/><Relationship Id="rId5" Type="http://schemas.openxmlformats.org/officeDocument/2006/relationships/hyperlink" Target="https://www.ordnancesurvey.co.uk/mapzone/" TargetMode="External"/><Relationship Id="rId15" Type="http://schemas.openxmlformats.org/officeDocument/2006/relationships/hyperlink" Target="https://www.britishnewspaperarchive.co.uk/" TargetMode="External"/><Relationship Id="rId23" Type="http://schemas.openxmlformats.org/officeDocument/2006/relationships/hyperlink" Target="http://www.local-history.co.uk/" TargetMode="External"/><Relationship Id="rId10" Type="http://schemas.openxmlformats.org/officeDocument/2006/relationships/hyperlink" Target="https://www.heritagegateway.org.uk/gateway/" TargetMode="External"/><Relationship Id="rId19" Type="http://schemas.openxmlformats.org/officeDocument/2006/relationships/hyperlink" Target="http://kepn.nottingham.ac.uk/" TargetMode="External"/><Relationship Id="rId4" Type="http://schemas.openxmlformats.org/officeDocument/2006/relationships/hyperlink" Target="https://maps.nls.uk/" TargetMode="External"/><Relationship Id="rId9" Type="http://schemas.openxmlformats.org/officeDocument/2006/relationships/hyperlink" Target="https://www.english-heritage.org.uk/visit/places" TargetMode="External"/><Relationship Id="rId14" Type="http://schemas.openxmlformats.org/officeDocument/2006/relationships/hyperlink" Target="https://opendomesday.org/" TargetMode="External"/><Relationship Id="rId22" Type="http://schemas.openxmlformats.org/officeDocument/2006/relationships/hyperlink" Target="https://www.bl.uk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5" Type="http://schemas.openxmlformats.org/officeDocument/2006/relationships/hyperlink" Target="https://historicengland.org.uk/services-skills/education/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1473200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Local Heritage Research Guide</a:t>
            </a:r>
          </a:p>
          <a:p>
            <a:endParaRPr lang="en-GB" dirty="0" smtClean="0">
              <a:solidFill>
                <a:prstClr val="black"/>
              </a:solidFill>
              <a:latin typeface="Source Sans Pro" pitchFamily="34" charset="0"/>
            </a:endParaRPr>
          </a:p>
          <a:p>
            <a:endParaRPr lang="en-GB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Key Stages: Early Years, KS1 &amp; KS2</a:t>
            </a:r>
            <a:endParaRPr lang="en-GB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Learning Aims and Outcomes</a:t>
            </a:r>
          </a:p>
          <a:p>
            <a:endParaRPr lang="en-GB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Provide a starting point for reflecting on which aspects of local heritage should be embedded in your school’s curriculum.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Provide questions for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each key stage to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thread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the locality into the history and geography curriculum.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Provide some useful websites for starting local heritage research.</a:t>
            </a:r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15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 pitchFamily="34" charset="0"/>
                <a:cs typeface="Arial" pitchFamily="34" charset="0"/>
              </a:rPr>
              <a:t>Discovering Your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Place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r>
              <a:rPr lang="en-GB" sz="40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r>
              <a:rPr lang="en-GB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Key </a:t>
            </a:r>
            <a:r>
              <a:rPr lang="en-GB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Stage </a:t>
            </a:r>
            <a:r>
              <a:rPr lang="en-GB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73" y="404664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059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3982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b="1" dirty="0">
                <a:latin typeface="Arial" pitchFamily="34" charset="0"/>
                <a:cs typeface="Arial" pitchFamily="34" charset="0"/>
              </a:rPr>
              <a:t>Discovering Your Place</a:t>
            </a:r>
            <a:br>
              <a:rPr lang="en-GB" sz="27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GB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KS2 History: Key </a:t>
            </a:r>
            <a:r>
              <a:rPr lang="en-GB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Questions for Children</a:t>
            </a:r>
            <a:endParaRPr lang="en-GB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32037"/>
            <a:ext cx="4038600" cy="4525963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itchFamily="34" charset="0"/>
                <a:cs typeface="Arial" pitchFamily="34" charset="0"/>
              </a:rPr>
              <a:t>How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was your place different during the: </a:t>
            </a:r>
          </a:p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Stone Age to Iron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ge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Roman Empire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Anglo Saxon and Viking era</a:t>
            </a:r>
          </a:p>
          <a:p>
            <a:pPr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00050"/>
            <a:r>
              <a:rPr lang="en-GB" sz="2000" dirty="0">
                <a:latin typeface="Arial" pitchFamily="34" charset="0"/>
                <a:cs typeface="Arial" pitchFamily="34" charset="0"/>
              </a:rPr>
              <a:t>What would it have been like to live in your place at these different times in the past?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00050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32037"/>
            <a:ext cx="4038600" cy="4525963"/>
          </a:xfrm>
        </p:spPr>
        <p:txBody>
          <a:bodyPr>
            <a:normAutofit/>
          </a:bodyPr>
          <a:lstStyle/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Where and what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evidence  can be found of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these past times in your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own locality?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lvl="1"/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400050"/>
            <a:r>
              <a:rPr lang="en-GB" sz="2000" dirty="0">
                <a:latin typeface="Arial" pitchFamily="34" charset="0"/>
                <a:cs typeface="Arial" pitchFamily="34" charset="0"/>
              </a:rPr>
              <a:t>How have these periods impacted on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how your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locality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has changed over time and how it is today?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3" y="-1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64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b="1" dirty="0">
                <a:latin typeface="Arial" pitchFamily="34" charset="0"/>
                <a:cs typeface="Arial" pitchFamily="34" charset="0"/>
              </a:rPr>
              <a:t>Discovering Your </a:t>
            </a:r>
            <a:r>
              <a:rPr lang="en-GB" sz="2700" b="1" dirty="0" smtClean="0">
                <a:latin typeface="Arial" pitchFamily="34" charset="0"/>
                <a:cs typeface="Arial" pitchFamily="34" charset="0"/>
              </a:rPr>
              <a:t>Place</a:t>
            </a:r>
            <a:br>
              <a:rPr lang="en-GB" sz="27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KS2 History: </a:t>
            </a:r>
            <a:r>
              <a:rPr lang="en-GB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Key Questions for Children</a:t>
            </a:r>
            <a:endParaRPr lang="en-GB" sz="27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564904"/>
            <a:ext cx="4038600" cy="40324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Your Local History Study</a:t>
            </a:r>
          </a:p>
          <a:p>
            <a:endParaRPr lang="en-GB" sz="2200" dirty="0">
              <a:latin typeface="Arial" pitchFamily="34" charset="0"/>
              <a:cs typeface="Arial" pitchFamily="34" charset="0"/>
            </a:endParaRP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Which </a:t>
            </a:r>
            <a:r>
              <a:rPr lang="en-GB" sz="2200" b="1" dirty="0">
                <a:latin typeface="Arial" pitchFamily="34" charset="0"/>
                <a:cs typeface="Arial" pitchFamily="34" charset="0"/>
              </a:rPr>
              <a:t>era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has had the most impact on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your locality?</a:t>
            </a:r>
          </a:p>
          <a:p>
            <a:endParaRPr lang="en-GB" sz="2200" dirty="0">
              <a:latin typeface="Arial" pitchFamily="34" charset="0"/>
              <a:cs typeface="Arial" pitchFamily="34" charset="0"/>
            </a:endParaRP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Which </a:t>
            </a:r>
            <a:r>
              <a:rPr lang="en-GB" sz="2200" b="1" dirty="0">
                <a:latin typeface="Arial" pitchFamily="34" charset="0"/>
                <a:cs typeface="Arial" pitchFamily="34" charset="0"/>
              </a:rPr>
              <a:t>event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has had the most impact on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your locality?</a:t>
            </a:r>
          </a:p>
          <a:p>
            <a:endParaRPr lang="en-GB" sz="2200" dirty="0">
              <a:latin typeface="Arial" pitchFamily="34" charset="0"/>
              <a:cs typeface="Arial" pitchFamily="34" charset="0"/>
            </a:endParaRP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Which </a:t>
            </a:r>
            <a:r>
              <a:rPr lang="en-GB" sz="2200" b="1" dirty="0">
                <a:latin typeface="Arial" pitchFamily="34" charset="0"/>
                <a:cs typeface="Arial" pitchFamily="34" charset="0"/>
              </a:rPr>
              <a:t>developments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have had the most impact on your 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locality?</a:t>
            </a:r>
          </a:p>
          <a:p>
            <a:pPr marL="0" indent="0">
              <a:buNone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2852936"/>
            <a:ext cx="4248472" cy="3592587"/>
          </a:xfrm>
        </p:spPr>
        <p:txBody>
          <a:bodyPr>
            <a:normAutofit fontScale="92500" lnSpcReduction="10000"/>
          </a:bodyPr>
          <a:lstStyle/>
          <a:p>
            <a:r>
              <a:rPr lang="en-GB" sz="2200" dirty="0">
                <a:latin typeface="Arial" pitchFamily="34" charset="0"/>
                <a:cs typeface="Arial" pitchFamily="34" charset="0"/>
              </a:rPr>
              <a:t>Which </a:t>
            </a:r>
            <a:r>
              <a:rPr lang="en-GB" sz="2200" b="1" dirty="0">
                <a:latin typeface="Arial" pitchFamily="34" charset="0"/>
                <a:cs typeface="Arial" pitchFamily="34" charset="0"/>
              </a:rPr>
              <a:t>individuals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have had the most impact on your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locality?</a:t>
            </a:r>
            <a:endParaRPr lang="en-GB" sz="2200" dirty="0">
              <a:latin typeface="Arial" pitchFamily="34" charset="0"/>
              <a:cs typeface="Arial" pitchFamily="34" charset="0"/>
            </a:endParaRPr>
          </a:p>
          <a:p>
            <a:endParaRPr lang="en-GB" sz="2200" dirty="0">
              <a:latin typeface="Arial" pitchFamily="34" charset="0"/>
              <a:cs typeface="Arial" pitchFamily="34" charset="0"/>
            </a:endParaRP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How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has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your locality changed over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time?</a:t>
            </a:r>
          </a:p>
          <a:p>
            <a:endParaRPr lang="en-GB" sz="22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Where and what is the evidence of other past times and events in your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locality?</a:t>
            </a:r>
            <a:endParaRPr lang="en-GB" sz="22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endParaRPr lang="en-GB" sz="1900" dirty="0"/>
          </a:p>
          <a:p>
            <a:endParaRPr lang="en-GB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3" y="-1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227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b="1" dirty="0">
                <a:latin typeface="Arial" pitchFamily="34" charset="0"/>
                <a:cs typeface="Arial" pitchFamily="34" charset="0"/>
              </a:rPr>
              <a:t>Discovering Your Place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>
                <a:latin typeface="Arial" pitchFamily="34" charset="0"/>
                <a:cs typeface="Arial" pitchFamily="34" charset="0"/>
              </a:rPr>
            </a:br>
            <a:r>
              <a:rPr lang="en-GB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2700" b="1" dirty="0">
                <a:latin typeface="Arial" pitchFamily="34" charset="0"/>
                <a:cs typeface="Arial" pitchFamily="34" charset="0"/>
              </a:rPr>
            </a:br>
            <a:r>
              <a:rPr lang="en-GB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KS2 History: </a:t>
            </a:r>
            <a:r>
              <a:rPr lang="en-GB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Key Questions for Children</a:t>
            </a:r>
            <a:endParaRPr lang="en-GB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2852936"/>
            <a:ext cx="4114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Your Local History Study 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Which buildings or places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can best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tell your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locality's story?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Which buildings or places are of special local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interest?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2924944"/>
            <a:ext cx="4160134" cy="4525963"/>
          </a:xfrm>
        </p:spPr>
        <p:txBody>
          <a:bodyPr>
            <a:normAutofit/>
          </a:bodyPr>
          <a:lstStyle/>
          <a:p>
            <a:endParaRPr lang="en-GB" sz="19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Are there any buildings or places which are of special national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interest?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Are there any buildings or places which are of special world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interest?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3" y="-1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489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b="1" dirty="0">
                <a:latin typeface="Arial" pitchFamily="34" charset="0"/>
                <a:cs typeface="Arial" pitchFamily="34" charset="0"/>
              </a:rPr>
              <a:t>Discovering Your Place</a:t>
            </a:r>
            <a:br>
              <a:rPr lang="en-GB" sz="27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GB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KS2 History: Key </a:t>
            </a:r>
            <a:r>
              <a:rPr lang="en-GB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Questions for Children</a:t>
            </a:r>
            <a:endParaRPr lang="en-GB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20888"/>
            <a:ext cx="4038600" cy="4525963"/>
          </a:xfrm>
        </p:spPr>
        <p:txBody>
          <a:bodyPr>
            <a:normAutofit lnSpcReduction="10000"/>
          </a:bodyPr>
          <a:lstStyle/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How have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early civilisations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non European societies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impacted on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your locality?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Can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you find any evidence of the impact of early civilisations or non European societies on your locality? 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2348880"/>
            <a:ext cx="4038600" cy="4309939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How have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the movement of peoples (migration) into and out of the community impacted on your place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Can you find any evidence of the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impact of migration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on your community?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well is the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UK’s rich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diversity reflected in your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community?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3" y="-1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81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>Discovering Your Place</a:t>
            </a:r>
            <a:br>
              <a:rPr lang="en-GB" sz="24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KS2 Geography: Key Questions for Children</a:t>
            </a:r>
            <a:r>
              <a:rPr lang="en-GB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endParaRPr lang="en-GB" sz="2800" b="1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332037"/>
            <a:ext cx="4038600" cy="4525963"/>
          </a:xfrm>
        </p:spPr>
        <p:txBody>
          <a:bodyPr>
            <a:normAutofit/>
          </a:bodyPr>
          <a:lstStyle/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What human and physical features typify your locality?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How have both the physical and natural features of your locality impacted on its development? 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How have changes and developments from the past characterised your locality? 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/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2332037"/>
            <a:ext cx="4038600" cy="4525963"/>
          </a:xfrm>
        </p:spPr>
        <p:txBody>
          <a:bodyPr>
            <a:normAutofit/>
          </a:bodyPr>
          <a:lstStyle/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How are other places connected with your place?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are other places similar to your place ?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How are other places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different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from your place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61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Getting started - 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finding evidence of 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your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place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0" indent="0" defTabSz="457200">
              <a:buNone/>
            </a:pP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for:</a:t>
            </a:r>
          </a:p>
          <a:p>
            <a:pPr defTabSz="457200"/>
            <a:r>
              <a:rPr lang="en-GB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Built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heritage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e.g. housing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, retail and commercial premises,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places of worship,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public and community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buildings, listed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buildings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 scheduled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monuments,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 parks and gardens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Remnants of the past 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place names, plaques, pub signs, street furniture, memorials </a:t>
            </a:r>
            <a:endParaRPr lang="en-GB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sources 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 local history 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publications, maps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diaries, school 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books, census records, trade directories, newspapers</a:t>
            </a:r>
          </a:p>
          <a:p>
            <a:pPr defTabSz="457200"/>
            <a:r>
              <a:rPr lang="en-GB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</a:t>
            </a:r>
            <a:r>
              <a:rPr lang="en-GB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 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photographs, 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paintings, postcards, murals, films</a:t>
            </a:r>
            <a:endParaRPr lang="en-GB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Artefacts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e.g.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clothes,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toys, domestic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appliances, tools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furniture, memorabilia,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archaeological discoveries  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history -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talking and listening to people from 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locality, archive recordings, local historians</a:t>
            </a:r>
          </a:p>
          <a:p>
            <a:pPr defTabSz="457200"/>
            <a:endParaRPr lang="en-GB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buNone/>
            </a:pP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look for evidence of local traditions, </a:t>
            </a:r>
            <a:r>
              <a:rPr lang="en-GB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customs and beliefs, folklore, food and festivals and music particular to your </a:t>
            </a:r>
            <a:r>
              <a:rPr lang="en-GB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e.g. playbills, posters and songs</a:t>
            </a:r>
            <a:endParaRPr lang="en-GB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49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0FAAAD6-C34A-4755-8591-C332F94A6D51}"/>
              </a:ext>
            </a:extLst>
          </p:cNvPr>
          <p:cNvSpPr txBox="1"/>
          <p:nvPr/>
        </p:nvSpPr>
        <p:spPr>
          <a:xfrm>
            <a:off x="3024232" y="2324256"/>
            <a:ext cx="3095537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Discovering your Local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Heritage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8E6E6AA-911F-41C2-AE39-F5ECFD34FF04}"/>
              </a:ext>
            </a:extLst>
          </p:cNvPr>
          <p:cNvSpPr txBox="1"/>
          <p:nvPr/>
        </p:nvSpPr>
        <p:spPr>
          <a:xfrm>
            <a:off x="5780015" y="855894"/>
            <a:ext cx="2759978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Maps and Aerial Photos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ADF7EB1-B9A6-4B4D-9D20-024AED019319}"/>
              </a:ext>
            </a:extLst>
          </p:cNvPr>
          <p:cNvSpPr txBox="1"/>
          <p:nvPr/>
        </p:nvSpPr>
        <p:spPr>
          <a:xfrm>
            <a:off x="6845417" y="2772329"/>
            <a:ext cx="1694576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Built Heritage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E97303A-DC82-4AFF-851F-3B9B36D77B35}"/>
              </a:ext>
            </a:extLst>
          </p:cNvPr>
          <p:cNvSpPr txBox="1"/>
          <p:nvPr/>
        </p:nvSpPr>
        <p:spPr>
          <a:xfrm>
            <a:off x="5337576" y="5574379"/>
            <a:ext cx="1845578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Museums and Artefacts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0963640-1CD7-4D60-9173-5866EBFC6F9E}"/>
              </a:ext>
            </a:extLst>
          </p:cNvPr>
          <p:cNvSpPr txBox="1"/>
          <p:nvPr/>
        </p:nvSpPr>
        <p:spPr>
          <a:xfrm>
            <a:off x="6493078" y="4442674"/>
            <a:ext cx="1463298" cy="36933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Archaeology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9B1C180-6B2A-4E4B-A7EF-CB1C9ED40911}"/>
              </a:ext>
            </a:extLst>
          </p:cNvPr>
          <p:cNvSpPr txBox="1"/>
          <p:nvPr/>
        </p:nvSpPr>
        <p:spPr>
          <a:xfrm>
            <a:off x="394283" y="423454"/>
            <a:ext cx="1770077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History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866A5C1-D777-4011-A657-D358766838DE}"/>
              </a:ext>
            </a:extLst>
          </p:cNvPr>
          <p:cNvSpPr txBox="1"/>
          <p:nvPr/>
        </p:nvSpPr>
        <p:spPr>
          <a:xfrm>
            <a:off x="893419" y="3080883"/>
            <a:ext cx="1635853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Directories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7723AD6-41A6-4575-A94A-AD89E6E3B600}"/>
              </a:ext>
            </a:extLst>
          </p:cNvPr>
          <p:cNvSpPr txBox="1"/>
          <p:nvPr/>
        </p:nvSpPr>
        <p:spPr>
          <a:xfrm>
            <a:off x="3427304" y="1262516"/>
            <a:ext cx="1869949" cy="646331"/>
          </a:xfrm>
          <a:prstGeom prst="rect">
            <a:avLst/>
          </a:prstGeom>
          <a:noFill/>
          <a:ln>
            <a:solidFill>
              <a:srgbClr val="AF21A8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Photos, Films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Paintings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28BC05D-9784-49D3-ABBA-5F4B98D19843}"/>
              </a:ext>
            </a:extLst>
          </p:cNvPr>
          <p:cNvSpPr txBox="1"/>
          <p:nvPr/>
        </p:nvSpPr>
        <p:spPr>
          <a:xfrm>
            <a:off x="234384" y="5553645"/>
            <a:ext cx="1588128" cy="65578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Newspapers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97876444-3064-415B-831F-8A7CC6AB2A3A}"/>
              </a:ext>
            </a:extLst>
          </p:cNvPr>
          <p:cNvCxnSpPr>
            <a:cxnSpLocks/>
          </p:cNvCxnSpPr>
          <p:nvPr/>
        </p:nvCxnSpPr>
        <p:spPr>
          <a:xfrm flipV="1">
            <a:off x="5452110" y="1225226"/>
            <a:ext cx="485023" cy="109903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3270940-09A7-41ED-9788-4B8150220373}"/>
              </a:ext>
            </a:extLst>
          </p:cNvPr>
          <p:cNvCxnSpPr>
            <a:cxnSpLocks/>
          </p:cNvCxnSpPr>
          <p:nvPr/>
        </p:nvCxnSpPr>
        <p:spPr>
          <a:xfrm>
            <a:off x="6119769" y="2956995"/>
            <a:ext cx="72564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06955C6-DD6C-458C-9F8A-3D4DC9137A11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6107184" y="4457240"/>
            <a:ext cx="385894" cy="1701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8C8A750-72AB-4EEA-B65C-EF30B18F8CC6}"/>
              </a:ext>
            </a:extLst>
          </p:cNvPr>
          <p:cNvCxnSpPr>
            <a:cxnSpLocks/>
          </p:cNvCxnSpPr>
          <p:nvPr/>
        </p:nvCxnSpPr>
        <p:spPr>
          <a:xfrm>
            <a:off x="5428527" y="4596563"/>
            <a:ext cx="197060" cy="9917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3AC605FE-C3B3-46FB-9B69-47BB71417609}"/>
              </a:ext>
            </a:extLst>
          </p:cNvPr>
          <p:cNvCxnSpPr>
            <a:cxnSpLocks/>
          </p:cNvCxnSpPr>
          <p:nvPr/>
        </p:nvCxnSpPr>
        <p:spPr>
          <a:xfrm flipH="1">
            <a:off x="3495850" y="4596563"/>
            <a:ext cx="43257" cy="3370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F3F4D3D7-C61E-44CF-9694-554E463EE21E}"/>
              </a:ext>
            </a:extLst>
          </p:cNvPr>
          <p:cNvCxnSpPr>
            <a:cxnSpLocks/>
          </p:cNvCxnSpPr>
          <p:nvPr/>
        </p:nvCxnSpPr>
        <p:spPr>
          <a:xfrm flipH="1">
            <a:off x="1782664" y="4293096"/>
            <a:ext cx="1241568" cy="126054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D3AABB53-1F2B-44A8-8BA4-5D352F310844}"/>
              </a:ext>
            </a:extLst>
          </p:cNvPr>
          <p:cNvCxnSpPr>
            <a:endCxn id="10" idx="3"/>
          </p:cNvCxnSpPr>
          <p:nvPr/>
        </p:nvCxnSpPr>
        <p:spPr>
          <a:xfrm flipH="1">
            <a:off x="2529272" y="3404049"/>
            <a:ext cx="49496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232C0ABF-154F-4E6F-A0E9-18B6FC5EE12A}"/>
              </a:ext>
            </a:extLst>
          </p:cNvPr>
          <p:cNvCxnSpPr>
            <a:endCxn id="9" idx="3"/>
          </p:cNvCxnSpPr>
          <p:nvPr/>
        </p:nvCxnSpPr>
        <p:spPr>
          <a:xfrm flipH="1" flipV="1">
            <a:off x="2893475" y="2103601"/>
            <a:ext cx="130757" cy="37322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BD9970E4-573A-4736-BF37-858C3FF42EC8}"/>
              </a:ext>
            </a:extLst>
          </p:cNvPr>
          <p:cNvCxnSpPr>
            <a:cxnSpLocks/>
          </p:cNvCxnSpPr>
          <p:nvPr/>
        </p:nvCxnSpPr>
        <p:spPr>
          <a:xfrm flipV="1">
            <a:off x="4362279" y="1918935"/>
            <a:ext cx="0" cy="405322"/>
          </a:xfrm>
          <a:prstGeom prst="line">
            <a:avLst/>
          </a:prstGeom>
          <a:ln>
            <a:solidFill>
              <a:srgbClr val="AF21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3F56B258-081B-4908-8B55-43078EC0962A}"/>
              </a:ext>
            </a:extLst>
          </p:cNvPr>
          <p:cNvCxnSpPr>
            <a:stCxn id="2" idx="1"/>
          </p:cNvCxnSpPr>
          <p:nvPr/>
        </p:nvCxnSpPr>
        <p:spPr>
          <a:xfrm flipH="1" flipV="1">
            <a:off x="1880192" y="1069785"/>
            <a:ext cx="1144040" cy="166997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A802B2C-DF61-4773-8148-54E86E1E0FEA}"/>
              </a:ext>
            </a:extLst>
          </p:cNvPr>
          <p:cNvSpPr txBox="1"/>
          <p:nvPr/>
        </p:nvSpPr>
        <p:spPr>
          <a:xfrm>
            <a:off x="1331028" y="1918935"/>
            <a:ext cx="1562447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Census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9402E9EE-0F44-4F08-8F15-EAB554E378DA}"/>
              </a:ext>
            </a:extLst>
          </p:cNvPr>
          <p:cNvSpPr txBox="1"/>
          <p:nvPr/>
        </p:nvSpPr>
        <p:spPr>
          <a:xfrm>
            <a:off x="6300131" y="1318770"/>
            <a:ext cx="2736365" cy="10156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GB" sz="1200" dirty="0" smtClean="0">
                <a:latin typeface="Arial" pitchFamily="34" charset="0"/>
                <a:cs typeface="Arial" pitchFamily="34" charset="0"/>
                <a:hlinkClick r:id="rId3"/>
              </a:rPr>
              <a:t>https</a:t>
            </a:r>
            <a:r>
              <a:rPr lang="en-GB" sz="1200" dirty="0">
                <a:latin typeface="Arial" pitchFamily="34" charset="0"/>
                <a:cs typeface="Arial" pitchFamily="34" charset="0"/>
                <a:hlinkClick r:id="rId3"/>
              </a:rPr>
              <a:t>://www.google.com/maps</a:t>
            </a:r>
            <a:r>
              <a:rPr lang="en-GB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defTabSz="457200"/>
            <a:r>
              <a:rPr lang="en-GB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4"/>
              </a:rPr>
              <a:t>https</a:t>
            </a:r>
            <a:r>
              <a:rPr lang="en-GB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4"/>
              </a:rPr>
              <a:t>://maps.nls.uk</a:t>
            </a:r>
            <a:r>
              <a:rPr lang="en-GB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4"/>
              </a:rPr>
              <a:t>/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5"/>
              </a:rPr>
              <a:t>https://www.ordnancesurvey.co.uk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5"/>
              </a:rPr>
              <a:t>/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6"/>
              </a:rPr>
              <a:t>https://www.cambridgeairphotos.com/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7"/>
              </a:rPr>
              <a:t>https://www.britainfromabove.org.uk/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FBB86EE1-2625-4198-BA3B-CB91BAC1610E}"/>
              </a:ext>
            </a:extLst>
          </p:cNvPr>
          <p:cNvSpPr/>
          <p:nvPr/>
        </p:nvSpPr>
        <p:spPr>
          <a:xfrm>
            <a:off x="6845417" y="3211569"/>
            <a:ext cx="2191079" cy="83099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defTabSz="457200"/>
            <a:r>
              <a:rPr lang="en-GB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8"/>
              </a:rPr>
              <a:t>https://historicengland.org.uk/listing/the-list/map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9"/>
              </a:rPr>
              <a:t>https://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9"/>
              </a:rPr>
              <a:t>www.english-heritage.org.uk/visit/places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32C025B3-9FC6-460D-A122-01A7261229B2}"/>
              </a:ext>
            </a:extLst>
          </p:cNvPr>
          <p:cNvSpPr/>
          <p:nvPr/>
        </p:nvSpPr>
        <p:spPr>
          <a:xfrm>
            <a:off x="5694621" y="4907314"/>
            <a:ext cx="3264821" cy="46166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457200"/>
            <a:r>
              <a:rPr lang="en-GB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10"/>
              </a:rPr>
              <a:t>https://www.heritagegateway.org.uk/gateway/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https://www.archiuk.com/index_form.htm</a:t>
            </a:r>
            <a:endParaRPr lang="en-GB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DF55E510-723B-4BFD-92B9-86541ABAD282}"/>
              </a:ext>
            </a:extLst>
          </p:cNvPr>
          <p:cNvSpPr/>
          <p:nvPr/>
        </p:nvSpPr>
        <p:spPr>
          <a:xfrm>
            <a:off x="418556" y="2342219"/>
            <a:ext cx="2210413" cy="646331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pPr defTabSz="457200"/>
            <a:r>
              <a:rPr lang="en-GB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https://www.ancestry.co.uk/</a:t>
            </a:r>
            <a:endParaRPr lang="en-GB" sz="1200" dirty="0">
              <a:solidFill>
                <a:srgbClr val="FF0000"/>
              </a:solidFill>
              <a:latin typeface="Arial" pitchFamily="34" charset="0"/>
              <a:cs typeface="Arial" pitchFamily="34" charset="0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13"/>
              </a:rPr>
              <a:t>https://www.findmypast.co.uk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13"/>
              </a:rPr>
              <a:t>/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14"/>
              </a:rPr>
              <a:t>https://opendomesday.org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14"/>
              </a:rPr>
              <a:t>/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8B67F118-DD6C-4D4D-A388-A9F0543366E1}"/>
              </a:ext>
            </a:extLst>
          </p:cNvPr>
          <p:cNvSpPr/>
          <p:nvPr/>
        </p:nvSpPr>
        <p:spPr>
          <a:xfrm>
            <a:off x="234383" y="6259193"/>
            <a:ext cx="1745329" cy="46166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defTabSz="457200"/>
            <a:r>
              <a:rPr lang="en-GB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15"/>
              </a:rPr>
              <a:t>https://www.britishnewspaperarchive.co.uk/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EA2829F-249F-4541-AF6D-091172DB6ECD}"/>
              </a:ext>
            </a:extLst>
          </p:cNvPr>
          <p:cNvSpPr txBox="1"/>
          <p:nvPr/>
        </p:nvSpPr>
        <p:spPr>
          <a:xfrm>
            <a:off x="2592202" y="4941932"/>
            <a:ext cx="177007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Libraries and Archives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84833152-B237-49E0-A6C2-C9C6DB234BFA}"/>
              </a:ext>
            </a:extLst>
          </p:cNvPr>
          <p:cNvSpPr/>
          <p:nvPr/>
        </p:nvSpPr>
        <p:spPr>
          <a:xfrm>
            <a:off x="859864" y="3810909"/>
            <a:ext cx="1669408" cy="64633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defTabSz="457200"/>
            <a:r>
              <a:rPr lang="en-GB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16"/>
              </a:rPr>
              <a:t>http://specialcollections.le.ac.uk/digital/collection/p16445coll4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1CDBD0E-D434-4199-8BD2-635FDB152757}"/>
              </a:ext>
            </a:extLst>
          </p:cNvPr>
          <p:cNvSpPr/>
          <p:nvPr/>
        </p:nvSpPr>
        <p:spPr>
          <a:xfrm>
            <a:off x="2365888" y="5690444"/>
            <a:ext cx="2672608" cy="83099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defTabSz="457200"/>
            <a:r>
              <a:rPr lang="en-GB" sz="1200" dirty="0" smtClean="0">
                <a:latin typeface="Arial" pitchFamily="34" charset="0"/>
                <a:cs typeface="Arial" pitchFamily="34" charset="0"/>
                <a:hlinkClick r:id="rId17"/>
              </a:rPr>
              <a:t>https://www.gov.uk/local-library-services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18"/>
              </a:rPr>
              <a:t>https://www.nationalarchives.gov.uk/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 smtClean="0">
                <a:latin typeface="Arial" pitchFamily="34" charset="0"/>
                <a:cs typeface="Arial" pitchFamily="34" charset="0"/>
                <a:hlinkClick r:id="rId19"/>
              </a:rPr>
              <a:t>http</a:t>
            </a:r>
            <a:r>
              <a:rPr lang="en-GB" sz="1200" dirty="0">
                <a:latin typeface="Arial" pitchFamily="34" charset="0"/>
                <a:cs typeface="Arial" pitchFamily="34" charset="0"/>
                <a:hlinkClick r:id="rId19"/>
              </a:rPr>
              <a:t>://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19"/>
              </a:rPr>
              <a:t>kepn.nottingham.ac.uk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5C135AF-2957-4E40-870D-DF767E11AF88}"/>
              </a:ext>
            </a:extLst>
          </p:cNvPr>
          <p:cNvSpPr/>
          <p:nvPr/>
        </p:nvSpPr>
        <p:spPr>
          <a:xfrm>
            <a:off x="3099179" y="331120"/>
            <a:ext cx="2427878" cy="830997"/>
          </a:xfrm>
          <a:prstGeom prst="rect">
            <a:avLst/>
          </a:prstGeom>
          <a:ln>
            <a:solidFill>
              <a:srgbClr val="AF21A8"/>
            </a:solidFill>
          </a:ln>
        </p:spPr>
        <p:txBody>
          <a:bodyPr wrap="square">
            <a:spAutoFit/>
          </a:bodyPr>
          <a:lstStyle/>
          <a:p>
            <a:pPr defTabSz="457200"/>
            <a:r>
              <a:rPr lang="en-GB" sz="1200" dirty="0" smtClean="0">
                <a:latin typeface="Arial" pitchFamily="34" charset="0"/>
                <a:cs typeface="Arial" pitchFamily="34" charset="0"/>
                <a:hlinkClick r:id="rId20"/>
              </a:rPr>
              <a:t>https://artuk.org/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21"/>
              </a:rPr>
              <a:t>https://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21"/>
              </a:rPr>
              <a:t>www.bfi.org.uk/britain-on-film/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defTabSz="457200"/>
            <a:r>
              <a:rPr lang="en-GB" sz="1200" dirty="0">
                <a:latin typeface="Arial" pitchFamily="34" charset="0"/>
                <a:cs typeface="Arial" pitchFamily="34" charset="0"/>
                <a:hlinkClick r:id="rId22"/>
              </a:rPr>
              <a:t>https://www.bl.uk/</a:t>
            </a:r>
            <a:endParaRPr lang="en-GB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501" y="1193977"/>
            <a:ext cx="1837691" cy="64633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  <a:hlinkClick r:id="rId23"/>
              </a:rPr>
              <a:t>http://www.local-history.co.uk/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200" dirty="0">
                <a:latin typeface="Arial" pitchFamily="34" charset="0"/>
                <a:cs typeface="Arial" pitchFamily="34" charset="0"/>
                <a:hlinkClick r:id="rId24"/>
              </a:rPr>
              <a:t>https://www.balh.org.uk/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17518" y="6305359"/>
            <a:ext cx="2126890" cy="27699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  <a:hlinkClick r:id="rId25"/>
              </a:rPr>
              <a:t>https://www.museums.co.uk/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24232" y="3211568"/>
            <a:ext cx="3082952" cy="138499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with a general 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</a:t>
            </a:r>
            <a:r>
              <a:rPr lang="en-GB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Crowd sourced sites such as Wikipedia provide a </a:t>
            </a: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 starting point - including a potted history of  most cities, towns and villages. It also features significant local people</a:t>
            </a: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15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5812" y="2348880"/>
            <a:ext cx="799288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Find more teaching resources at:</a:t>
            </a:r>
          </a:p>
          <a:p>
            <a:pPr algn="ctr"/>
            <a:endParaRPr lang="en-GB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5"/>
              </a:rPr>
              <a:t>HistoricEngland.org.uk/Education</a:t>
            </a:r>
            <a:endParaRPr lang="en-GB" sz="3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rgbClr val="FFFFFF"/>
              </a:solidFill>
              <a:latin typeface="Source Sans Pro Light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555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7347B36-9E32-46AD-9F0B-956A7B7EE1DD}"/>
              </a:ext>
            </a:extLst>
          </p:cNvPr>
          <p:cNvSpPr txBox="1"/>
          <p:nvPr/>
        </p:nvSpPr>
        <p:spPr>
          <a:xfrm>
            <a:off x="2055303" y="1434517"/>
            <a:ext cx="5486400" cy="480131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Town</a:t>
            </a: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		Borough</a:t>
            </a: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						</a:t>
            </a: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						</a:t>
            </a: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</a:t>
            </a: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District</a:t>
            </a: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	Neighbouring Villages</a:t>
            </a:r>
          </a:p>
          <a:p>
            <a:pPr defTabSz="45720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4D27D0A-E09F-460F-AFED-C244687DC6BC}"/>
              </a:ext>
            </a:extLst>
          </p:cNvPr>
          <p:cNvSpPr txBox="1"/>
          <p:nvPr/>
        </p:nvSpPr>
        <p:spPr>
          <a:xfrm>
            <a:off x="3330429" y="2491530"/>
            <a:ext cx="2608977" cy="230832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GB" dirty="0">
                <a:solidFill>
                  <a:prstClr val="black"/>
                </a:solidFill>
              </a:rPr>
              <a:t>Neighbourhood</a:t>
            </a: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Streets</a:t>
            </a: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Village</a:t>
            </a: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Parish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AE5FFA2-0508-4370-ADE6-F424A44537B5}"/>
              </a:ext>
            </a:extLst>
          </p:cNvPr>
          <p:cNvSpPr txBox="1"/>
          <p:nvPr/>
        </p:nvSpPr>
        <p:spPr>
          <a:xfrm>
            <a:off x="3951214" y="3236053"/>
            <a:ext cx="1241571" cy="64633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dirty="0">
                <a:solidFill>
                  <a:prstClr val="black"/>
                </a:solidFill>
              </a:rPr>
              <a:t>Your School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AAC2609-61E9-40F4-9010-6AC1BE00504B}"/>
              </a:ext>
            </a:extLst>
          </p:cNvPr>
          <p:cNvSpPr txBox="1"/>
          <p:nvPr/>
        </p:nvSpPr>
        <p:spPr>
          <a:xfrm>
            <a:off x="805343" y="352338"/>
            <a:ext cx="7852096" cy="646330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</a:rPr>
              <a:t>			</a:t>
            </a:r>
            <a:r>
              <a:rPr lang="en-GB" dirty="0" smtClean="0">
                <a:solidFill>
                  <a:prstClr val="black"/>
                </a:solidFill>
              </a:rPr>
              <a:t>                  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Region</a:t>
            </a: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58CA117-A3D4-4770-8F73-AC0BAEBF3E40}"/>
              </a:ext>
            </a:extLst>
          </p:cNvPr>
          <p:cNvSpPr txBox="1"/>
          <p:nvPr/>
        </p:nvSpPr>
        <p:spPr>
          <a:xfrm>
            <a:off x="177553" y="177553"/>
            <a:ext cx="1877750" cy="1077218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Local ? </a:t>
            </a:r>
            <a:endParaRPr lang="en-GB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9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83511" y="1484784"/>
            <a:ext cx="799288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prstClr val="black"/>
              </a:solidFill>
              <a:latin typeface="Source Sans Pro" pitchFamily="34" charset="0"/>
            </a:endParaRPr>
          </a:p>
          <a:p>
            <a:endParaRPr lang="en-GB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9586" y="13986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Curriculum Intent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5155" y="2464993"/>
            <a:ext cx="8229600" cy="3772319"/>
          </a:xfrm>
        </p:spPr>
        <p:txBody>
          <a:bodyPr>
            <a:normAutofit fontScale="62500" lnSpcReduction="20000"/>
          </a:bodyPr>
          <a:lstStyle/>
          <a:p>
            <a:endParaRPr lang="en-GB" sz="5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4400" dirty="0" smtClean="0">
                <a:latin typeface="Arial" pitchFamily="34" charset="0"/>
                <a:cs typeface="Arial" pitchFamily="34" charset="0"/>
              </a:rPr>
              <a:t>Threading your </a:t>
            </a:r>
            <a:r>
              <a:rPr lang="en-GB" sz="4400" dirty="0">
                <a:latin typeface="Arial" pitchFamily="34" charset="0"/>
                <a:cs typeface="Arial" pitchFamily="34" charset="0"/>
              </a:rPr>
              <a:t>locality 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into the </a:t>
            </a:r>
            <a:r>
              <a:rPr lang="en-GB" sz="4400" dirty="0">
                <a:latin typeface="Arial" pitchFamily="34" charset="0"/>
                <a:cs typeface="Arial" pitchFamily="34" charset="0"/>
              </a:rPr>
              <a:t>history and geography 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curriculum will help children to: </a:t>
            </a:r>
          </a:p>
          <a:p>
            <a:pPr marL="0" indent="0">
              <a:buNone/>
            </a:pPr>
            <a:r>
              <a:rPr lang="en-GB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4400" dirty="0">
                <a:latin typeface="Arial" pitchFamily="34" charset="0"/>
                <a:cs typeface="Arial" pitchFamily="34" charset="0"/>
              </a:rPr>
              <a:t>develop a sense of pride in where they live.</a:t>
            </a:r>
          </a:p>
          <a:p>
            <a:pPr lvl="1"/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4400" dirty="0">
                <a:latin typeface="Arial" pitchFamily="34" charset="0"/>
                <a:cs typeface="Arial" pitchFamily="34" charset="0"/>
              </a:rPr>
              <a:t>understand their local </a:t>
            </a:r>
            <a:r>
              <a:rPr lang="en-GB" sz="4400" b="1" dirty="0">
                <a:latin typeface="Arial" pitchFamily="34" charset="0"/>
                <a:cs typeface="Arial" pitchFamily="34" charset="0"/>
              </a:rPr>
              <a:t>heritage</a:t>
            </a:r>
            <a:r>
              <a:rPr lang="en-GB" sz="4400" dirty="0">
                <a:latin typeface="Arial" pitchFamily="34" charset="0"/>
                <a:cs typeface="Arial" pitchFamily="34" charset="0"/>
              </a:rPr>
              <a:t> and how it relates to the national story.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22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Arial" pitchFamily="34" charset="0"/>
                <a:cs typeface="Arial" pitchFamily="34" charset="0"/>
              </a:rPr>
              <a:t>Discovering Your Place </a:t>
            </a:r>
            <a:br>
              <a:rPr lang="en-GB" b="1" dirty="0">
                <a:latin typeface="Arial" pitchFamily="34" charset="0"/>
                <a:cs typeface="Arial" pitchFamily="34" charset="0"/>
              </a:rPr>
            </a:br>
            <a:r>
              <a:rPr lang="en-GB" b="1" dirty="0">
                <a:latin typeface="Arial" pitchFamily="34" charset="0"/>
                <a:cs typeface="Arial" pitchFamily="34" charset="0"/>
              </a:rPr>
              <a:t/>
            </a:r>
            <a:br>
              <a:rPr lang="en-GB" b="1" dirty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Early </a:t>
            </a:r>
            <a:r>
              <a:rPr lang="en-GB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Years </a:t>
            </a:r>
            <a:r>
              <a:rPr lang="en-GB" sz="4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4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n-GB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73" y="404664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761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990600"/>
            <a:ext cx="8382000" cy="114300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itchFamily="34" charset="0"/>
                <a:cs typeface="Arial" pitchFamily="34" charset="0"/>
              </a:rPr>
              <a:t>Discovering Your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Place</a:t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Key Questions</a:t>
            </a:r>
            <a:r>
              <a:rPr lang="en-GB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 Children in Early </a:t>
            </a:r>
            <a:r>
              <a:rPr lang="en-GB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Years </a:t>
            </a:r>
            <a:r>
              <a:rPr lang="en-GB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2209800"/>
            <a:ext cx="42672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8000" b="1" dirty="0" smtClean="0">
                <a:latin typeface="Arial" pitchFamily="34" charset="0"/>
                <a:cs typeface="Arial" pitchFamily="34" charset="0"/>
              </a:rPr>
              <a:t>Understanding the World </a:t>
            </a:r>
          </a:p>
          <a:p>
            <a:pPr marL="0" indent="0">
              <a:buNone/>
            </a:pPr>
            <a:endParaRPr lang="en-GB" sz="7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7200" b="1" dirty="0" smtClean="0">
                <a:latin typeface="Arial" pitchFamily="34" charset="0"/>
                <a:cs typeface="Arial" pitchFamily="34" charset="0"/>
              </a:rPr>
              <a:t>People </a:t>
            </a:r>
            <a:r>
              <a:rPr lang="en-GB" sz="72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GB" sz="7200" b="1" dirty="0" smtClean="0">
                <a:latin typeface="Arial" pitchFamily="34" charset="0"/>
                <a:cs typeface="Arial" pitchFamily="34" charset="0"/>
              </a:rPr>
              <a:t>Communities </a:t>
            </a:r>
          </a:p>
          <a:p>
            <a:pPr marL="0" indent="0">
              <a:buNone/>
            </a:pPr>
            <a:endParaRPr lang="en-GB" sz="5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Where is your place? </a:t>
            </a:r>
          </a:p>
          <a:p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GB" sz="7200" dirty="0">
                <a:latin typeface="Arial" pitchFamily="34" charset="0"/>
                <a:cs typeface="Arial" pitchFamily="34" charset="0"/>
              </a:rPr>
              <a:t>is your place like today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GB" sz="7200" dirty="0">
              <a:latin typeface="Arial" pitchFamily="34" charset="0"/>
              <a:cs typeface="Arial" pitchFamily="34" charset="0"/>
            </a:endParaRPr>
          </a:p>
          <a:p>
            <a:r>
              <a:rPr lang="en-GB" sz="7200" dirty="0">
                <a:latin typeface="Arial" pitchFamily="34" charset="0"/>
                <a:cs typeface="Arial" pitchFamily="34" charset="0"/>
              </a:rPr>
              <a:t>What are the key features 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GB" sz="7200" dirty="0">
                <a:latin typeface="Arial" pitchFamily="34" charset="0"/>
                <a:cs typeface="Arial" pitchFamily="34" charset="0"/>
              </a:rPr>
              <a:t>your place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GB" sz="7200" dirty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What family traditions do you have in your place?</a:t>
            </a:r>
          </a:p>
          <a:p>
            <a:endParaRPr lang="en-GB" sz="7200" dirty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What would have been different when your parents were young?</a:t>
            </a:r>
          </a:p>
          <a:p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endParaRPr lang="en-GB" sz="5500" dirty="0">
              <a:latin typeface="Arial" pitchFamily="34" charset="0"/>
              <a:cs typeface="Arial" pitchFamily="34" charset="0"/>
            </a:endParaRPr>
          </a:p>
          <a:p>
            <a:endParaRPr lang="en-GB" sz="2900" dirty="0" smtClean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800600" y="2209800"/>
            <a:ext cx="4160520" cy="4525963"/>
          </a:xfrm>
        </p:spPr>
        <p:txBody>
          <a:bodyPr>
            <a:normAutofit fontScale="25000" lnSpcReduction="20000"/>
          </a:bodyPr>
          <a:lstStyle/>
          <a:p>
            <a:r>
              <a:rPr lang="en-GB" sz="7200" dirty="0">
                <a:latin typeface="Arial" pitchFamily="34" charset="0"/>
                <a:cs typeface="Arial" pitchFamily="34" charset="0"/>
              </a:rPr>
              <a:t>What can you see from past times?</a:t>
            </a:r>
          </a:p>
          <a:p>
            <a:pPr marL="0" indent="0">
              <a:buNone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What events have happened in your place in your life time? </a:t>
            </a:r>
          </a:p>
          <a:p>
            <a:pPr marL="0" indent="0">
              <a:buNone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7200" dirty="0">
                <a:latin typeface="Arial" pitchFamily="34" charset="0"/>
                <a:cs typeface="Arial" pitchFamily="34" charset="0"/>
              </a:rPr>
              <a:t>What events have happened in your place 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in your parents lifetime? </a:t>
            </a:r>
            <a:endParaRPr lang="en-GB" sz="7200" dirty="0">
              <a:latin typeface="Arial" pitchFamily="34" charset="0"/>
              <a:cs typeface="Arial" pitchFamily="34" charset="0"/>
            </a:endParaRPr>
          </a:p>
          <a:p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How are different places used by different people in your community?</a:t>
            </a:r>
          </a:p>
          <a:p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7200" b="1" dirty="0">
                <a:latin typeface="Arial" pitchFamily="34" charset="0"/>
                <a:cs typeface="Arial" pitchFamily="34" charset="0"/>
              </a:rPr>
              <a:t>The </a:t>
            </a:r>
            <a:r>
              <a:rPr lang="en-GB" sz="7200" b="1" dirty="0" smtClean="0">
                <a:latin typeface="Arial" pitchFamily="34" charset="0"/>
                <a:cs typeface="Arial" pitchFamily="34" charset="0"/>
              </a:rPr>
              <a:t>World</a:t>
            </a:r>
            <a:endParaRPr lang="en-GB" sz="7200" b="1" dirty="0">
              <a:latin typeface="Arial" pitchFamily="34" charset="0"/>
              <a:cs typeface="Arial" pitchFamily="34" charset="0"/>
            </a:endParaRPr>
          </a:p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GB" sz="7200" dirty="0">
                <a:latin typeface="Arial" pitchFamily="34" charset="0"/>
                <a:cs typeface="Arial" pitchFamily="34" charset="0"/>
              </a:rPr>
              <a:t>and how are 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other </a:t>
            </a:r>
            <a:r>
              <a:rPr lang="en-GB" sz="7200" dirty="0">
                <a:latin typeface="Arial" pitchFamily="34" charset="0"/>
                <a:cs typeface="Arial" pitchFamily="34" charset="0"/>
              </a:rPr>
              <a:t>places similar to your place?</a:t>
            </a:r>
          </a:p>
          <a:p>
            <a:endParaRPr lang="en-GB" sz="7200" dirty="0">
              <a:latin typeface="Arial" pitchFamily="34" charset="0"/>
              <a:cs typeface="Arial" pitchFamily="34" charset="0"/>
            </a:endParaRPr>
          </a:p>
          <a:p>
            <a:r>
              <a:rPr lang="en-GB" sz="7200" dirty="0">
                <a:latin typeface="Arial" pitchFamily="34" charset="0"/>
                <a:cs typeface="Arial" pitchFamily="34" charset="0"/>
              </a:rPr>
              <a:t>What and how are 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other </a:t>
            </a:r>
            <a:r>
              <a:rPr lang="en-GB" sz="7200" dirty="0">
                <a:latin typeface="Arial" pitchFamily="34" charset="0"/>
                <a:cs typeface="Arial" pitchFamily="34" charset="0"/>
              </a:rPr>
              <a:t>places different to your 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place?</a:t>
            </a:r>
            <a:endParaRPr lang="en-GB" sz="7200" dirty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12588"/>
            <a:ext cx="2880360" cy="91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889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 pitchFamily="34" charset="0"/>
                <a:cs typeface="Arial" pitchFamily="34" charset="0"/>
              </a:rPr>
              <a:t>Discovering Your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Place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r>
              <a:rPr lang="en-GB" sz="40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r>
              <a:rPr lang="en-GB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Key Stage 1</a:t>
            </a:r>
            <a:endParaRPr lang="en-GB" sz="4000" dirty="0">
              <a:solidFill>
                <a:srgbClr val="00B050"/>
              </a:solidFill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73" y="404664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37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>Discovering Your Place </a:t>
            </a:r>
            <a:br>
              <a:rPr lang="en-GB" sz="24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KS1 History: Key Questions for Children</a:t>
            </a:r>
            <a: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endParaRPr lang="en-GB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332037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Changes within Living memory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would your place have been like when your parents /grandparents were young?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What features can you see in today which would not have been there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when your parents /grandparents were young?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2332037"/>
            <a:ext cx="4038600" cy="4525963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would it have been like to live in your place when your parents / grandparents were young? 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What do you think are the key differences between now and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then?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has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the last 75 years influenced why your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place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is how it is today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" y="0"/>
            <a:ext cx="3347864" cy="105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856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>Discovering Your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Place</a:t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KS1 History: Key Questions </a:t>
            </a:r>
            <a: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 Children</a:t>
            </a:r>
            <a:b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endParaRPr lang="en-GB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332037"/>
            <a:ext cx="4038600" cy="4525963"/>
          </a:xfrm>
        </p:spPr>
        <p:txBody>
          <a:bodyPr>
            <a:normAutofit fontScale="62500" lnSpcReduction="20000"/>
          </a:bodyPr>
          <a:lstStyle/>
          <a:p>
            <a:endParaRPr lang="en-GB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900" b="1" dirty="0">
                <a:latin typeface="Arial" pitchFamily="34" charset="0"/>
                <a:cs typeface="Arial" pitchFamily="34" charset="0"/>
              </a:rPr>
              <a:t>Events Beyond Living </a:t>
            </a:r>
            <a:r>
              <a:rPr lang="en-GB" sz="2900" b="1" dirty="0" smtClean="0">
                <a:latin typeface="Arial" pitchFamily="34" charset="0"/>
                <a:cs typeface="Arial" pitchFamily="34" charset="0"/>
              </a:rPr>
              <a:t>Memory</a:t>
            </a:r>
            <a:endParaRPr lang="en-GB" sz="2900" b="1" dirty="0">
              <a:latin typeface="Arial" pitchFamily="34" charset="0"/>
              <a:cs typeface="Arial" pitchFamily="34" charset="0"/>
            </a:endParaRPr>
          </a:p>
          <a:p>
            <a:endParaRPr lang="en-GB" sz="2900" dirty="0">
              <a:latin typeface="Arial" pitchFamily="34" charset="0"/>
              <a:cs typeface="Arial" pitchFamily="34" charset="0"/>
            </a:endParaRPr>
          </a:p>
          <a:p>
            <a:r>
              <a:rPr lang="en-GB" sz="2900" dirty="0">
                <a:latin typeface="Arial" pitchFamily="34" charset="0"/>
                <a:cs typeface="Arial" pitchFamily="34" charset="0"/>
              </a:rPr>
              <a:t>What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local events have had </a:t>
            </a:r>
            <a:r>
              <a:rPr lang="en-GB" sz="2900" dirty="0">
                <a:latin typeface="Arial" pitchFamily="34" charset="0"/>
                <a:cs typeface="Arial" pitchFamily="34" charset="0"/>
              </a:rPr>
              <a:t>an impact on your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place?</a:t>
            </a:r>
          </a:p>
          <a:p>
            <a:endParaRPr lang="en-GB" sz="2900" dirty="0">
              <a:latin typeface="Arial" pitchFamily="34" charset="0"/>
              <a:cs typeface="Arial" pitchFamily="34" charset="0"/>
            </a:endParaRPr>
          </a:p>
          <a:p>
            <a:r>
              <a:rPr lang="en-GB" sz="2900" dirty="0">
                <a:latin typeface="Arial" pitchFamily="34" charset="0"/>
                <a:cs typeface="Arial" pitchFamily="34" charset="0"/>
              </a:rPr>
              <a:t>What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national </a:t>
            </a:r>
            <a:r>
              <a:rPr lang="en-GB" sz="2900" dirty="0">
                <a:latin typeface="Arial" pitchFamily="34" charset="0"/>
                <a:cs typeface="Arial" pitchFamily="34" charset="0"/>
              </a:rPr>
              <a:t>events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 have </a:t>
            </a:r>
            <a:r>
              <a:rPr lang="en-GB" sz="2900" dirty="0">
                <a:latin typeface="Arial" pitchFamily="34" charset="0"/>
                <a:cs typeface="Arial" pitchFamily="34" charset="0"/>
              </a:rPr>
              <a:t>had an impact on your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place?</a:t>
            </a:r>
            <a:endParaRPr lang="en-GB" sz="2900" dirty="0">
              <a:latin typeface="Arial" pitchFamily="34" charset="0"/>
              <a:cs typeface="Arial" pitchFamily="34" charset="0"/>
            </a:endParaRPr>
          </a:p>
          <a:p>
            <a:endParaRPr lang="en-GB" sz="2900" dirty="0">
              <a:latin typeface="Arial" pitchFamily="34" charset="0"/>
              <a:cs typeface="Arial" pitchFamily="34" charset="0"/>
            </a:endParaRPr>
          </a:p>
          <a:p>
            <a:r>
              <a:rPr lang="en-GB" sz="2900" dirty="0" smtClean="0">
                <a:latin typeface="Arial" pitchFamily="34" charset="0"/>
                <a:cs typeface="Arial" pitchFamily="34" charset="0"/>
              </a:rPr>
              <a:t>Which of the above have had the most </a:t>
            </a:r>
            <a:r>
              <a:rPr lang="en-GB" sz="2900" dirty="0">
                <a:latin typeface="Arial" pitchFamily="34" charset="0"/>
                <a:cs typeface="Arial" pitchFamily="34" charset="0"/>
              </a:rPr>
              <a:t>significant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impact on people’s lives and how your place is today? </a:t>
            </a:r>
            <a:endParaRPr lang="en-GB" sz="2900" dirty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2332037"/>
            <a:ext cx="4038600" cy="4525963"/>
          </a:xfrm>
        </p:spPr>
        <p:txBody>
          <a:bodyPr>
            <a:normAutofit fontScale="62500" lnSpcReduction="20000"/>
          </a:bodyPr>
          <a:lstStyle/>
          <a:p>
            <a:endParaRPr lang="en-GB" sz="2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900" b="1" dirty="0" smtClean="0">
                <a:latin typeface="Arial" pitchFamily="34" charset="0"/>
                <a:cs typeface="Arial" pitchFamily="34" charset="0"/>
              </a:rPr>
              <a:t>The Lives of Significant Individuals</a:t>
            </a:r>
          </a:p>
          <a:p>
            <a:pPr marL="0" indent="0">
              <a:buNone/>
            </a:pPr>
            <a:r>
              <a:rPr lang="en-GB" sz="29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2900" b="1" dirty="0">
              <a:latin typeface="Arial" pitchFamily="34" charset="0"/>
              <a:cs typeface="Arial" pitchFamily="34" charset="0"/>
            </a:endParaRPr>
          </a:p>
          <a:p>
            <a:r>
              <a:rPr lang="en-GB" sz="2900" dirty="0">
                <a:latin typeface="Arial" pitchFamily="34" charset="0"/>
                <a:cs typeface="Arial" pitchFamily="34" charset="0"/>
              </a:rPr>
              <a:t>What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local individuals have had an impact on your place?</a:t>
            </a:r>
          </a:p>
          <a:p>
            <a:endParaRPr lang="en-GB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900" dirty="0" smtClean="0">
                <a:latin typeface="Arial" pitchFamily="34" charset="0"/>
                <a:cs typeface="Arial" pitchFamily="34" charset="0"/>
              </a:rPr>
              <a:t>Have any local individuals had a significant impact on national/world  events and developments?</a:t>
            </a:r>
            <a:endParaRPr lang="en-GB" sz="2900" dirty="0">
              <a:latin typeface="Arial" pitchFamily="34" charset="0"/>
              <a:cs typeface="Arial" pitchFamily="34" charset="0"/>
            </a:endParaRPr>
          </a:p>
          <a:p>
            <a:endParaRPr lang="en-GB" sz="2900" dirty="0">
              <a:latin typeface="Arial" pitchFamily="34" charset="0"/>
              <a:cs typeface="Arial" pitchFamily="34" charset="0"/>
            </a:endParaRPr>
          </a:p>
          <a:p>
            <a:r>
              <a:rPr lang="en-GB" sz="2900" dirty="0" smtClean="0">
                <a:latin typeface="Arial" pitchFamily="34" charset="0"/>
                <a:cs typeface="Arial" pitchFamily="34" charset="0"/>
              </a:rPr>
              <a:t>What national </a:t>
            </a:r>
            <a:r>
              <a:rPr lang="en-GB" sz="2900" dirty="0">
                <a:latin typeface="Arial" pitchFamily="34" charset="0"/>
                <a:cs typeface="Arial" pitchFamily="34" charset="0"/>
              </a:rPr>
              <a:t>individuals have had an impact on your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place?</a:t>
            </a:r>
          </a:p>
          <a:p>
            <a:endParaRPr lang="en-GB" sz="2900" dirty="0">
              <a:latin typeface="Arial" pitchFamily="34" charset="0"/>
              <a:cs typeface="Arial" pitchFamily="34" charset="0"/>
            </a:endParaRPr>
          </a:p>
          <a:p>
            <a:r>
              <a:rPr lang="en-GB" sz="2900" dirty="0">
                <a:latin typeface="Arial" pitchFamily="34" charset="0"/>
                <a:cs typeface="Arial" pitchFamily="34" charset="0"/>
              </a:rPr>
              <a:t>Which have been the most 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significant? </a:t>
            </a:r>
            <a:endParaRPr lang="en-GB" sz="29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28" y="0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772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39825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>Discovering Your Place</a:t>
            </a:r>
            <a:br>
              <a:rPr lang="en-GB" sz="24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KS1 Geography: Key Questions </a:t>
            </a:r>
            <a: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 Children</a:t>
            </a:r>
            <a:b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endParaRPr lang="en-GB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362517"/>
            <a:ext cx="4038600" cy="4525963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itchFamily="34" charset="0"/>
                <a:cs typeface="Arial" pitchFamily="34" charset="0"/>
              </a:rPr>
              <a:t>Where is your place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? (regional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and national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location)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What places are near to your place?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What are the physical and natural features of your place?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Why is your place like it is?</a:t>
            </a:r>
          </a:p>
          <a:p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800600" y="2514601"/>
            <a:ext cx="4038600" cy="3733800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are other places  connected with your place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are other places similar to your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place?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How are other places different from your place?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28" y="0"/>
            <a:ext cx="36004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604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1171</Words>
  <Application>Microsoft Office PowerPoint</Application>
  <PresentationFormat>On-screen Show (4:3)</PresentationFormat>
  <Paragraphs>285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Curriculum Intent </vt:lpstr>
      <vt:lpstr>Discovering Your Place   Early Years  </vt:lpstr>
      <vt:lpstr>Discovering Your Place  Key Questions for Children in Early Years  </vt:lpstr>
      <vt:lpstr>Discovering Your Place   Key Stage 1</vt:lpstr>
      <vt:lpstr> Discovering Your Place   KS1 History: Key Questions for Children </vt:lpstr>
      <vt:lpstr> Discovering Your Place  KS1 History: Key Questions for Children  </vt:lpstr>
      <vt:lpstr>  Discovering Your Place  KS1 Geography: Key Questions for Children  </vt:lpstr>
      <vt:lpstr>Discovering Your Place   Key Stage 2</vt:lpstr>
      <vt:lpstr>Discovering Your Place  KS2 History: Key Questions for Children</vt:lpstr>
      <vt:lpstr>Discovering Your Place  KS2 History: Key Questions for Children</vt:lpstr>
      <vt:lpstr>Discovering Your Place  KS2 History: Key Questions for Children</vt:lpstr>
      <vt:lpstr>Discovering Your Place  KS2 History: Key Questions for Children</vt:lpstr>
      <vt:lpstr>               Discovering Your Place  KS2 Geography: Key Questions for Children </vt:lpstr>
      <vt:lpstr>Getting started -  finding evidence of  your place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Edwards, Julie 3</dc:creator>
  <cp:lastModifiedBy>McHarg, Catherine</cp:lastModifiedBy>
  <cp:revision>18</cp:revision>
  <dcterms:created xsi:type="dcterms:W3CDTF">2006-08-16T00:00:00Z</dcterms:created>
  <dcterms:modified xsi:type="dcterms:W3CDTF">2020-07-20T09:50:44Z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3EA1FACC-523D-4E0A-BC34-34B2F6AC7147</vt:lpwstr>
  </property>
  <property fmtid="{D5CDD505-2E9C-101B-9397-08002B2CF9AE}" pid="3" name="ArticulatePath">
    <vt:lpwstr>Local Heritage Planning First Steps EYFS to KS2</vt:lpwstr>
  </property>
</Properties>
</file>