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256" r:id="rId5"/>
    <p:sldId id="258" r:id="rId6"/>
    <p:sldId id="257" r:id="rId7"/>
    <p:sldId id="259" r:id="rId8"/>
    <p:sldId id="260" r:id="rId9"/>
    <p:sldId id="261" r:id="rId10"/>
    <p:sldId id="262" r:id="rId11"/>
    <p:sldId id="263" r:id="rId12"/>
    <p:sldId id="264" r:id="rId13"/>
    <p:sldId id="265" r:id="rId14"/>
    <p:sldId id="266" r:id="rId15"/>
    <p:sldId id="267" r:id="rId16"/>
    <p:sldId id="268" r:id="rId17"/>
    <p:sldId id="295" r:id="rId18"/>
    <p:sldId id="270" r:id="rId19"/>
    <p:sldId id="296" r:id="rId20"/>
    <p:sldId id="272" r:id="rId21"/>
    <p:sldId id="297" r:id="rId22"/>
    <p:sldId id="274" r:id="rId23"/>
    <p:sldId id="298"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
      <p:font typeface="Source Sans Pro Bold" panose="020B0604020202020204" charset="0"/>
      <p:regular r:id="rId53"/>
      <p:bold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2" userDrawn="1">
          <p15:clr>
            <a:srgbClr val="A4A3A4"/>
          </p15:clr>
        </p15:guide>
        <p15:guide id="2" pos="340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EBF09-4253-4C7F-1A72-ED60FB973316}" name="Cheese, Emily-Ann" initials="CE" userId="S::emily-ann.cheese@historicengland.org.uk::876ce6bc-6da5-4efb-a3e9-dc8197e35ef8"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94" y="54"/>
      </p:cViewPr>
      <p:guideLst>
        <p:guide orient="horz" pos="382"/>
        <p:guide pos="340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E82DD-E733-4553-8CA8-F0705FE3D6E0}"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9C1C1-480C-49F2-9683-0468BCA54437}" type="slidenum">
              <a:t>‹#›</a:t>
            </a:fld>
            <a:endParaRPr lang="en-GB"/>
          </a:p>
        </p:txBody>
      </p:sp>
    </p:spTree>
    <p:extLst>
      <p:ext uri="{BB962C8B-B14F-4D97-AF65-F5344CB8AC3E}">
        <p14:creationId xmlns:p14="http://schemas.microsoft.com/office/powerpoint/2010/main" val="3531999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orymaps.arcgis.com/stories/262cdf233d9046cd959217b318a1cd8b"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dlg5CRSskL4"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letscount.org.uk/en/resources-for-teachers/english-curriculum-resourc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lamy.com/search/imageresults.aspx?pseudoid=%7bCF8A088E-1E2D-47F3-8C8E-5C631DC79727%7d&amp;name=LianeM&amp;st=11&amp;mode=0&amp;comp=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lamy.com/search/imageresults.aspx?cid=SRN6KM6S33H4J9X652YNVWQW58BWPVD9YZWXDDCTBARUGVW42LZFVC89AW5PQL3H&amp;name=World%2bHistory%2bArchive&amp;st=12&amp;mode=0&amp;comp=1" TargetMode="External"/><Relationship Id="rId5" Type="http://schemas.openxmlformats.org/officeDocument/2006/relationships/hyperlink" Target="https://www.alamy.com/search/imageresults.aspx?pseudoid=%7b64F9ED65-5A03-49A5-BFF7-348F4BF1FCE0%7d&amp;name=mrtwister&amp;st=11&amp;mode=0&amp;comp=1" TargetMode="External"/><Relationship Id="rId4" Type="http://schemas.openxmlformats.org/officeDocument/2006/relationships/hyperlink" Target="https://www.alamy.com/search/imageresults.aspx?pseudoid=%7bC98CCC57-410D-4FC4-B088-92C73DA556AB%7d&amp;name=Ivan%2bM&amp;st=11&amp;mode=0&amp;comp=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lamy.com/search/imageresults.aspx?cid=SRN6KM6S33H4J9X652YNVWQW58BWPVD9YZWXDDCTBARUGVW42LZFVC89AW5PQL3H&amp;name=World%2bHistory%2bArchive&amp;st=12&amp;mode=0&amp;comp=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lamy.com/search/imageresults.aspx?pseudoid=%7b11821631-A15B-475B-974D-93950251B441%7d&amp;name=SOTK2011&amp;st=11&amp;mode=0&amp;comp=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lamy.com/search/imageresults.aspx?pseudoid=%7b21C39B9A-8B31-4FA5-A01C-EF8E253C88B9%7d&amp;name=SERGEI%2bCHAIKO&amp;st=11&amp;mode=0&amp;comp=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amy.com/search/imageresults.aspx?pseudoid=%7b675FA112-68D1-400D-A66E-2BD23FFC523F%7d&amp;name=MET%252fBOT&amp;st=11&amp;mode=0&amp;comp=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alamy.com/search/imageresults.aspx?pseudoid=%7b10FC62F3-8334-4CE6-BB45-B880CE4096F3%7d&amp;name=Peter%2bLane&amp;st=11&amp;mode=0&amp;comp=1" TargetMode="External"/><Relationship Id="rId4" Type="http://schemas.openxmlformats.org/officeDocument/2006/relationships/hyperlink" Target="https://www.alamy.com/search/imageresults.aspx?cid=QDKVWB7TRGB48P48N8AEMUQKDTTTCZDKWNLEPDC4S7G6LNH4ZQA7J7MWR5CWLRZ3&amp;name=Panther%2bMedia%2bGmbH&amp;st=12&amp;mode=0&amp;comp=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orymaps.arcgis.com/stories/d43388b725074196a8b1317a5a912f8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E9C1C1-480C-49F2-9683-0468BCA54437}" type="slidenum">
              <a:rPr lang="en-GB" smtClean="0"/>
              <a:t>3</a:t>
            </a:fld>
            <a:endParaRPr lang="en-GB"/>
          </a:p>
        </p:txBody>
      </p:sp>
    </p:spTree>
    <p:extLst>
      <p:ext uri="{BB962C8B-B14F-4D97-AF65-F5344CB8AC3E}">
        <p14:creationId xmlns:p14="http://schemas.microsoft.com/office/powerpoint/2010/main" val="1835306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Use the aerial photo and plan to discuss what it might have been like to live there and how it might, or might not, be different to how live today. NB: You may want to use the scale on the diagram to highlight to size of the bedrooms – we can then come back to this after you’ve looked at the Census to see how many people were likely to be sharing each bedroom. The large one is roughly 2.5 x 3.5m and the small one 2 x 1.5m – you may want to measure these out on the classroom floor to help children understand how big they are.</a:t>
            </a:r>
          </a:p>
          <a:p>
            <a:r>
              <a:rPr lang="en-GB"/>
              <a:t>Image: Historic England (RAF Photography)  Ref:raf_540_84_pffo_0011 - 29th August 1948</a:t>
            </a:r>
          </a:p>
        </p:txBody>
      </p:sp>
      <p:sp>
        <p:nvSpPr>
          <p:cNvPr id="4" name="Slide Number Placeholder 3"/>
          <p:cNvSpPr>
            <a:spLocks noGrp="1"/>
          </p:cNvSpPr>
          <p:nvPr>
            <p:ph type="sldNum" sz="quarter" idx="5"/>
          </p:nvPr>
        </p:nvSpPr>
        <p:spPr/>
        <p:txBody>
          <a:bodyPr/>
          <a:lstStyle/>
          <a:p>
            <a:fld id="{89E9C1C1-480C-49F2-9683-0468BCA54437}" type="slidenum">
              <a:t>13</a:t>
            </a:fld>
            <a:endParaRPr lang="en-GB"/>
          </a:p>
        </p:txBody>
      </p:sp>
    </p:spTree>
    <p:extLst>
      <p:ext uri="{BB962C8B-B14F-4D97-AF65-F5344CB8AC3E}">
        <p14:creationId xmlns:p14="http://schemas.microsoft.com/office/powerpoint/2010/main" val="1630178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a:t>
            </a:r>
            <a:r>
              <a:rPr lang="en-GB" sz="1200" u="sng" kern="1200" err="1">
                <a:solidFill>
                  <a:schemeClr val="tx1"/>
                </a:solidFill>
                <a:effectLst/>
                <a:latin typeface="+mn-lt"/>
                <a:ea typeface="+mn-ea"/>
                <a:cs typeface="+mn-cs"/>
                <a:hlinkClick r:id="rId3"/>
              </a:rPr>
              <a:t>StoryMap</a:t>
            </a:r>
            <a:r>
              <a:rPr lang="en-GB" sz="1200" u="sng" kern="1200">
                <a:solidFill>
                  <a:schemeClr val="tx1"/>
                </a:solidFill>
                <a:effectLst/>
                <a:latin typeface="+mn-lt"/>
                <a:ea typeface="+mn-ea"/>
                <a:cs typeface="+mn-cs"/>
              </a:rPr>
              <a:t> </a:t>
            </a:r>
            <a:r>
              <a:rPr lang="en-US"/>
              <a:t>and these slides to look in more detail at the places in which some of the flax mill workers lived.</a:t>
            </a:r>
          </a:p>
          <a:p>
            <a:r>
              <a:rPr lang="en-US"/>
              <a:t>Aerial photo: © Historic England. Contains public sector information licensed under the Open Government </a:t>
            </a:r>
            <a:r>
              <a:rPr lang="en-US" err="1"/>
              <a:t>Licence</a:t>
            </a:r>
            <a:r>
              <a:rPr lang="en-US"/>
              <a:t> v3.0.</a:t>
            </a:r>
            <a:endParaRPr lang="en-GB"/>
          </a:p>
          <a:p>
            <a:r>
              <a:rPr lang="en-US"/>
              <a:t>Historic Map: © &amp; database right Crown Copyright and Landmark Information Group Ltd (All rights reserved) License numbers 000394 and TP0024</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14</a:t>
            </a:fld>
            <a:endParaRPr lang="en-GB"/>
          </a:p>
        </p:txBody>
      </p:sp>
    </p:spTree>
    <p:extLst>
      <p:ext uri="{BB962C8B-B14F-4D97-AF65-F5344CB8AC3E}">
        <p14:creationId xmlns:p14="http://schemas.microsoft.com/office/powerpoint/2010/main" val="7517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Historic England (RAF Photography)  Ref:raf_540_84_pffo_0032 - 29th August 1948</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15</a:t>
            </a:fld>
            <a:endParaRPr lang="en-GB"/>
          </a:p>
        </p:txBody>
      </p:sp>
    </p:spTree>
    <p:extLst>
      <p:ext uri="{BB962C8B-B14F-4D97-AF65-F5344CB8AC3E}">
        <p14:creationId xmlns:p14="http://schemas.microsoft.com/office/powerpoint/2010/main" val="782474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a:t>
            </a:r>
            <a:r>
              <a:rPr lang="en-GB" sz="1200" u="sng" kern="1200" err="1">
                <a:solidFill>
                  <a:schemeClr val="tx1"/>
                </a:solidFill>
                <a:effectLst/>
                <a:latin typeface="+mn-lt"/>
                <a:ea typeface="+mn-ea"/>
                <a:cs typeface="+mn-cs"/>
                <a:hlinkClick r:id="rId3"/>
              </a:rPr>
              <a:t>StoryMap</a:t>
            </a:r>
            <a:r>
              <a:rPr lang="en-GB" sz="1200" u="sng" kern="1200">
                <a:solidFill>
                  <a:schemeClr val="tx1"/>
                </a:solidFill>
                <a:effectLst/>
                <a:latin typeface="+mn-lt"/>
                <a:ea typeface="+mn-ea"/>
                <a:cs typeface="+mn-cs"/>
              </a:rPr>
              <a:t> </a:t>
            </a:r>
            <a:r>
              <a:rPr lang="en-US"/>
              <a:t>and these slides to look in more detail at the places in which some of the flax mill workers lived.</a:t>
            </a:r>
          </a:p>
          <a:p>
            <a:r>
              <a:rPr lang="en-US"/>
              <a:t>Aerial photo: © Historic England. Contains public sector information licensed under the Open Government </a:t>
            </a:r>
            <a:r>
              <a:rPr lang="en-US" err="1"/>
              <a:t>Licence</a:t>
            </a:r>
            <a:r>
              <a:rPr lang="en-US"/>
              <a:t> v3.0.</a:t>
            </a:r>
            <a:endParaRPr lang="en-GB"/>
          </a:p>
          <a:p>
            <a:r>
              <a:rPr lang="en-US"/>
              <a:t>Historic Map: © &amp; database right Crown Copyright and Landmark Information Group Ltd (All rights reserved) License numbers 000394 and TP0024</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16</a:t>
            </a:fld>
            <a:endParaRPr lang="en-GB"/>
          </a:p>
        </p:txBody>
      </p:sp>
    </p:spTree>
    <p:extLst>
      <p:ext uri="{BB962C8B-B14F-4D97-AF65-F5344CB8AC3E}">
        <p14:creationId xmlns:p14="http://schemas.microsoft.com/office/powerpoint/2010/main" val="410650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aerial photo to discuss what it might have been like to live here and how it might, or might not, be different to how live today. </a:t>
            </a:r>
          </a:p>
          <a:p>
            <a:r>
              <a:rPr lang="en-US"/>
              <a:t>Image: Historic England (RAF Photography)  Ref:raf_540_84_pffo_0011 - 29th August 1948</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17</a:t>
            </a:fld>
            <a:endParaRPr lang="en-GB"/>
          </a:p>
        </p:txBody>
      </p:sp>
    </p:spTree>
    <p:extLst>
      <p:ext uri="{BB962C8B-B14F-4D97-AF65-F5344CB8AC3E}">
        <p14:creationId xmlns:p14="http://schemas.microsoft.com/office/powerpoint/2010/main" val="744559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a:t>
            </a:r>
            <a:r>
              <a:rPr lang="en-GB" sz="1200" u="sng" kern="1200" err="1">
                <a:solidFill>
                  <a:schemeClr val="tx1"/>
                </a:solidFill>
                <a:effectLst/>
                <a:latin typeface="+mn-lt"/>
                <a:ea typeface="+mn-ea"/>
                <a:cs typeface="+mn-cs"/>
                <a:hlinkClick r:id="rId3"/>
              </a:rPr>
              <a:t>StoryMap</a:t>
            </a:r>
            <a:r>
              <a:rPr lang="en-GB" sz="1200" u="sng" kern="1200">
                <a:solidFill>
                  <a:schemeClr val="tx1"/>
                </a:solidFill>
                <a:effectLst/>
                <a:latin typeface="+mn-lt"/>
                <a:ea typeface="+mn-ea"/>
                <a:cs typeface="+mn-cs"/>
              </a:rPr>
              <a:t> </a:t>
            </a:r>
            <a:r>
              <a:rPr lang="en-US"/>
              <a:t>and these slides to look in more detail at the places in which some of the flax mill workers lived.</a:t>
            </a:r>
          </a:p>
          <a:p>
            <a:r>
              <a:rPr lang="en-US"/>
              <a:t>Aerial photo: © Historic England. Contains public sector information licensed under the Open Government </a:t>
            </a:r>
            <a:r>
              <a:rPr lang="en-US" err="1"/>
              <a:t>Licence</a:t>
            </a:r>
            <a:r>
              <a:rPr lang="en-US"/>
              <a:t> v3.0.</a:t>
            </a:r>
            <a:endParaRPr lang="en-GB"/>
          </a:p>
          <a:p>
            <a:r>
              <a:rPr lang="en-US"/>
              <a:t>Historic Map: © &amp; database right Crown Copyright and Landmark Information Group Ltd (All rights reserved) License numbers 000394 and TP0024</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18</a:t>
            </a:fld>
            <a:endParaRPr lang="en-GB"/>
          </a:p>
        </p:txBody>
      </p:sp>
    </p:spTree>
    <p:extLst>
      <p:ext uri="{BB962C8B-B14F-4D97-AF65-F5344CB8AC3E}">
        <p14:creationId xmlns:p14="http://schemas.microsoft.com/office/powerpoint/2010/main" val="86977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Historic England Archive (</a:t>
            </a:r>
            <a:r>
              <a:rPr lang="en-US" err="1"/>
              <a:t>Aerofilms</a:t>
            </a:r>
            <a:r>
              <a:rPr lang="en-US"/>
              <a:t> Collection), Ref: eaw001633, Date: 12th July 1946</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19</a:t>
            </a:fld>
            <a:endParaRPr lang="en-GB"/>
          </a:p>
        </p:txBody>
      </p:sp>
    </p:spTree>
    <p:extLst>
      <p:ext uri="{BB962C8B-B14F-4D97-AF65-F5344CB8AC3E}">
        <p14:creationId xmlns:p14="http://schemas.microsoft.com/office/powerpoint/2010/main" val="2147514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a:t>
            </a:r>
            <a:r>
              <a:rPr lang="en-US">
                <a:hlinkClick r:id="rId3"/>
              </a:rPr>
              <a:t>StoryMap</a:t>
            </a:r>
            <a:r>
              <a:rPr lang="en-US"/>
              <a:t> and these slides to look in more detail at the places in which some of the flax mill workers lived.</a:t>
            </a:r>
          </a:p>
          <a:p>
            <a:r>
              <a:rPr lang="en-US"/>
              <a:t>Aerial photo: © Historic England. Contains public sector information licensed under the Open Government </a:t>
            </a:r>
            <a:r>
              <a:rPr lang="en-US" err="1"/>
              <a:t>Licence</a:t>
            </a:r>
            <a:r>
              <a:rPr lang="en-US"/>
              <a:t> v3.0.</a:t>
            </a:r>
            <a:endParaRPr lang="en-GB"/>
          </a:p>
          <a:p>
            <a:r>
              <a:rPr lang="en-US"/>
              <a:t>Historic Map: © &amp; database right Crown Copyright and Landmark Information Group Ltd (All rights reserved) License numbers 000394 and TP0024</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20</a:t>
            </a:fld>
            <a:endParaRPr lang="en-GB"/>
          </a:p>
        </p:txBody>
      </p:sp>
    </p:spTree>
    <p:extLst>
      <p:ext uri="{BB962C8B-B14F-4D97-AF65-F5344CB8AC3E}">
        <p14:creationId xmlns:p14="http://schemas.microsoft.com/office/powerpoint/2010/main" val="2129215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Historic England (RAF Photography)  Ref:raf_540_84_pffo_0031 - 29th August 1948</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21</a:t>
            </a:fld>
            <a:endParaRPr lang="en-GB"/>
          </a:p>
        </p:txBody>
      </p:sp>
    </p:spTree>
    <p:extLst>
      <p:ext uri="{BB962C8B-B14F-4D97-AF65-F5344CB8AC3E}">
        <p14:creationId xmlns:p14="http://schemas.microsoft.com/office/powerpoint/2010/main" val="1393548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Briefly explain to pupils what a census is – the first few minutes of the video does this really clearly: </a:t>
            </a:r>
            <a:r>
              <a:rPr lang="en-US" u="sng">
                <a:hlinkClick r:id="rId3"/>
              </a:rPr>
              <a:t>https://www.youtube.com/watch?v=dlg5CRSskL4</a:t>
            </a:r>
            <a:endParaRPr lang="en-US"/>
          </a:p>
          <a:p>
            <a:r>
              <a:rPr lang="en-US"/>
              <a:t>If you want to go into the census in more detail there are some great resources here: </a:t>
            </a:r>
            <a:r>
              <a:rPr lang="en-US" u="sng">
                <a:hlinkClick r:id="rId4"/>
              </a:rPr>
              <a:t>https://letscount.org.uk/en/resources-for-teachers/english-curriculum-resources/</a:t>
            </a:r>
            <a:r>
              <a:rPr lang="en-US"/>
              <a:t> </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23</a:t>
            </a:fld>
            <a:endParaRPr lang="en-GB"/>
          </a:p>
        </p:txBody>
      </p:sp>
    </p:spTree>
    <p:extLst>
      <p:ext uri="{BB962C8B-B14F-4D97-AF65-F5344CB8AC3E}">
        <p14:creationId xmlns:p14="http://schemas.microsoft.com/office/powerpoint/2010/main" val="39060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Linen cloth and thread reel © </a:t>
            </a:r>
            <a:r>
              <a:rPr lang="en-US" err="1"/>
              <a:t>mauritius</a:t>
            </a:r>
            <a:r>
              <a:rPr lang="en-US"/>
              <a:t> images GmbH / </a:t>
            </a:r>
            <a:r>
              <a:rPr lang="en-US" err="1"/>
              <a:t>Alamy</a:t>
            </a:r>
            <a:r>
              <a:rPr lang="en-US"/>
              <a:t> Stock Photo, Ref: H45BRB, Date: 1 March 2006</a:t>
            </a:r>
          </a:p>
          <a:p>
            <a:r>
              <a:rPr lang="en-US"/>
              <a:t>Image: Thread spools for weaving © Martin </a:t>
            </a:r>
            <a:r>
              <a:rPr lang="en-US" err="1"/>
              <a:t>Rottler</a:t>
            </a:r>
            <a:r>
              <a:rPr lang="en-US"/>
              <a:t> / </a:t>
            </a:r>
            <a:r>
              <a:rPr lang="en-US" err="1"/>
              <a:t>Alamy</a:t>
            </a:r>
            <a:r>
              <a:rPr lang="en-US"/>
              <a:t> Stock Photo, Ref: 2C6XDKR, Date: 3 July 2020</a:t>
            </a:r>
            <a:endParaRPr lang="en-GB"/>
          </a:p>
          <a:p>
            <a:r>
              <a:rPr lang="en-US"/>
              <a:t>Image: Single Thread Glossing Machine for polishing linen and cotton thread © </a:t>
            </a:r>
            <a:r>
              <a:rPr lang="en-US" err="1"/>
              <a:t>Amoret</a:t>
            </a:r>
            <a:r>
              <a:rPr lang="en-US"/>
              <a:t> Tanner Collection / </a:t>
            </a:r>
            <a:r>
              <a:rPr lang="en-US" err="1"/>
              <a:t>Alamy</a:t>
            </a:r>
            <a:r>
              <a:rPr lang="en-US"/>
              <a:t> Stock Photo, Ref: FJE825, Date: 1865</a:t>
            </a:r>
            <a:endParaRPr lang="en-GB"/>
          </a:p>
          <a:p>
            <a:r>
              <a:rPr lang="en-US"/>
              <a:t>Image: Dyed linen thread © </a:t>
            </a:r>
            <a:r>
              <a:rPr lang="en-US" err="1"/>
              <a:t>Daegrad</a:t>
            </a:r>
            <a:r>
              <a:rPr lang="en-US"/>
              <a:t> Photography / </a:t>
            </a:r>
            <a:r>
              <a:rPr lang="en-US" err="1"/>
              <a:t>Alamy</a:t>
            </a:r>
            <a:r>
              <a:rPr lang="en-US"/>
              <a:t> Stock Photo, Ref: T5PB4E, Date: 26 April 2019</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5</a:t>
            </a:fld>
            <a:endParaRPr lang="en-GB"/>
          </a:p>
        </p:txBody>
      </p:sp>
    </p:spTree>
    <p:extLst>
      <p:ext uri="{BB962C8B-B14F-4D97-AF65-F5344CB8AC3E}">
        <p14:creationId xmlns:p14="http://schemas.microsoft.com/office/powerpoint/2010/main" val="199718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to look at the 1851 we need to know what type of jobs to look out for…</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24</a:t>
            </a:fld>
            <a:endParaRPr lang="en-GB"/>
          </a:p>
        </p:txBody>
      </p:sp>
    </p:spTree>
    <p:extLst>
      <p:ext uri="{BB962C8B-B14F-4D97-AF65-F5344CB8AC3E}">
        <p14:creationId xmlns:p14="http://schemas.microsoft.com/office/powerpoint/2010/main" val="1389828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Explain about the information on a census sheet – the </a:t>
            </a:r>
            <a:r>
              <a:rPr lang="en-GB" sz="1200" u="sng" kern="1200" err="1">
                <a:solidFill>
                  <a:schemeClr val="tx1"/>
                </a:solidFill>
                <a:effectLst/>
                <a:latin typeface="+mn-lt"/>
                <a:ea typeface="+mn-ea"/>
                <a:cs typeface="+mn-cs"/>
                <a:hlinkClick r:id="rId3"/>
              </a:rPr>
              <a:t>StoryMap</a:t>
            </a:r>
            <a:r>
              <a:rPr lang="en-GB" sz="1200" u="sng" kern="1200">
                <a:solidFill>
                  <a:schemeClr val="tx1"/>
                </a:solidFill>
                <a:effectLst/>
                <a:latin typeface="+mn-lt"/>
                <a:ea typeface="+mn-ea"/>
                <a:cs typeface="+mn-cs"/>
              </a:rPr>
              <a:t> </a:t>
            </a:r>
            <a:r>
              <a:rPr lang="en-US"/>
              <a:t>shows the original census, but also has transcriptions for every family and the jobs from the flax mill have been highlighted in orange to make them easier to spot.</a:t>
            </a:r>
          </a:p>
          <a:p>
            <a:r>
              <a:rPr lang="en-US"/>
              <a:t>Image: Page from 1851 census for 1-4 Spring Gardens, Ref: PRO HO/107/1992/332/6</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25</a:t>
            </a:fld>
            <a:endParaRPr lang="en-GB"/>
          </a:p>
        </p:txBody>
      </p:sp>
    </p:spTree>
    <p:extLst>
      <p:ext uri="{BB962C8B-B14F-4D97-AF65-F5344CB8AC3E}">
        <p14:creationId xmlns:p14="http://schemas.microsoft.com/office/powerpoint/2010/main" val="428032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Assign pairs, groups or individuals to a name (or names) for them to research – make sure all the families are covered. </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26</a:t>
            </a:fld>
            <a:endParaRPr lang="en-GB"/>
          </a:p>
        </p:txBody>
      </p:sp>
    </p:spTree>
    <p:extLst>
      <p:ext uri="{BB962C8B-B14F-4D97-AF65-F5344CB8AC3E}">
        <p14:creationId xmlns:p14="http://schemas.microsoft.com/office/powerpoint/2010/main" val="4177833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 OUT this slide for pupils to record their family research – they can use the back of the sheet of paper to note down any other information they find or thoughts they have. NB: All the flax mill jobs are highlighted in ORANGE on the </a:t>
            </a:r>
            <a:r>
              <a:rPr lang="en-GB" sz="1200" u="sng" kern="1200" err="1">
                <a:solidFill>
                  <a:schemeClr val="tx1"/>
                </a:solidFill>
                <a:effectLst/>
                <a:latin typeface="+mn-lt"/>
                <a:ea typeface="+mn-ea"/>
                <a:cs typeface="+mn-cs"/>
                <a:hlinkClick r:id="rId3"/>
              </a:rPr>
              <a:t>StoryMap</a:t>
            </a:r>
            <a:r>
              <a:rPr lang="en-US"/>
              <a:t> (</a:t>
            </a:r>
            <a:r>
              <a:rPr lang="en-US" u="sng">
                <a:hlinkClick r:id="rId3"/>
              </a:rPr>
              <a:t>https://storymaps.arcgis.com/stories/d43388b725074196a8b1317a5a912f84</a:t>
            </a:r>
            <a:r>
              <a:rPr lang="en-US" u="sng"/>
              <a:t>) </a:t>
            </a:r>
            <a:r>
              <a:rPr lang="en-US"/>
              <a:t> - suggest to pupils they also use a DIFFERENT COLOUR for flax fill jobs when they fill in their Record Sheet.</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27</a:t>
            </a:fld>
            <a:endParaRPr lang="en-GB"/>
          </a:p>
        </p:txBody>
      </p:sp>
    </p:spTree>
    <p:extLst>
      <p:ext uri="{BB962C8B-B14F-4D97-AF65-F5344CB8AC3E}">
        <p14:creationId xmlns:p14="http://schemas.microsoft.com/office/powerpoint/2010/main" val="2311224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 OUT this slide for pupils to record their family research – they can use the back of the sheet of paper to note down any other information they find or thoughts they have. NB: All the flax mill jobs are highlighted in ORANGE on the </a:t>
            </a:r>
            <a:r>
              <a:rPr lang="en-GB" sz="1200" u="sng" kern="1200" err="1">
                <a:solidFill>
                  <a:schemeClr val="tx1"/>
                </a:solidFill>
                <a:effectLst/>
                <a:latin typeface="+mn-lt"/>
                <a:ea typeface="+mn-ea"/>
                <a:cs typeface="+mn-cs"/>
                <a:hlinkClick r:id="rId3"/>
              </a:rPr>
              <a:t>StoryMap</a:t>
            </a:r>
            <a:r>
              <a:rPr lang="en-US"/>
              <a:t> (</a:t>
            </a:r>
            <a:r>
              <a:rPr lang="en-US" u="sng">
                <a:hlinkClick r:id="rId3"/>
              </a:rPr>
              <a:t>https://storymaps.arcgis.com/stories/d43388b725074196a8b1317a5a912f84</a:t>
            </a:r>
            <a:r>
              <a:rPr lang="en-US" u="sng"/>
              <a:t>) </a:t>
            </a:r>
            <a:r>
              <a:rPr lang="en-US"/>
              <a:t> - suggest to pupils they also use a DIFFERENT COLOUR for flax fill jobs when they fill in their Record Sheet.</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28</a:t>
            </a:fld>
            <a:endParaRPr lang="en-GB"/>
          </a:p>
        </p:txBody>
      </p:sp>
    </p:spTree>
    <p:extLst>
      <p:ext uri="{BB962C8B-B14F-4D97-AF65-F5344CB8AC3E}">
        <p14:creationId xmlns:p14="http://schemas.microsoft.com/office/powerpoint/2010/main" val="516196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pupils to share what they’ve found out. </a:t>
            </a:r>
            <a:r>
              <a:rPr lang="en-US">
                <a:cs typeface="Calibri"/>
              </a:rPr>
              <a:t>Click on the speech bubbles to add text</a:t>
            </a:r>
            <a:endParaRPr lang="en-US"/>
          </a:p>
        </p:txBody>
      </p:sp>
      <p:sp>
        <p:nvSpPr>
          <p:cNvPr id="4" name="Slide Number Placeholder 3"/>
          <p:cNvSpPr>
            <a:spLocks noGrp="1"/>
          </p:cNvSpPr>
          <p:nvPr>
            <p:ph type="sldNum" sz="quarter" idx="5"/>
          </p:nvPr>
        </p:nvSpPr>
        <p:spPr/>
        <p:txBody>
          <a:bodyPr/>
          <a:lstStyle/>
          <a:p>
            <a:fld id="{89E9C1C1-480C-49F2-9683-0468BCA54437}" type="slidenum">
              <a:t>29</a:t>
            </a:fld>
            <a:endParaRPr lang="en-GB"/>
          </a:p>
        </p:txBody>
      </p:sp>
    </p:spTree>
    <p:extLst>
      <p:ext uri="{BB962C8B-B14F-4D97-AF65-F5344CB8AC3E}">
        <p14:creationId xmlns:p14="http://schemas.microsoft.com/office/powerpoint/2010/main" val="2367153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everyone to share the information from their Record Sheet. If they did one of the 8 jobs listed above add tally marks to each column to record what they’ve found about people working in the mill.  We suggest that you use different </a:t>
            </a:r>
            <a:r>
              <a:rPr lang="en-US" err="1"/>
              <a:t>colours</a:t>
            </a:r>
            <a:r>
              <a:rPr lang="en-US"/>
              <a:t> for males and females to help highlight the differences.</a:t>
            </a:r>
          </a:p>
          <a:p>
            <a:r>
              <a:rPr lang="en-US"/>
              <a:t>You can do this on the whiteboard as a whole class or print out copies of this slide and ask pairs/groups to keep their own record/tally as others are sharing their findings.</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30</a:t>
            </a:fld>
            <a:endParaRPr lang="en-GB"/>
          </a:p>
        </p:txBody>
      </p:sp>
    </p:spTree>
    <p:extLst>
      <p:ext uri="{BB962C8B-B14F-4D97-AF65-F5344CB8AC3E}">
        <p14:creationId xmlns:p14="http://schemas.microsoft.com/office/powerpoint/2010/main" val="3832113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the results with your pupils, noting that many of the jobs employed mainly people of the same sex.</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31</a:t>
            </a:fld>
            <a:endParaRPr lang="en-GB"/>
          </a:p>
        </p:txBody>
      </p:sp>
    </p:spTree>
    <p:extLst>
      <p:ext uri="{BB962C8B-B14F-4D97-AF65-F5344CB8AC3E}">
        <p14:creationId xmlns:p14="http://schemas.microsoft.com/office/powerpoint/2010/main" val="296884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EXTENDED VERSION – For more able pupils looking at ALL the jobs gives an even more detailed picture of what was happening in the mill. </a:t>
            </a:r>
          </a:p>
          <a:p>
            <a:r>
              <a:rPr lang="en-US"/>
              <a:t>Ask everyone to share the information from their Record Sheet and then add tally marks to each column to record what they’ve found about people working in the mill. We suggest that you use different </a:t>
            </a:r>
            <a:r>
              <a:rPr lang="en-US" err="1"/>
              <a:t>colours</a:t>
            </a:r>
            <a:r>
              <a:rPr lang="en-US"/>
              <a:t> for males and females to help highlight the differences. </a:t>
            </a:r>
            <a:endParaRPr lang="en-GB"/>
          </a:p>
          <a:p>
            <a:r>
              <a:rPr lang="en-US"/>
              <a:t>You can do this on the whiteboard as a whole class or print out copies of this slide and ask pairs/groups to keep their own record/tally as others are sharing their findings.</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32</a:t>
            </a:fld>
            <a:endParaRPr lang="en-GB"/>
          </a:p>
        </p:txBody>
      </p:sp>
    </p:spTree>
    <p:extLst>
      <p:ext uri="{BB962C8B-B14F-4D97-AF65-F5344CB8AC3E}">
        <p14:creationId xmlns:p14="http://schemas.microsoft.com/office/powerpoint/2010/main" val="3942900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EXTENDED VERSION – For more able pupils looking at ALL the jobs gives an even more detailed picture of what was happening in the mill. </a:t>
            </a:r>
          </a:p>
          <a:p>
            <a:r>
              <a:rPr lang="en-US"/>
              <a:t>Ask everyone to share the information from their Record Sheet and then add tally marks to each column to record what they’ve found about people working in the mill. We suggest that you use different </a:t>
            </a:r>
            <a:r>
              <a:rPr lang="en-US" err="1"/>
              <a:t>colours</a:t>
            </a:r>
            <a:r>
              <a:rPr lang="en-US"/>
              <a:t> for males and females to help highlight the differences. </a:t>
            </a:r>
            <a:endParaRPr lang="en-GB"/>
          </a:p>
          <a:p>
            <a:r>
              <a:rPr lang="en-US"/>
              <a:t>You can do this on the whiteboard as a whole class or print out copies of this slide and ask pairs/groups to keep their own record/tally as others are sharing their findings.</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33</a:t>
            </a:fld>
            <a:endParaRPr lang="en-GB"/>
          </a:p>
        </p:txBody>
      </p:sp>
    </p:spTree>
    <p:extLst>
      <p:ext uri="{BB962C8B-B14F-4D97-AF65-F5344CB8AC3E}">
        <p14:creationId xmlns:p14="http://schemas.microsoft.com/office/powerpoint/2010/main" val="2355219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Linen (flax) flowers © </a:t>
            </a:r>
            <a:r>
              <a:rPr lang="en-US">
                <a:hlinkClick r:id="rId3"/>
              </a:rPr>
              <a:t>LianeM</a:t>
            </a:r>
            <a:r>
              <a:rPr lang="en-US"/>
              <a:t> / </a:t>
            </a:r>
            <a:r>
              <a:rPr lang="en-US" err="1"/>
              <a:t>Alamy</a:t>
            </a:r>
            <a:r>
              <a:rPr lang="en-US"/>
              <a:t> Stock Photo, Ref: HGKEFM, Date: 15 May 2016</a:t>
            </a:r>
          </a:p>
          <a:p>
            <a:r>
              <a:rPr lang="en-US"/>
              <a:t>Image: Blooming flax field © </a:t>
            </a:r>
            <a:r>
              <a:rPr lang="en-US" u="sng">
                <a:hlinkClick r:id="rId4"/>
              </a:rPr>
              <a:t>Ivan M</a:t>
            </a:r>
            <a:r>
              <a:rPr lang="en-US"/>
              <a:t> / </a:t>
            </a:r>
            <a:r>
              <a:rPr lang="en-US" err="1"/>
              <a:t>Alamy</a:t>
            </a:r>
            <a:r>
              <a:rPr lang="en-US"/>
              <a:t> Stock Photo, Ref: TD35FN, Date: 11 June 2019</a:t>
            </a:r>
            <a:endParaRPr lang="en-GB"/>
          </a:p>
          <a:p>
            <a:r>
              <a:rPr lang="en-US"/>
              <a:t>Image: Bunch of slender stems of flax or linseed with seed capsules © </a:t>
            </a:r>
            <a:r>
              <a:rPr lang="en-US">
                <a:hlinkClick r:id="rId5"/>
              </a:rPr>
              <a:t>mrtwister</a:t>
            </a:r>
            <a:r>
              <a:rPr lang="en-US"/>
              <a:t> / </a:t>
            </a:r>
            <a:r>
              <a:rPr lang="en-US" err="1"/>
              <a:t>Alamy</a:t>
            </a:r>
            <a:r>
              <a:rPr lang="en-US"/>
              <a:t> Stock Photo, Ref: GXN1D0, 13 October 2013</a:t>
            </a:r>
            <a:endParaRPr lang="en-GB"/>
          </a:p>
          <a:p>
            <a:r>
              <a:rPr lang="en-US"/>
              <a:t>Image: Bruising flax stalks in preparation for retting (soaking), one of the processes in the production of linen. Engraving, London, 1851 © </a:t>
            </a:r>
            <a:r>
              <a:rPr lang="en-US">
                <a:hlinkClick r:id="rId6"/>
              </a:rPr>
              <a:t>World History Archive</a:t>
            </a:r>
            <a:r>
              <a:rPr lang="en-US"/>
              <a:t> / </a:t>
            </a:r>
            <a:r>
              <a:rPr lang="en-US" err="1"/>
              <a:t>Alamy</a:t>
            </a:r>
            <a:r>
              <a:rPr lang="en-US"/>
              <a:t> Stock Photo, Ref: DYEHK7, Date: 24 January 1905</a:t>
            </a:r>
            <a:endParaRPr lang="en-GB"/>
          </a:p>
        </p:txBody>
      </p:sp>
      <p:sp>
        <p:nvSpPr>
          <p:cNvPr id="4" name="Slide Number Placeholder 3"/>
          <p:cNvSpPr>
            <a:spLocks noGrp="1"/>
          </p:cNvSpPr>
          <p:nvPr>
            <p:ph type="sldNum" sz="quarter" idx="5"/>
          </p:nvPr>
        </p:nvSpPr>
        <p:spPr/>
        <p:txBody>
          <a:bodyPr/>
          <a:lstStyle/>
          <a:p>
            <a:fld id="{89E9C1C1-480C-49F2-9683-0468BCA54437}" type="slidenum">
              <a:t>6</a:t>
            </a:fld>
            <a:endParaRPr lang="en-GB"/>
          </a:p>
        </p:txBody>
      </p:sp>
    </p:spTree>
    <p:extLst>
      <p:ext uri="{BB962C8B-B14F-4D97-AF65-F5344CB8AC3E}">
        <p14:creationId xmlns:p14="http://schemas.microsoft.com/office/powerpoint/2010/main" val="1211457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1.Dyer, Finisher, Fireman, Maker-Up, Overlooker, Paperer, Piecer, Sorter, Stacker, Weigher</a:t>
            </a:r>
            <a:endParaRPr lang="en-GB"/>
          </a:p>
          <a:p>
            <a:r>
              <a:rPr lang="en-US"/>
              <a:t>2.Reeler, Spinner, Spooler, Stacker</a:t>
            </a:r>
            <a:endParaRPr lang="en-GB"/>
          </a:p>
          <a:p>
            <a:r>
              <a:rPr lang="en-US"/>
              <a:t>3.Paperer, Piecer, Sorter, Spooler, Stacker, Weigher</a:t>
            </a:r>
            <a:endParaRPr lang="en-GB"/>
          </a:p>
          <a:p>
            <a:r>
              <a:rPr lang="en-US"/>
              <a:t>4.Women aged 30+ - once women had children it was very difficult for them to be able to work in factory jobs as they had to be at home to look after their children</a:t>
            </a:r>
            <a:endParaRPr lang="en-GB"/>
          </a:p>
          <a:p>
            <a:r>
              <a:rPr lang="en-US"/>
              <a:t>5.7! Did you spot Ann Taylor – who according to the census is only 7 but working as a Thread Reeler – this would have been illegal as she’s under 9!</a:t>
            </a:r>
            <a:endParaRPr lang="en-GB"/>
          </a:p>
        </p:txBody>
      </p:sp>
      <p:sp>
        <p:nvSpPr>
          <p:cNvPr id="4" name="Slide Number Placeholder 3"/>
          <p:cNvSpPr>
            <a:spLocks noGrp="1"/>
          </p:cNvSpPr>
          <p:nvPr>
            <p:ph type="sldNum" sz="quarter" idx="5"/>
          </p:nvPr>
        </p:nvSpPr>
        <p:spPr/>
        <p:txBody>
          <a:bodyPr/>
          <a:lstStyle/>
          <a:p>
            <a:fld id="{89E9C1C1-480C-49F2-9683-0468BCA54437}" type="slidenum">
              <a:t>34</a:t>
            </a:fld>
            <a:endParaRPr lang="en-GB"/>
          </a:p>
        </p:txBody>
      </p:sp>
    </p:spTree>
    <p:extLst>
      <p:ext uri="{BB962C8B-B14F-4D97-AF65-F5344CB8AC3E}">
        <p14:creationId xmlns:p14="http://schemas.microsoft.com/office/powerpoint/2010/main" val="3316237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1.Carpenter, Washer woman, House keeper, Filer &amp; Turner, Tailor journeyman, Agricultural </a:t>
            </a:r>
            <a:r>
              <a:rPr lang="en-US" err="1"/>
              <a:t>Labourer</a:t>
            </a:r>
            <a:r>
              <a:rPr lang="en-US"/>
              <a:t>, Carter, Dressmaker, Cabinet maker, Errand boy, Plate layer on railway, </a:t>
            </a:r>
            <a:r>
              <a:rPr lang="en-US" err="1"/>
              <a:t>Labourer</a:t>
            </a:r>
            <a:r>
              <a:rPr lang="en-US"/>
              <a:t>, Moulder (+ apprentice), Servant, Steam Boiler maker, Laundress, Blacksmith’s apprentice</a:t>
            </a:r>
            <a:endParaRPr lang="en-GB"/>
          </a:p>
          <a:p>
            <a:r>
              <a:rPr lang="en-US"/>
              <a:t>2.They’re more likely to have all the children working and also to have lodgers staying in the house. Widows didn’t get any ‘benefits’ – so if your husband died it was hard to earn the extra money to make up for his loss of wages</a:t>
            </a:r>
            <a:endParaRPr lang="en-GB"/>
          </a:p>
          <a:p>
            <a:r>
              <a:rPr lang="en-US"/>
              <a:t>3.William </a:t>
            </a:r>
            <a:r>
              <a:rPr lang="en-US" err="1"/>
              <a:t>Fazey</a:t>
            </a:r>
            <a:r>
              <a:rPr lang="en-US"/>
              <a:t> – 78 – Agricultural </a:t>
            </a:r>
            <a:r>
              <a:rPr lang="en-US" err="1"/>
              <a:t>Labourer</a:t>
            </a:r>
            <a:r>
              <a:rPr lang="en-US"/>
              <a:t>. Today we wouldn’t expect a 78 year old to still be working, especially not in a very physical job like Ag. Lab!</a:t>
            </a:r>
            <a:endParaRPr lang="en-GB"/>
          </a:p>
          <a:p>
            <a:r>
              <a:rPr lang="en-US"/>
              <a:t>4. No – All the children of school age who aren’t working are described as ‘Scholar’ or ‘School’. This is really positive – it was not until 1880 that school attendance was compulsory for children aged between 5 and 10 years of age. So the fact that in 1851 so many children are listed as being at school is a credit to Shrewsbury! Use this as a link to the Extension Activity - </a:t>
            </a:r>
            <a:r>
              <a:rPr lang="en-US" b="1" i="1"/>
              <a:t>Schools and Child Workers</a:t>
            </a:r>
            <a:endParaRPr lang="en-GB"/>
          </a:p>
        </p:txBody>
      </p:sp>
      <p:sp>
        <p:nvSpPr>
          <p:cNvPr id="4" name="Slide Number Placeholder 3"/>
          <p:cNvSpPr>
            <a:spLocks noGrp="1"/>
          </p:cNvSpPr>
          <p:nvPr>
            <p:ph type="sldNum" sz="quarter" idx="5"/>
          </p:nvPr>
        </p:nvSpPr>
        <p:spPr/>
        <p:txBody>
          <a:bodyPr/>
          <a:lstStyle/>
          <a:p>
            <a:fld id="{89E9C1C1-480C-49F2-9683-0468BCA54437}" type="slidenum">
              <a:t>35</a:t>
            </a:fld>
            <a:endParaRPr lang="en-GB"/>
          </a:p>
        </p:txBody>
      </p:sp>
    </p:spTree>
    <p:extLst>
      <p:ext uri="{BB962C8B-B14F-4D97-AF65-F5344CB8AC3E}">
        <p14:creationId xmlns:p14="http://schemas.microsoft.com/office/powerpoint/2010/main" val="940738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A group of school children and teachers, posing outside of Craggs Endowed School, Rosley, Cumbria © Source: Historic England Archive, Ref: JLP01/20/012/02/001, Date: 1880 - 1890</a:t>
            </a:r>
          </a:p>
          <a:p>
            <a:r>
              <a:rPr lang="en-US"/>
              <a:t>All the children of school age who aren’t working are described as ‘Scholar’ or ‘School’. This is really positive – it was not until 1880 that school attendance was compulsory for children aged between 5 and 10 years of age. So the fact that in 1851 so many children are listed as being at school is a credit to Shrewsbury! </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36</a:t>
            </a:fld>
            <a:endParaRPr lang="en-GB"/>
          </a:p>
        </p:txBody>
      </p:sp>
    </p:spTree>
    <p:extLst>
      <p:ext uri="{BB962C8B-B14F-4D97-AF65-F5344CB8AC3E}">
        <p14:creationId xmlns:p14="http://schemas.microsoft.com/office/powerpoint/2010/main" val="3364906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E9C1C1-480C-49F2-9683-0468BCA54437}" type="slidenum">
              <a:rPr lang="en-GB" smtClean="0"/>
              <a:t>39</a:t>
            </a:fld>
            <a:endParaRPr lang="en-GB"/>
          </a:p>
        </p:txBody>
      </p:sp>
    </p:spTree>
    <p:extLst>
      <p:ext uri="{BB962C8B-B14F-4D97-AF65-F5344CB8AC3E}">
        <p14:creationId xmlns:p14="http://schemas.microsoft.com/office/powerpoint/2010/main" val="309674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Small boy using a machine to cut flax stalks into uniform lengths for heckling, one of the processes in the production of linen. Engraving, London, 1846 © </a:t>
            </a:r>
            <a:r>
              <a:rPr lang="en-US">
                <a:hlinkClick r:id="rId3"/>
              </a:rPr>
              <a:t>World History Archive</a:t>
            </a:r>
            <a:r>
              <a:rPr lang="en-US"/>
              <a:t> / </a:t>
            </a:r>
            <a:r>
              <a:rPr lang="en-US" err="1"/>
              <a:t>Alamy</a:t>
            </a:r>
            <a:r>
              <a:rPr lang="en-US"/>
              <a:t> Stock Photo, Ref: DYEHK6, Date: 16 January 1905</a:t>
            </a:r>
          </a:p>
          <a:p>
            <a:r>
              <a:rPr lang="en-US"/>
              <a:t>Image: Women drawing flax, Marshall's Flax Mill, Leeds, Yorkshire. Engraving, London, 1843© </a:t>
            </a:r>
            <a:r>
              <a:rPr lang="en-US">
                <a:hlinkClick r:id="rId3"/>
              </a:rPr>
              <a:t>World History Archive</a:t>
            </a:r>
            <a:r>
              <a:rPr lang="en-US"/>
              <a:t> / </a:t>
            </a:r>
            <a:r>
              <a:rPr lang="en-US" err="1"/>
              <a:t>Alamy</a:t>
            </a:r>
            <a:r>
              <a:rPr lang="en-US"/>
              <a:t> Stock Photo, Ref: DYEHNC, Date: 16 January 1905</a:t>
            </a:r>
            <a:endParaRPr lang="en-GB"/>
          </a:p>
        </p:txBody>
      </p:sp>
      <p:sp>
        <p:nvSpPr>
          <p:cNvPr id="4" name="Slide Number Placeholder 3"/>
          <p:cNvSpPr>
            <a:spLocks noGrp="1"/>
          </p:cNvSpPr>
          <p:nvPr>
            <p:ph type="sldNum" sz="quarter" idx="5"/>
          </p:nvPr>
        </p:nvSpPr>
        <p:spPr/>
        <p:txBody>
          <a:bodyPr/>
          <a:lstStyle/>
          <a:p>
            <a:fld id="{89E9C1C1-480C-49F2-9683-0468BCA54437}" type="slidenum">
              <a:t>7</a:t>
            </a:fld>
            <a:endParaRPr lang="en-GB"/>
          </a:p>
        </p:txBody>
      </p:sp>
    </p:spTree>
    <p:extLst>
      <p:ext uri="{BB962C8B-B14F-4D97-AF65-F5344CB8AC3E}">
        <p14:creationId xmlns:p14="http://schemas.microsoft.com/office/powerpoint/2010/main" val="118239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Interior Marshall's flax mill Leeds mills spinning yarn linen in 1843 © </a:t>
            </a:r>
            <a:r>
              <a:rPr lang="en-US">
                <a:hlinkClick r:id="rId3"/>
              </a:rPr>
              <a:t>SOTK2011</a:t>
            </a:r>
            <a:r>
              <a:rPr lang="en-US"/>
              <a:t> / </a:t>
            </a:r>
            <a:r>
              <a:rPr lang="en-US" err="1"/>
              <a:t>Alamy</a:t>
            </a:r>
            <a:r>
              <a:rPr lang="en-US"/>
              <a:t> Stock Photo, Ref: C8F35K, Date: 2011</a:t>
            </a:r>
          </a:p>
          <a:p>
            <a:r>
              <a:rPr lang="en-US"/>
              <a:t>Image: Coil with (tow) threads from linen </a:t>
            </a:r>
            <a:r>
              <a:rPr lang="en-US" err="1"/>
              <a:t>fibre</a:t>
            </a:r>
            <a:r>
              <a:rPr lang="en-US"/>
              <a:t> isolated on white background © </a:t>
            </a:r>
            <a:r>
              <a:rPr lang="en-US">
                <a:hlinkClick r:id="rId4"/>
              </a:rPr>
              <a:t>SERGEI CHAIKO</a:t>
            </a:r>
            <a:r>
              <a:rPr lang="en-US"/>
              <a:t> / </a:t>
            </a:r>
            <a:r>
              <a:rPr lang="en-US" err="1"/>
              <a:t>Alamy</a:t>
            </a:r>
            <a:r>
              <a:rPr lang="en-US"/>
              <a:t> Stock Photo, Ref: PWK2YF, Date: 9 October 2018</a:t>
            </a:r>
            <a:endParaRPr lang="en-GB"/>
          </a:p>
          <a:p>
            <a:r>
              <a:rPr lang="en-US"/>
              <a:t>Image: Linen cloth and thread reel © </a:t>
            </a:r>
            <a:r>
              <a:rPr lang="en-US" err="1"/>
              <a:t>mauritius</a:t>
            </a:r>
            <a:r>
              <a:rPr lang="en-US"/>
              <a:t> images GmbH / </a:t>
            </a:r>
            <a:r>
              <a:rPr lang="en-US" err="1"/>
              <a:t>Alamy</a:t>
            </a:r>
            <a:r>
              <a:rPr lang="en-US"/>
              <a:t> Stock Photo, Ref: H45BRB, Date: 1 March 2006</a:t>
            </a:r>
            <a:endParaRPr lang="en-GB"/>
          </a:p>
        </p:txBody>
      </p:sp>
      <p:sp>
        <p:nvSpPr>
          <p:cNvPr id="4" name="Slide Number Placeholder 3"/>
          <p:cNvSpPr>
            <a:spLocks noGrp="1"/>
          </p:cNvSpPr>
          <p:nvPr>
            <p:ph type="sldNum" sz="quarter" idx="5"/>
          </p:nvPr>
        </p:nvSpPr>
        <p:spPr/>
        <p:txBody>
          <a:bodyPr/>
          <a:lstStyle/>
          <a:p>
            <a:fld id="{89E9C1C1-480C-49F2-9683-0468BCA54437}" type="slidenum">
              <a:t>8</a:t>
            </a:fld>
            <a:endParaRPr lang="en-GB"/>
          </a:p>
        </p:txBody>
      </p:sp>
    </p:spTree>
    <p:extLst>
      <p:ext uri="{BB962C8B-B14F-4D97-AF65-F5344CB8AC3E}">
        <p14:creationId xmlns:p14="http://schemas.microsoft.com/office/powerpoint/2010/main" val="341668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Linen Nightgown 1830s American or European © </a:t>
            </a:r>
            <a:r>
              <a:rPr lang="en-US">
                <a:hlinkClick r:id="rId3"/>
              </a:rPr>
              <a:t>MET/BOT</a:t>
            </a:r>
            <a:r>
              <a:rPr lang="en-US"/>
              <a:t> / </a:t>
            </a:r>
            <a:r>
              <a:rPr lang="en-US" err="1"/>
              <a:t>Alamy</a:t>
            </a:r>
            <a:r>
              <a:rPr lang="en-US"/>
              <a:t> Stock Photo, Ref: 2HJ212P, Date: 22 January 2022</a:t>
            </a:r>
          </a:p>
          <a:p>
            <a:r>
              <a:rPr lang="en-US"/>
              <a:t>Image: Large (linen) sails © </a:t>
            </a:r>
            <a:r>
              <a:rPr lang="en-US">
                <a:hlinkClick r:id="rId4"/>
              </a:rPr>
              <a:t>Panther Media GmbH</a:t>
            </a:r>
            <a:r>
              <a:rPr lang="en-US"/>
              <a:t> / </a:t>
            </a:r>
            <a:r>
              <a:rPr lang="en-US" err="1"/>
              <a:t>Alamy</a:t>
            </a:r>
            <a:r>
              <a:rPr lang="en-US"/>
              <a:t> Stock Photo, Ref: J62PTY, Date: Not stated</a:t>
            </a:r>
            <a:endParaRPr lang="en-GB"/>
          </a:p>
          <a:p>
            <a:r>
              <a:rPr lang="en-US"/>
              <a:t>Image: Bristol Boxkite Replica G-ASPP (with linen wings), at Old Warden, </a:t>
            </a:r>
            <a:r>
              <a:rPr lang="en-US" err="1"/>
              <a:t>Biggleswade</a:t>
            </a:r>
            <a:r>
              <a:rPr lang="en-US"/>
              <a:t>, Bedfordshire © </a:t>
            </a:r>
            <a:r>
              <a:rPr lang="en-US">
                <a:hlinkClick r:id="rId5"/>
              </a:rPr>
              <a:t>Peter Lane</a:t>
            </a:r>
            <a:r>
              <a:rPr lang="en-US"/>
              <a:t> / </a:t>
            </a:r>
            <a:r>
              <a:rPr lang="en-US" err="1"/>
              <a:t>Alamy</a:t>
            </a:r>
            <a:r>
              <a:rPr lang="en-US"/>
              <a:t> Stock Photo, Ref: MPEEF9, Date: 6 May 2018</a:t>
            </a:r>
            <a:endParaRPr lang="en-GB"/>
          </a:p>
        </p:txBody>
      </p:sp>
      <p:sp>
        <p:nvSpPr>
          <p:cNvPr id="4" name="Slide Number Placeholder 3"/>
          <p:cNvSpPr>
            <a:spLocks noGrp="1"/>
          </p:cNvSpPr>
          <p:nvPr>
            <p:ph type="sldNum" sz="quarter" idx="5"/>
          </p:nvPr>
        </p:nvSpPr>
        <p:spPr/>
        <p:txBody>
          <a:bodyPr/>
          <a:lstStyle/>
          <a:p>
            <a:fld id="{89E9C1C1-480C-49F2-9683-0468BCA54437}" type="slidenum">
              <a:t>9</a:t>
            </a:fld>
            <a:endParaRPr lang="en-GB"/>
          </a:p>
        </p:txBody>
      </p:sp>
    </p:spTree>
    <p:extLst>
      <p:ext uri="{BB962C8B-B14F-4D97-AF65-F5344CB8AC3E}">
        <p14:creationId xmlns:p14="http://schemas.microsoft.com/office/powerpoint/2010/main" val="1425303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Interior of Marshall's Mill, Marshall Street, Holbeck, Leeds, West Yorkshire, England in the late 19th century. © Classic Image / </a:t>
            </a:r>
            <a:r>
              <a:rPr lang="en-US" err="1"/>
              <a:t>Alamy</a:t>
            </a:r>
            <a:r>
              <a:rPr lang="en-US"/>
              <a:t> Stock Photo, Ref: C4GXT3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Source Sans Pro Bold"/>
              </a:rPr>
              <a:t>We don’t have any images for Shrewsbury, but this image shows people working at John Marshall’s Mill in Leeds at a similar time.</a:t>
            </a:r>
          </a:p>
          <a:p>
            <a:r>
              <a:rPr lang="en-US"/>
              <a:t>Highlight to pupils that the Factory Act still meant 9-13 year </a:t>
            </a:r>
            <a:r>
              <a:rPr lang="en-US" err="1"/>
              <a:t>olds</a:t>
            </a:r>
            <a:r>
              <a:rPr lang="en-US"/>
              <a:t> we doing 11 hour days at work and school! Ask pupils to think about how many hours a day they spend doing different things and then compare it to a child in 1833.</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10</a:t>
            </a:fld>
            <a:endParaRPr lang="en-GB"/>
          </a:p>
        </p:txBody>
      </p:sp>
    </p:spTree>
    <p:extLst>
      <p:ext uri="{BB962C8B-B14F-4D97-AF65-F5344CB8AC3E}">
        <p14:creationId xmlns:p14="http://schemas.microsoft.com/office/powerpoint/2010/main" val="423301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a:solidFill>
                  <a:schemeClr val="tx1"/>
                </a:solidFill>
                <a:effectLst/>
                <a:latin typeface="+mn-lt"/>
                <a:ea typeface="+mn-ea"/>
                <a:cs typeface="+mn-cs"/>
                <a:hlinkClick r:id="rId3"/>
              </a:rPr>
              <a:t>https://storymaps.arcgis.com/stories/d43388b725074196a8b1317a5a912f84</a:t>
            </a:r>
            <a:r>
              <a:rPr lang="en-GB" sz="1200" u="sng" kern="1200">
                <a:solidFill>
                  <a:schemeClr val="tx1"/>
                </a:solidFill>
                <a:effectLst/>
                <a:latin typeface="+mn-lt"/>
                <a:ea typeface="+mn-ea"/>
                <a:cs typeface="+mn-cs"/>
              </a:rPr>
              <a:t> </a:t>
            </a:r>
            <a:r>
              <a:rPr lang="en-US"/>
              <a:t>As a class look through each of the locations on the map – then stop before scrolling down to find the census descriptions.</a:t>
            </a:r>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11</a:t>
            </a:fld>
            <a:endParaRPr lang="en-GB"/>
          </a:p>
        </p:txBody>
      </p:sp>
    </p:spTree>
    <p:extLst>
      <p:ext uri="{BB962C8B-B14F-4D97-AF65-F5344CB8AC3E}">
        <p14:creationId xmlns:p14="http://schemas.microsoft.com/office/powerpoint/2010/main" val="324937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a:t>
            </a:r>
            <a:r>
              <a:rPr lang="en-GB" sz="1200" u="sng" kern="1200" err="1">
                <a:solidFill>
                  <a:schemeClr val="tx1"/>
                </a:solidFill>
                <a:effectLst/>
                <a:latin typeface="+mn-lt"/>
                <a:ea typeface="+mn-ea"/>
                <a:cs typeface="+mn-cs"/>
                <a:hlinkClick r:id="rId3"/>
              </a:rPr>
              <a:t>StoryMap</a:t>
            </a:r>
            <a:r>
              <a:rPr lang="en-GB" sz="1200" u="sng" kern="1200">
                <a:solidFill>
                  <a:schemeClr val="tx1"/>
                </a:solidFill>
                <a:effectLst/>
                <a:latin typeface="+mn-lt"/>
                <a:ea typeface="+mn-ea"/>
                <a:cs typeface="+mn-cs"/>
              </a:rPr>
              <a:t> </a:t>
            </a:r>
            <a:r>
              <a:rPr lang="en-US"/>
              <a:t>and these slides to look in more detail at the places in which some of the flax mill workers lived.</a:t>
            </a:r>
          </a:p>
          <a:p>
            <a:r>
              <a:rPr lang="en-US"/>
              <a:t>Aerial photo: © Historic England. Contains public sector information licensed under the Open Government </a:t>
            </a:r>
            <a:r>
              <a:rPr lang="en-US" err="1"/>
              <a:t>Licence</a:t>
            </a:r>
            <a:r>
              <a:rPr lang="en-US"/>
              <a:t> v3.0.</a:t>
            </a:r>
            <a:endParaRPr lang="en-GB"/>
          </a:p>
          <a:p>
            <a:r>
              <a:rPr lang="en-US"/>
              <a:t>Historic Map: © &amp; database right Crown Copyright and Landmark Information Group Ltd (All rights reserved) License numbers 000394 and TP0024</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89E9C1C1-480C-49F2-9683-0468BCA54437}" type="slidenum">
              <a:t>12</a:t>
            </a:fld>
            <a:endParaRPr lang="en-GB"/>
          </a:p>
        </p:txBody>
      </p:sp>
    </p:spTree>
    <p:extLst>
      <p:ext uri="{BB962C8B-B14F-4D97-AF65-F5344CB8AC3E}">
        <p14:creationId xmlns:p14="http://schemas.microsoft.com/office/powerpoint/2010/main" val="175770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storymaps.arcgis.com/stories/d43388b725074196a8b1317a5a912f8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hyperlink" Target="https://storymaps.arcgis.com/stories/d43388b725074196a8b1317a5a912f84" TargetMode="Externa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hyperlink" Target="https://storymaps.arcgis.com/stories/d43388b725074196a8b1317a5a912f84" TargetMode="External"/><Relationship Id="rId3" Type="http://schemas.openxmlformats.org/officeDocument/2006/relationships/image" Target="../media/image51.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6.svg"/><Relationship Id="rId4" Type="http://schemas.openxmlformats.org/officeDocument/2006/relationships/image" Target="../media/image5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3.png"/><Relationship Id="rId7"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5.svg"/><Relationship Id="rId5" Type="http://schemas.openxmlformats.org/officeDocument/2006/relationships/image" Target="../media/image12.sv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hyperlink" Target="https://storymaps.arcgis.com/stories/d43388b725074196a8b1317a5a912f84" TargetMode="External"/><Relationship Id="rId3" Type="http://schemas.openxmlformats.org/officeDocument/2006/relationships/image" Target="../media/image54.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6.svg"/><Relationship Id="rId4" Type="http://schemas.openxmlformats.org/officeDocument/2006/relationships/image" Target="../media/image55.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hyperlink" Target="https://storymaps.arcgis.com/stories/d43388b725074196a8b1317a5a912f84" TargetMode="External"/><Relationship Id="rId3" Type="http://schemas.openxmlformats.org/officeDocument/2006/relationships/image" Target="../media/image40.png"/><Relationship Id="rId7" Type="http://schemas.openxmlformats.org/officeDocument/2006/relationships/image" Target="../media/image57.png"/><Relationship Id="rId12" Type="http://schemas.openxmlformats.org/officeDocument/2006/relationships/image" Target="../media/image4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41.sv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3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61.svg"/></Relationships>
</file>

<file path=ppt/slides/_rel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families-of-the-flax-mill"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www.historicengland.org.uk/Education"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https://storymaps.arcgis.com/stories/d43388b725074196a8b1317a5a912f84" TargetMode="External"/><Relationship Id="rId3" Type="http://schemas.openxmlformats.org/officeDocument/2006/relationships/image" Target="../media/image40.png"/><Relationship Id="rId7" Type="http://schemas.openxmlformats.org/officeDocument/2006/relationships/image" Target="../media/image57.png"/><Relationship Id="rId12" Type="http://schemas.openxmlformats.org/officeDocument/2006/relationships/image" Target="../media/image4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41.sv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lg5CRSskL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storymaps.arcgis.com/stories/d43388b725074196a8b1317a5a912f84" TargetMode="External"/><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www.historicengland.org.uk/Educatio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2.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6.svg"/><Relationship Id="rId10" Type="http://schemas.openxmlformats.org/officeDocument/2006/relationships/hyperlink" Target="http://www.historicengland.org.uk/Education" TargetMode="External"/><Relationship Id="rId4" Type="http://schemas.openxmlformats.org/officeDocument/2006/relationships/image" Target="../media/image75.png"/><Relationship Id="rId9" Type="http://schemas.openxmlformats.org/officeDocument/2006/relationships/image" Target="../media/image18.svg"/></Relationships>
</file>

<file path=ppt/slides/_rels/slide2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1.pn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22.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hyperlink" Target="http://www.historicengland.org.uk/Education" TargetMode="External"/><Relationship Id="rId3" Type="http://schemas.openxmlformats.org/officeDocument/2006/relationships/image" Target="../media/image3.png"/><Relationship Id="rId7" Type="http://schemas.openxmlformats.org/officeDocument/2006/relationships/hyperlink" Target="https://www.shrewsburyflaxmillmaltings.org.uk/visi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shrewsburyflaxmillmaltings.org.uk/story/the-partners/" TargetMode="External"/><Relationship Id="rId5" Type="http://schemas.openxmlformats.org/officeDocument/2006/relationships/hyperlink" Target="https://www.shrewsburyflaxmillmaltings.org.uk/story/history/" TargetMode="External"/><Relationship Id="rId4" Type="http://schemas.openxmlformats.org/officeDocument/2006/relationships/hyperlink" Target="https://storymaps.arcgis.com/stories/d43388b725074196a8b1317a5a912f84"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1.pn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22.svg"/><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1.png"/><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22.svg"/><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hyperlink" Target="https://storymaps.arcgis.com/stories/d43388b725074196a8b1317a5a912f84"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historicengland.org.uk/Education" TargetMode="External"/><Relationship Id="rId3" Type="http://schemas.openxmlformats.org/officeDocument/2006/relationships/image" Target="../media/image88.png"/><Relationship Id="rId7"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www.bbc.co.uk/teach/class-clips-video/history-ks2-dodgers-guide-to-being-a-victorian-kid/ztb2m39" TargetMode="External"/><Relationship Id="rId5" Type="http://schemas.openxmlformats.org/officeDocument/2006/relationships/image" Target="../media/image92.png"/><Relationship Id="rId4" Type="http://schemas.openxmlformats.org/officeDocument/2006/relationships/image" Target="../media/image89.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7.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511471" cy="10287000"/>
            <a:chOff x="0" y="0"/>
            <a:chExt cx="1825933" cy="3408051"/>
          </a:xfrm>
        </p:grpSpPr>
        <p:sp>
          <p:nvSpPr>
            <p:cNvPr id="3" name="Freeform 3"/>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sp>
      </p:grpSp>
      <p:pic>
        <p:nvPicPr>
          <p:cNvPr id="4" name="Picture 4"/>
          <p:cNvPicPr>
            <a:picLocks noChangeAspect="1"/>
          </p:cNvPicPr>
          <p:nvPr/>
        </p:nvPicPr>
        <p:blipFill>
          <a:blip r:embed="rId2"/>
          <a:srcRect l="5763"/>
          <a:stretch>
            <a:fillRect/>
          </a:stretch>
        </p:blipFill>
        <p:spPr>
          <a:xfrm>
            <a:off x="679649" y="891438"/>
            <a:ext cx="3123874" cy="1097488"/>
          </a:xfrm>
          <a:prstGeom prst="rect">
            <a:avLst/>
          </a:prstGeom>
        </p:spPr>
      </p:pic>
      <p:sp>
        <p:nvSpPr>
          <p:cNvPr id="5" name="TextBox 5"/>
          <p:cNvSpPr txBox="1"/>
          <p:nvPr/>
        </p:nvSpPr>
        <p:spPr>
          <a:xfrm>
            <a:off x="650002" y="3081586"/>
            <a:ext cx="4211468" cy="772006"/>
          </a:xfrm>
          <a:prstGeom prst="rect">
            <a:avLst/>
          </a:prstGeom>
        </p:spPr>
        <p:txBody>
          <a:bodyPr lIns="0" tIns="0" rIns="0" bIns="0" rtlCol="0" anchor="t">
            <a:spAutoFit/>
          </a:bodyPr>
          <a:lstStyle/>
          <a:p>
            <a:pPr>
              <a:lnSpc>
                <a:spcPts val="6580"/>
              </a:lnSpc>
            </a:pPr>
            <a:r>
              <a:rPr lang="en-US" sz="4700" b="1">
                <a:solidFill>
                  <a:srgbClr val="000000"/>
                </a:solidFill>
                <a:latin typeface="Arial"/>
                <a:cs typeface="Arial"/>
              </a:rPr>
              <a:t>EDUCATION</a:t>
            </a:r>
          </a:p>
        </p:txBody>
      </p:sp>
      <p:pic>
        <p:nvPicPr>
          <p:cNvPr id="6" name="Picture 6"/>
          <p:cNvPicPr>
            <a:picLocks noChangeAspect="1"/>
          </p:cNvPicPr>
          <p:nvPr/>
        </p:nvPicPr>
        <p:blipFill>
          <a:blip r:embed="rId3"/>
          <a:srcRect l="11593" t="337" r="14094" b="9765"/>
          <a:stretch>
            <a:fillRect/>
          </a:stretch>
        </p:blipFill>
        <p:spPr>
          <a:xfrm>
            <a:off x="5511471" y="0"/>
            <a:ext cx="12841623" cy="10351756"/>
          </a:xfrm>
          <a:prstGeom prst="rect">
            <a:avLst/>
          </a:prstGeom>
        </p:spPr>
      </p:pic>
      <p:sp>
        <p:nvSpPr>
          <p:cNvPr id="7" name="TextBox 7"/>
          <p:cNvSpPr txBox="1"/>
          <p:nvPr/>
        </p:nvSpPr>
        <p:spPr>
          <a:xfrm>
            <a:off x="650002" y="4989854"/>
            <a:ext cx="5260493" cy="1737014"/>
          </a:xfrm>
          <a:prstGeom prst="rect">
            <a:avLst/>
          </a:prstGeom>
        </p:spPr>
        <p:txBody>
          <a:bodyPr lIns="0" tIns="0" rIns="0" bIns="0" rtlCol="0" anchor="t">
            <a:spAutoFit/>
          </a:bodyPr>
          <a:lstStyle/>
          <a:p>
            <a:pPr>
              <a:lnSpc>
                <a:spcPts val="6859"/>
              </a:lnSpc>
            </a:pPr>
            <a:r>
              <a:rPr lang="en-US" sz="4850" b="1">
                <a:solidFill>
                  <a:srgbClr val="000000"/>
                </a:solidFill>
                <a:latin typeface="Arial"/>
                <a:cs typeface="Arial"/>
              </a:rPr>
              <a:t>Families of the Flax Mill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30881">
            <a:off x="817673" y="2835510"/>
            <a:ext cx="4745483" cy="3841333"/>
            <a:chOff x="439695" y="569200"/>
            <a:chExt cx="6327311" cy="5121777"/>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6595">
              <a:off x="439695" y="569200"/>
              <a:ext cx="6327311" cy="5121777"/>
            </a:xfrm>
            <a:prstGeom prst="rect">
              <a:avLst/>
            </a:prstGeom>
          </p:spPr>
        </p:pic>
        <p:sp>
          <p:nvSpPr>
            <p:cNvPr id="4" name="TextBox 4"/>
            <p:cNvSpPr txBox="1"/>
            <p:nvPr/>
          </p:nvSpPr>
          <p:spPr>
            <a:xfrm rot="20927727">
              <a:off x="974160" y="1571436"/>
              <a:ext cx="5251111" cy="3079904"/>
            </a:xfrm>
            <a:prstGeom prst="rect">
              <a:avLst/>
            </a:prstGeom>
          </p:spPr>
          <p:txBody>
            <a:bodyPr lIns="0" tIns="0" rIns="0" bIns="0" rtlCol="0" anchor="t">
              <a:spAutoFit/>
            </a:bodyPr>
            <a:lstStyle/>
            <a:p>
              <a:pPr>
                <a:lnSpc>
                  <a:spcPts val="3195"/>
                </a:lnSpc>
              </a:pPr>
              <a:r>
                <a:rPr lang="en-US" sz="2250" b="1">
                  <a:solidFill>
                    <a:srgbClr val="000000"/>
                  </a:solidFill>
                  <a:latin typeface="Arial"/>
                  <a:cs typeface="Arial"/>
                </a:rPr>
                <a:t>Between the ages of 9 and 13 children were allowed to work only 8 hours with an hour lunch break and had 2 hours of education each day.</a:t>
              </a:r>
            </a:p>
            <a:p>
              <a:pPr algn="ctr">
                <a:lnSpc>
                  <a:spcPts val="1966"/>
                </a:lnSpc>
              </a:pPr>
              <a:endParaRPr lang="en-US" sz="2250" b="1">
                <a:solidFill>
                  <a:srgbClr val="000000"/>
                </a:solidFill>
                <a:latin typeface="Arial"/>
                <a:cs typeface="Arial"/>
              </a:endParaRPr>
            </a:p>
          </p:txBody>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37845" y="5712920"/>
            <a:ext cx="4189652" cy="2644718"/>
          </a:xfrm>
          <a:prstGeom prst="rect">
            <a:avLst/>
          </a:prstGeom>
        </p:spPr>
      </p:pic>
      <p:grpSp>
        <p:nvGrpSpPr>
          <p:cNvPr id="6" name="Group 6"/>
          <p:cNvGrpSpPr>
            <a:grpSpLocks noChangeAspect="1"/>
          </p:cNvGrpSpPr>
          <p:nvPr/>
        </p:nvGrpSpPr>
        <p:grpSpPr>
          <a:xfrm>
            <a:off x="5684218" y="2042384"/>
            <a:ext cx="6353627" cy="6206568"/>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5691" r="-94357"/>
              </a:stretch>
            </a:blipFill>
          </p:spPr>
        </p:sp>
      </p:grpSp>
      <p:grpSp>
        <p:nvGrpSpPr>
          <p:cNvPr id="8" name="Group 8"/>
          <p:cNvGrpSpPr/>
          <p:nvPr/>
        </p:nvGrpSpPr>
        <p:grpSpPr>
          <a:xfrm rot="-5400000">
            <a:off x="12674239" y="4673239"/>
            <a:ext cx="10287000" cy="940523"/>
            <a:chOff x="0" y="0"/>
            <a:chExt cx="1993384" cy="182252"/>
          </a:xfrm>
        </p:grpSpPr>
        <p:sp>
          <p:nvSpPr>
            <p:cNvPr id="9" name="Freeform 9"/>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grpSp>
        <p:nvGrpSpPr>
          <p:cNvPr id="13" name="Group 13"/>
          <p:cNvGrpSpPr/>
          <p:nvPr/>
        </p:nvGrpSpPr>
        <p:grpSpPr>
          <a:xfrm>
            <a:off x="1357222" y="2615237"/>
            <a:ext cx="2359492" cy="751447"/>
            <a:chOff x="0" y="0"/>
            <a:chExt cx="3145990" cy="1001930"/>
          </a:xfrm>
        </p:grpSpPr>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53" r="153"/>
            <a:stretch>
              <a:fillRect/>
            </a:stretch>
          </p:blipFill>
          <p:spPr>
            <a:xfrm>
              <a:off x="0" y="0"/>
              <a:ext cx="3145990" cy="1001930"/>
            </a:xfrm>
            <a:prstGeom prst="rect">
              <a:avLst/>
            </a:prstGeom>
          </p:spPr>
        </p:pic>
        <p:sp>
          <p:nvSpPr>
            <p:cNvPr id="15" name="TextBox 15"/>
            <p:cNvSpPr txBox="1"/>
            <p:nvPr/>
          </p:nvSpPr>
          <p:spPr>
            <a:xfrm rot="-213191">
              <a:off x="273848" y="263589"/>
              <a:ext cx="2595171" cy="418523"/>
            </a:xfrm>
            <a:prstGeom prst="rect">
              <a:avLst/>
            </a:prstGeom>
          </p:spPr>
          <p:txBody>
            <a:bodyPr lIns="0" tIns="0" rIns="0" bIns="0" rtlCol="0" anchor="t">
              <a:spAutoFit/>
            </a:bodyPr>
            <a:lstStyle/>
            <a:p>
              <a:pPr algn="ctr">
                <a:lnSpc>
                  <a:spcPts val="2648"/>
                </a:lnSpc>
              </a:pPr>
              <a:r>
                <a:rPr lang="en-US" sz="1850" b="1">
                  <a:solidFill>
                    <a:srgbClr val="000000"/>
                  </a:solidFill>
                  <a:latin typeface="Arial"/>
                  <a:cs typeface="Arial"/>
                </a:rPr>
                <a:t>Did you know...</a:t>
              </a:r>
            </a:p>
          </p:txBody>
        </p:sp>
      </p:grpSp>
      <p:sp>
        <p:nvSpPr>
          <p:cNvPr id="16" name="TextBox 1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8" name="TextBox 18"/>
          <p:cNvSpPr txBox="1"/>
          <p:nvPr/>
        </p:nvSpPr>
        <p:spPr>
          <a:xfrm>
            <a:off x="1028700" y="706445"/>
            <a:ext cx="15982518" cy="895985"/>
          </a:xfrm>
          <a:prstGeom prst="rect">
            <a:avLst/>
          </a:prstGeom>
        </p:spPr>
        <p:txBody>
          <a:bodyPr lIns="0" tIns="0" rIns="0" bIns="0" rtlCol="0" anchor="t">
            <a:spAutoFit/>
          </a:bodyPr>
          <a:lstStyle/>
          <a:p>
            <a:pPr>
              <a:lnSpc>
                <a:spcPts val="3639"/>
              </a:lnSpc>
              <a:spcBef>
                <a:spcPct val="0"/>
              </a:spcBef>
            </a:pPr>
            <a:r>
              <a:rPr lang="en-US" sz="2550" spc="36">
                <a:solidFill>
                  <a:srgbClr val="000000"/>
                </a:solidFill>
                <a:latin typeface="Arial"/>
                <a:cs typeface="Arial"/>
              </a:rPr>
              <a:t>During its 90 years as a flax mill hundreds of men, women and children worked there. The 1833 Factory Act made it against the law to employ children under the age of 9.</a:t>
            </a:r>
          </a:p>
        </p:txBody>
      </p:sp>
      <p:sp>
        <p:nvSpPr>
          <p:cNvPr id="19" name="TextBox 19"/>
          <p:cNvSpPr txBox="1"/>
          <p:nvPr/>
        </p:nvSpPr>
        <p:spPr>
          <a:xfrm>
            <a:off x="1028700" y="8729113"/>
            <a:ext cx="16230600" cy="1353185"/>
          </a:xfrm>
          <a:prstGeom prst="rect">
            <a:avLst/>
          </a:prstGeom>
        </p:spPr>
        <p:txBody>
          <a:bodyPr lIns="0" tIns="0" rIns="0" bIns="0" rtlCol="0" anchor="t">
            <a:spAutoFit/>
          </a:bodyPr>
          <a:lstStyle/>
          <a:p>
            <a:pPr>
              <a:lnSpc>
                <a:spcPts val="3640"/>
              </a:lnSpc>
              <a:spcBef>
                <a:spcPct val="0"/>
              </a:spcBef>
            </a:pPr>
            <a:r>
              <a:rPr lang="en-US" sz="2600" spc="36">
                <a:solidFill>
                  <a:srgbClr val="000000"/>
                </a:solidFill>
                <a:latin typeface="Arial"/>
                <a:cs typeface="Arial"/>
              </a:rPr>
              <a:t>The 1851 census shows that 55% of the people who worked in Shrewsbury Flax Mill were under 20 years old and 35% were under 16.</a:t>
            </a:r>
          </a:p>
          <a:p>
            <a:pPr algn="ctr">
              <a:lnSpc>
                <a:spcPts val="3640"/>
              </a:lnSpc>
              <a:spcBef>
                <a:spcPct val="0"/>
              </a:spcBef>
            </a:pPr>
            <a:endParaRPr lang="en-US" sz="2600" spc="36">
              <a:solidFill>
                <a:srgbClr val="000000"/>
              </a:solidFill>
              <a:latin typeface="Arial"/>
              <a:cs typeface="Arial"/>
            </a:endParaRPr>
          </a:p>
        </p:txBody>
      </p:sp>
      <p:sp>
        <p:nvSpPr>
          <p:cNvPr id="20" name="TextBox 20"/>
          <p:cNvSpPr txBox="1"/>
          <p:nvPr/>
        </p:nvSpPr>
        <p:spPr>
          <a:xfrm>
            <a:off x="12658308" y="6311732"/>
            <a:ext cx="2913244" cy="843307"/>
          </a:xfrm>
          <a:prstGeom prst="rect">
            <a:avLst/>
          </a:prstGeom>
        </p:spPr>
        <p:txBody>
          <a:bodyPr lIns="0" tIns="0" rIns="0" bIns="0" rtlCol="0" anchor="t">
            <a:spAutoFit/>
          </a:bodyPr>
          <a:lstStyle/>
          <a:p>
            <a:pPr algn="ctr">
              <a:lnSpc>
                <a:spcPts val="3393"/>
              </a:lnSpc>
              <a:spcBef>
                <a:spcPct val="0"/>
              </a:spcBef>
            </a:pPr>
            <a:r>
              <a:rPr lang="en-US" sz="2400" b="1">
                <a:solidFill>
                  <a:srgbClr val="000000"/>
                </a:solidFill>
                <a:latin typeface="Arial"/>
                <a:cs typeface="Arial"/>
              </a:rPr>
              <a:t>How many hours a day are you busy?</a:t>
            </a:r>
          </a:p>
        </p:txBody>
      </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714">
            <a:off x="12678023" y="1979280"/>
            <a:ext cx="3693530" cy="2989807"/>
          </a:xfrm>
          <a:prstGeom prst="rect">
            <a:avLst/>
          </a:prstGeom>
        </p:spPr>
      </p:pic>
      <p:sp>
        <p:nvSpPr>
          <p:cNvPr id="22" name="TextBox 22"/>
          <p:cNvSpPr txBox="1"/>
          <p:nvPr/>
        </p:nvSpPr>
        <p:spPr>
          <a:xfrm rot="21558608">
            <a:off x="12555621" y="2439474"/>
            <a:ext cx="3938333" cy="2309928"/>
          </a:xfrm>
          <a:prstGeom prst="rect">
            <a:avLst/>
          </a:prstGeom>
        </p:spPr>
        <p:txBody>
          <a:bodyPr lIns="0" tIns="0" rIns="0" bIns="0" rtlCol="0" anchor="t">
            <a:spAutoFit/>
          </a:bodyPr>
          <a:lstStyle/>
          <a:p>
            <a:pPr algn="ctr">
              <a:lnSpc>
                <a:spcPts val="3195"/>
              </a:lnSpc>
            </a:pPr>
            <a:r>
              <a:rPr lang="en-US" sz="2250" b="1">
                <a:solidFill>
                  <a:srgbClr val="000000"/>
                </a:solidFill>
                <a:latin typeface="Arial"/>
                <a:cs typeface="Arial"/>
              </a:rPr>
              <a:t>8 hours work</a:t>
            </a:r>
          </a:p>
          <a:p>
            <a:pPr algn="ctr">
              <a:lnSpc>
                <a:spcPts val="3195"/>
              </a:lnSpc>
            </a:pPr>
            <a:r>
              <a:rPr lang="en-US" sz="2250" b="1">
                <a:solidFill>
                  <a:srgbClr val="000000"/>
                </a:solidFill>
                <a:latin typeface="Arial"/>
                <a:cs typeface="Arial"/>
              </a:rPr>
              <a:t>2 hours school</a:t>
            </a:r>
          </a:p>
          <a:p>
            <a:pPr algn="ctr">
              <a:lnSpc>
                <a:spcPts val="3195"/>
              </a:lnSpc>
            </a:pPr>
            <a:r>
              <a:rPr lang="en-US" sz="2250" b="1">
                <a:solidFill>
                  <a:srgbClr val="000000"/>
                </a:solidFill>
                <a:latin typeface="Arial"/>
                <a:cs typeface="Arial"/>
              </a:rPr>
              <a:t>1 hour lunch</a:t>
            </a:r>
          </a:p>
          <a:p>
            <a:pPr algn="ctr">
              <a:lnSpc>
                <a:spcPts val="3195"/>
              </a:lnSpc>
            </a:pPr>
            <a:r>
              <a:rPr lang="en-US" sz="2250" b="1">
                <a:solidFill>
                  <a:srgbClr val="000000"/>
                </a:solidFill>
                <a:latin typeface="Arial"/>
                <a:cs typeface="Arial"/>
              </a:rPr>
              <a:t>=</a:t>
            </a:r>
          </a:p>
          <a:p>
            <a:pPr algn="ctr">
              <a:lnSpc>
                <a:spcPts val="3195"/>
              </a:lnSpc>
            </a:pPr>
            <a:r>
              <a:rPr lang="en-US" sz="2250" b="1">
                <a:solidFill>
                  <a:srgbClr val="000000"/>
                </a:solidFill>
                <a:latin typeface="Arial"/>
                <a:cs typeface="Arial"/>
              </a:rPr>
              <a:t>11 hour day</a:t>
            </a:r>
          </a:p>
          <a:p>
            <a:pPr algn="ctr">
              <a:lnSpc>
                <a:spcPts val="1966"/>
              </a:lnSpc>
            </a:pPr>
            <a:endParaRPr lang="en-US" sz="2250" b="1">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2388" y="2707355"/>
            <a:ext cx="16234698" cy="7232331"/>
            <a:chOff x="0" y="0"/>
            <a:chExt cx="21646263" cy="9643108"/>
          </a:xfrm>
        </p:grpSpPr>
        <p:pic>
          <p:nvPicPr>
            <p:cNvPr id="3" name="Picture 3"/>
            <p:cNvPicPr>
              <a:picLocks noChangeAspect="1"/>
            </p:cNvPicPr>
            <p:nvPr/>
          </p:nvPicPr>
          <p:blipFill>
            <a:blip r:embed="rId3"/>
            <a:srcRect t="8914" r="2891" b="430"/>
            <a:stretch>
              <a:fillRect/>
            </a:stretch>
          </p:blipFill>
          <p:spPr>
            <a:xfrm>
              <a:off x="0" y="0"/>
              <a:ext cx="21646263" cy="9643108"/>
            </a:xfrm>
            <a:prstGeom prst="rect">
              <a:avLst/>
            </a:prstGeom>
          </p:spPr>
        </p:pic>
      </p:grpSp>
      <p:grpSp>
        <p:nvGrpSpPr>
          <p:cNvPr id="4" name="Group 4"/>
          <p:cNvGrpSpPr/>
          <p:nvPr/>
        </p:nvGrpSpPr>
        <p:grpSpPr>
          <a:xfrm rot="-5400000">
            <a:off x="12674239" y="4673239"/>
            <a:ext cx="10287000" cy="940523"/>
            <a:chOff x="0" y="0"/>
            <a:chExt cx="1993384" cy="182252"/>
          </a:xfrm>
        </p:grpSpPr>
        <p:sp>
          <p:nvSpPr>
            <p:cNvPr id="5" name="Freeform 5"/>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6" name="TextBox 6"/>
          <p:cNvSpPr txBox="1"/>
          <p:nvPr/>
        </p:nvSpPr>
        <p:spPr>
          <a:xfrm>
            <a:off x="1092113" y="1719264"/>
            <a:ext cx="16103773" cy="1335405"/>
          </a:xfrm>
          <a:prstGeom prst="rect">
            <a:avLst/>
          </a:prstGeom>
        </p:spPr>
        <p:txBody>
          <a:bodyPr lIns="0" tIns="0" rIns="0" bIns="0" rtlCol="0" anchor="t">
            <a:spAutoFit/>
          </a:bodyPr>
          <a:lstStyle/>
          <a:p>
            <a:pPr>
              <a:lnSpc>
                <a:spcPts val="3639"/>
              </a:lnSpc>
            </a:pPr>
            <a:r>
              <a:rPr lang="en-US" sz="2550">
                <a:solidFill>
                  <a:srgbClr val="000000"/>
                </a:solidFill>
                <a:latin typeface="Arial"/>
                <a:cs typeface="Arial"/>
              </a:rPr>
              <a:t>Because the census is arranged by streets, it helps to know what areas to look in. </a:t>
            </a:r>
          </a:p>
          <a:p>
            <a:pPr>
              <a:lnSpc>
                <a:spcPts val="3639"/>
              </a:lnSpc>
            </a:pPr>
            <a:r>
              <a:rPr lang="en-US" sz="2550">
                <a:solidFill>
                  <a:srgbClr val="000000"/>
                </a:solidFill>
                <a:latin typeface="Arial"/>
                <a:cs typeface="Arial"/>
              </a:rPr>
              <a:t>Use the </a:t>
            </a:r>
            <a:r>
              <a:rPr lang="en-US" sz="2550">
                <a:solidFill>
                  <a:srgbClr val="000000"/>
                </a:solidFill>
                <a:latin typeface="Arial"/>
                <a:cs typeface="Arial"/>
                <a:hlinkClick r:id="rId4"/>
              </a:rPr>
              <a:t>Families of the flax mill Story Map</a:t>
            </a:r>
            <a:r>
              <a:rPr lang="en-US" sz="2550">
                <a:solidFill>
                  <a:srgbClr val="000000"/>
                </a:solidFill>
                <a:latin typeface="Arial"/>
                <a:cs typeface="Arial"/>
              </a:rPr>
              <a:t> to find out where some of these streets were in Shrewsbury.</a:t>
            </a:r>
          </a:p>
          <a:p>
            <a:pPr>
              <a:lnSpc>
                <a:spcPts val="3499"/>
              </a:lnSpc>
            </a:pPr>
            <a:endParaRPr lang="en-US" sz="2550">
              <a:solidFill>
                <a:srgbClr val="000000"/>
              </a:solidFill>
              <a:latin typeface="Arial"/>
              <a:cs typeface="Arial"/>
            </a:endParaRPr>
          </a:p>
        </p:txBody>
      </p:sp>
      <p:sp>
        <p:nvSpPr>
          <p:cNvPr id="7" name="TextBox 7"/>
          <p:cNvSpPr txBox="1"/>
          <p:nvPr/>
        </p:nvSpPr>
        <p:spPr>
          <a:xfrm>
            <a:off x="1028700" y="1047750"/>
            <a:ext cx="7064806" cy="1256754"/>
          </a:xfrm>
          <a:prstGeom prst="rect">
            <a:avLst/>
          </a:prstGeom>
        </p:spPr>
        <p:txBody>
          <a:bodyPr lIns="0" tIns="0" rIns="0" bIns="0" rtlCol="0" anchor="t">
            <a:spAutoFit/>
          </a:bodyPr>
          <a:lstStyle/>
          <a:p>
            <a:pPr>
              <a:lnSpc>
                <a:spcPts val="4872"/>
              </a:lnSpc>
            </a:pPr>
            <a:r>
              <a:rPr lang="en-US" sz="4200" b="1">
                <a:solidFill>
                  <a:srgbClr val="000000"/>
                </a:solidFill>
                <a:latin typeface="Arial"/>
                <a:cs typeface="Arial"/>
              </a:rPr>
              <a:t>Where did the people live?</a:t>
            </a:r>
          </a:p>
          <a:p>
            <a:pPr algn="l">
              <a:lnSpc>
                <a:spcPts val="4872"/>
              </a:lnSpc>
            </a:pPr>
            <a:endParaRPr lang="en-US" sz="4200" b="1">
              <a:solidFill>
                <a:srgbClr val="000000"/>
              </a:solidFill>
              <a:latin typeface="Arial"/>
              <a:cs typeface="Arial"/>
            </a:endParaRPr>
          </a:p>
        </p:txBody>
      </p:sp>
      <p:sp>
        <p:nvSpPr>
          <p:cNvPr id="8" name="TextBox 8"/>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5395583" y="616685"/>
            <a:ext cx="11785648" cy="94436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4799" flipV="1">
            <a:off x="3966930" y="7921489"/>
            <a:ext cx="1522965" cy="386452"/>
          </a:xfrm>
          <a:prstGeom prst="rect">
            <a:avLst/>
          </a:prstGeom>
        </p:spPr>
      </p:pic>
      <p:pic>
        <p:nvPicPr>
          <p:cNvPr id="4" name="Picture 4"/>
          <p:cNvPicPr>
            <a:picLocks noChangeAspect="1"/>
          </p:cNvPicPr>
          <p:nvPr/>
        </p:nvPicPr>
        <p:blipFill>
          <a:blip r:embed="rId6"/>
          <a:srcRect/>
          <a:stretch>
            <a:fillRect/>
          </a:stretch>
        </p:blipFill>
        <p:spPr>
          <a:xfrm>
            <a:off x="5395583" y="616685"/>
            <a:ext cx="11785648" cy="944362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603" y="7034992"/>
            <a:ext cx="3495974" cy="1586298"/>
          </a:xfrm>
          <a:prstGeom prst="rect">
            <a:avLst/>
          </a:prstGeom>
        </p:spPr>
      </p:pic>
      <p:sp>
        <p:nvSpPr>
          <p:cNvPr id="12" name="TextBox 12"/>
          <p:cNvSpPr txBox="1"/>
          <p:nvPr/>
        </p:nvSpPr>
        <p:spPr>
          <a:xfrm>
            <a:off x="718603" y="7272968"/>
            <a:ext cx="3371484" cy="1194238"/>
          </a:xfrm>
          <a:prstGeom prst="rect">
            <a:avLst/>
          </a:prstGeom>
        </p:spPr>
        <p:txBody>
          <a:bodyPr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stayed the same</a:t>
            </a:r>
            <a:r>
              <a:rPr lang="en-US" sz="2250" b="1">
                <a:solidFill>
                  <a:srgbClr val="000000"/>
                </a:solidFill>
                <a:latin typeface="Arial"/>
                <a:cs typeface="Arial"/>
              </a:rPr>
              <a:t>?</a:t>
            </a:r>
          </a:p>
        </p:txBody>
      </p:sp>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5"/>
          <p:cNvSpPr txBox="1"/>
          <p:nvPr/>
        </p:nvSpPr>
        <p:spPr>
          <a:xfrm>
            <a:off x="876849" y="974988"/>
            <a:ext cx="4177919" cy="2955937"/>
          </a:xfrm>
          <a:prstGeom prst="rect">
            <a:avLst/>
          </a:prstGeom>
        </p:spPr>
        <p:txBody>
          <a:bodyPr wrap="square" lIns="0" tIns="0" rIns="0" bIns="0" rtlCol="0" anchor="t">
            <a:spAutoFit/>
          </a:bodyPr>
          <a:lstStyle/>
          <a:p>
            <a:pPr>
              <a:lnSpc>
                <a:spcPts val="4640"/>
              </a:lnSpc>
            </a:pPr>
            <a:r>
              <a:rPr lang="en-US" sz="4000" b="1">
                <a:solidFill>
                  <a:srgbClr val="000000"/>
                </a:solidFill>
                <a:latin typeface="Arial"/>
                <a:cs typeface="Arial"/>
              </a:rPr>
              <a:t>Compare the 1882 map of Spring Gardens with the modern aerial photo</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4508" y="4342102"/>
            <a:ext cx="3371484" cy="1529811"/>
          </a:xfrm>
          <a:prstGeom prst="rect">
            <a:avLst/>
          </a:prstGeom>
        </p:spPr>
      </p:pic>
      <p:sp>
        <p:nvSpPr>
          <p:cNvPr id="11" name="TextBox 11"/>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3" name="TextBox 13"/>
          <p:cNvSpPr txBox="1"/>
          <p:nvPr/>
        </p:nvSpPr>
        <p:spPr>
          <a:xfrm>
            <a:off x="464508" y="4649411"/>
            <a:ext cx="3371484" cy="789395"/>
          </a:xfrm>
          <a:prstGeom prst="rect">
            <a:avLst/>
          </a:prstGeom>
        </p:spPr>
        <p:txBody>
          <a:bodyPr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changed</a:t>
            </a:r>
            <a:r>
              <a:rPr lang="en-US" sz="2250" b="1">
                <a:solidFill>
                  <a:srgbClr val="000000"/>
                </a:solidFill>
                <a:latin typeface="Arial"/>
                <a:cs typeface="Arial"/>
              </a:rPr>
              <a:t>?</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02256" y="4505181"/>
            <a:ext cx="1930902" cy="489966"/>
          </a:xfrm>
          <a:prstGeom prst="rect">
            <a:avLst/>
          </a:prstGeom>
        </p:spPr>
      </p:pic>
      <p:sp>
        <p:nvSpPr>
          <p:cNvPr id="14" name="TextBox 14">
            <a:extLst>
              <a:ext uri="{FF2B5EF4-FFF2-40B4-BE49-F238E27FC236}">
                <a16:creationId xmlns:a16="http://schemas.microsoft.com/office/drawing/2014/main" id="{0624EC9E-A84F-42C4-8B71-A7C74EDA54FD}"/>
              </a:ext>
            </a:extLst>
          </p:cNvPr>
          <p:cNvSpPr txBox="1"/>
          <p:nvPr/>
        </p:nvSpPr>
        <p:spPr>
          <a:xfrm>
            <a:off x="464508" y="8899728"/>
            <a:ext cx="4652718" cy="1045864"/>
          </a:xfrm>
          <a:prstGeom prst="rect">
            <a:avLst/>
          </a:prstGeom>
        </p:spPr>
        <p:txBody>
          <a:bodyPr wrap="square" lIns="0" tIns="0" rIns="0" bIns="0" rtlCol="0" anchor="t">
            <a:spAutoFit/>
          </a:bodyPr>
          <a:lstStyle/>
          <a:p>
            <a:pPr>
              <a:lnSpc>
                <a:spcPts val="2842"/>
              </a:lnSpc>
              <a:spcBef>
                <a:spcPct val="0"/>
              </a:spcBef>
            </a:pPr>
            <a:r>
              <a:rPr lang="en-US" sz="2000">
                <a:solidFill>
                  <a:srgbClr val="000000"/>
                </a:solidFill>
                <a:latin typeface="Arial"/>
                <a:cs typeface="Arial"/>
              </a:rPr>
              <a:t>Use the </a:t>
            </a:r>
            <a:r>
              <a:rPr lang="en-US" sz="2000">
                <a:solidFill>
                  <a:srgbClr val="000000"/>
                </a:solidFill>
                <a:latin typeface="Arial"/>
                <a:cs typeface="Arial"/>
                <a:hlinkClick r:id="rId13"/>
              </a:rPr>
              <a:t>StoryMap</a:t>
            </a:r>
            <a:r>
              <a:rPr lang="en-US" sz="2000">
                <a:solidFill>
                  <a:srgbClr val="000000"/>
                </a:solidFill>
                <a:latin typeface="Arial"/>
                <a:cs typeface="Arial"/>
              </a:rPr>
              <a:t> and these slides to look in more detail at the places in which some of the flax mill workers lived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88011" y="1808136"/>
            <a:ext cx="4189652" cy="2644718"/>
          </a:xfrm>
          <a:prstGeom prst="rect">
            <a:avLst/>
          </a:prstGeom>
        </p:spPr>
      </p:pic>
      <p:grpSp>
        <p:nvGrpSpPr>
          <p:cNvPr id="3" name="Group 3"/>
          <p:cNvGrpSpPr/>
          <p:nvPr/>
        </p:nvGrpSpPr>
        <p:grpSpPr>
          <a:xfrm rot="-5400000">
            <a:off x="12674239" y="4673239"/>
            <a:ext cx="10287000" cy="940523"/>
            <a:chOff x="0" y="0"/>
            <a:chExt cx="1993384" cy="182252"/>
          </a:xfrm>
        </p:grpSpPr>
        <p:sp>
          <p:nvSpPr>
            <p:cNvPr id="4" name="Freeform 4"/>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5" name="Picture 5"/>
          <p:cNvPicPr>
            <a:picLocks noChangeAspect="1"/>
          </p:cNvPicPr>
          <p:nvPr/>
        </p:nvPicPr>
        <p:blipFill>
          <a:blip r:embed="rId5"/>
          <a:srcRect/>
          <a:stretch>
            <a:fillRect/>
          </a:stretch>
        </p:blipFill>
        <p:spPr>
          <a:xfrm>
            <a:off x="1025119" y="2772802"/>
            <a:ext cx="7426206" cy="627213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13042" y="6024475"/>
            <a:ext cx="4188681" cy="2644105"/>
          </a:xfrm>
          <a:prstGeom prst="rect">
            <a:avLst/>
          </a:prstGeom>
        </p:spPr>
      </p:pic>
      <p:pic>
        <p:nvPicPr>
          <p:cNvPr id="7" name="Picture 7"/>
          <p:cNvPicPr>
            <a:picLocks noChangeAspect="1"/>
          </p:cNvPicPr>
          <p:nvPr/>
        </p:nvPicPr>
        <p:blipFill>
          <a:blip r:embed="rId6"/>
          <a:srcRect l="8443" t="5787" r="9059" b="4580"/>
          <a:stretch>
            <a:fillRect/>
          </a:stretch>
        </p:blipFill>
        <p:spPr>
          <a:xfrm>
            <a:off x="9149534" y="363353"/>
            <a:ext cx="3965593" cy="9560294"/>
          </a:xfrm>
          <a:prstGeom prst="rect">
            <a:avLst/>
          </a:prstGeom>
        </p:spPr>
      </p:pic>
      <p:sp>
        <p:nvSpPr>
          <p:cNvPr id="8" name="TextBox 8"/>
          <p:cNvSpPr txBox="1"/>
          <p:nvPr/>
        </p:nvSpPr>
        <p:spPr>
          <a:xfrm>
            <a:off x="1025119" y="1038225"/>
            <a:ext cx="4471299" cy="1769715"/>
          </a:xfrm>
          <a:prstGeom prst="rect">
            <a:avLst/>
          </a:prstGeom>
        </p:spPr>
        <p:txBody>
          <a:bodyPr wrap="square" lIns="0" tIns="0" rIns="0" bIns="0" rtlCol="0" anchor="t">
            <a:spAutoFit/>
          </a:bodyPr>
          <a:lstStyle/>
          <a:p>
            <a:pPr>
              <a:lnSpc>
                <a:spcPts val="4589"/>
              </a:lnSpc>
            </a:pPr>
            <a:r>
              <a:rPr lang="en-US" sz="3950" b="1">
                <a:solidFill>
                  <a:srgbClr val="000000"/>
                </a:solidFill>
                <a:latin typeface="Arial"/>
                <a:cs typeface="Arial"/>
              </a:rPr>
              <a:t>Spring Gardens</a:t>
            </a:r>
          </a:p>
          <a:p>
            <a:pPr>
              <a:lnSpc>
                <a:spcPts val="4589"/>
              </a:lnSpc>
            </a:pPr>
            <a:endParaRPr lang="en-US" sz="3950" b="1">
              <a:solidFill>
                <a:srgbClr val="000000"/>
              </a:solidFill>
              <a:latin typeface="Arial"/>
              <a:cs typeface="Arial"/>
            </a:endParaRPr>
          </a:p>
          <a:p>
            <a:pPr algn="l">
              <a:lnSpc>
                <a:spcPts val="4589"/>
              </a:lnSpc>
            </a:pPr>
            <a:endParaRPr lang="en-US" sz="3950" b="1">
              <a:solidFill>
                <a:srgbClr val="000000"/>
              </a:solidFill>
              <a:latin typeface="Arial"/>
              <a:cs typeface="Arial"/>
            </a:endParaRPr>
          </a:p>
        </p:txBody>
      </p:sp>
      <p:sp>
        <p:nvSpPr>
          <p:cNvPr id="9" name="TextBox 9"/>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1" name="TextBox 11"/>
          <p:cNvSpPr txBox="1"/>
          <p:nvPr/>
        </p:nvSpPr>
        <p:spPr>
          <a:xfrm>
            <a:off x="14013142" y="2344785"/>
            <a:ext cx="2913244" cy="1271932"/>
          </a:xfrm>
          <a:prstGeom prst="rect">
            <a:avLst/>
          </a:prstGeom>
        </p:spPr>
        <p:txBody>
          <a:bodyPr lIns="0" tIns="0" rIns="0" bIns="0" rtlCol="0" anchor="t">
            <a:spAutoFit/>
          </a:bodyPr>
          <a:lstStyle/>
          <a:p>
            <a:pPr algn="ctr">
              <a:lnSpc>
                <a:spcPts val="3393"/>
              </a:lnSpc>
              <a:spcBef>
                <a:spcPct val="0"/>
              </a:spcBef>
            </a:pPr>
            <a:r>
              <a:rPr lang="en-US" sz="2400" b="1">
                <a:solidFill>
                  <a:srgbClr val="000000"/>
                </a:solidFill>
                <a:latin typeface="Arial"/>
                <a:cs typeface="Arial"/>
              </a:rPr>
              <a:t>What do you think it would have been like to live here?</a:t>
            </a:r>
          </a:p>
        </p:txBody>
      </p:sp>
      <p:sp>
        <p:nvSpPr>
          <p:cNvPr id="12" name="TextBox 12"/>
          <p:cNvSpPr txBox="1"/>
          <p:nvPr/>
        </p:nvSpPr>
        <p:spPr>
          <a:xfrm>
            <a:off x="13840501" y="6464150"/>
            <a:ext cx="3246182" cy="1580048"/>
          </a:xfrm>
          <a:prstGeom prst="rect">
            <a:avLst/>
          </a:prstGeom>
        </p:spPr>
        <p:txBody>
          <a:bodyPr wrap="square" lIns="0" tIns="0" rIns="0" bIns="0" rtlCol="0" anchor="t">
            <a:spAutoFit/>
          </a:bodyPr>
          <a:lstStyle/>
          <a:p>
            <a:pPr algn="ctr">
              <a:lnSpc>
                <a:spcPts val="3393"/>
              </a:lnSpc>
            </a:pPr>
            <a:r>
              <a:rPr lang="en-US" sz="2400" b="1">
                <a:solidFill>
                  <a:srgbClr val="000000"/>
                </a:solidFill>
                <a:latin typeface="Arial"/>
                <a:cs typeface="Arial"/>
              </a:rPr>
              <a:t>How might it be different or the same to how we live today? </a:t>
            </a:r>
          </a:p>
          <a:p>
            <a:pPr algn="ctr">
              <a:lnSpc>
                <a:spcPts val="2088"/>
              </a:lnSpc>
            </a:pPr>
            <a:endParaRPr lang="en-US" sz="2400" b="1">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B0C0A37B-FF4C-ACAC-D273-B3B9BF9D5E00}"/>
              </a:ext>
            </a:extLst>
          </p:cNvPr>
          <p:cNvPicPr>
            <a:picLocks noChangeAspect="1"/>
          </p:cNvPicPr>
          <p:nvPr/>
        </p:nvPicPr>
        <p:blipFill>
          <a:blip r:embed="rId3"/>
          <a:srcRect/>
          <a:stretch>
            <a:fillRect/>
          </a:stretch>
        </p:blipFill>
        <p:spPr>
          <a:xfrm>
            <a:off x="5455895" y="605083"/>
            <a:ext cx="11609315" cy="9305618"/>
          </a:xfrm>
          <a:prstGeom prst="rect">
            <a:avLst/>
          </a:prstGeom>
        </p:spPr>
      </p:pic>
      <p:pic>
        <p:nvPicPr>
          <p:cNvPr id="15" name="Picture 4">
            <a:extLst>
              <a:ext uri="{FF2B5EF4-FFF2-40B4-BE49-F238E27FC236}">
                <a16:creationId xmlns:a16="http://schemas.microsoft.com/office/drawing/2014/main" id="{82EDC63C-1774-3355-8E4B-A2F15CE34B4A}"/>
              </a:ext>
            </a:extLst>
          </p:cNvPr>
          <p:cNvPicPr>
            <a:picLocks noChangeAspect="1"/>
          </p:cNvPicPr>
          <p:nvPr/>
        </p:nvPicPr>
        <p:blipFill>
          <a:blip r:embed="rId4"/>
          <a:srcRect/>
          <a:stretch>
            <a:fillRect/>
          </a:stretch>
        </p:blipFill>
        <p:spPr>
          <a:xfrm>
            <a:off x="5436078" y="566666"/>
            <a:ext cx="11648951" cy="934403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54799" flipV="1">
            <a:off x="3966930" y="7921489"/>
            <a:ext cx="1522965" cy="386452"/>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603" y="7034992"/>
            <a:ext cx="3495974" cy="1586298"/>
          </a:xfrm>
          <a:prstGeom prst="rect">
            <a:avLst/>
          </a:prstGeom>
        </p:spPr>
      </p:pic>
      <p:sp>
        <p:nvSpPr>
          <p:cNvPr id="12" name="TextBox 12"/>
          <p:cNvSpPr txBox="1"/>
          <p:nvPr/>
        </p:nvSpPr>
        <p:spPr>
          <a:xfrm>
            <a:off x="780723" y="7223272"/>
            <a:ext cx="3371484" cy="1194238"/>
          </a:xfrm>
          <a:prstGeom prst="rect">
            <a:avLst/>
          </a:prstGeom>
        </p:spPr>
        <p:txBody>
          <a:bodyPr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stayed the same</a:t>
            </a:r>
            <a:r>
              <a:rPr lang="en-US" sz="2250" b="1">
                <a:solidFill>
                  <a:srgbClr val="000000"/>
                </a:solidFill>
                <a:latin typeface="Arial"/>
                <a:cs typeface="Arial"/>
              </a:rPr>
              <a:t>?</a:t>
            </a:r>
          </a:p>
        </p:txBody>
      </p:sp>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5"/>
          <p:cNvSpPr txBox="1"/>
          <p:nvPr/>
        </p:nvSpPr>
        <p:spPr>
          <a:xfrm>
            <a:off x="876849" y="974988"/>
            <a:ext cx="4177919" cy="3308598"/>
          </a:xfrm>
          <a:prstGeom prst="rect">
            <a:avLst/>
          </a:prstGeom>
        </p:spPr>
        <p:txBody>
          <a:bodyPr wrap="square" lIns="0" tIns="0" rIns="0" bIns="0" rtlCol="0" anchor="t">
            <a:spAutoFit/>
          </a:bodyPr>
          <a:lstStyle/>
          <a:p>
            <a:pPr>
              <a:lnSpc>
                <a:spcPts val="4292"/>
              </a:lnSpc>
            </a:pPr>
            <a:r>
              <a:rPr lang="en-US" sz="4000" b="1">
                <a:solidFill>
                  <a:srgbClr val="000000"/>
                </a:solidFill>
                <a:latin typeface="Arial"/>
                <a:cs typeface="Arial"/>
              </a:rPr>
              <a:t>Compare the 1882 map of St Michael’s Gardens with the modern aerial photo</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4508" y="4342102"/>
            <a:ext cx="3371484" cy="1529811"/>
          </a:xfrm>
          <a:prstGeom prst="rect">
            <a:avLst/>
          </a:prstGeom>
        </p:spPr>
      </p:pic>
      <p:sp>
        <p:nvSpPr>
          <p:cNvPr id="11" name="TextBox 11"/>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3" name="TextBox 13"/>
          <p:cNvSpPr txBox="1"/>
          <p:nvPr/>
        </p:nvSpPr>
        <p:spPr>
          <a:xfrm>
            <a:off x="464508" y="4748802"/>
            <a:ext cx="3371484" cy="789395"/>
          </a:xfrm>
          <a:prstGeom prst="rect">
            <a:avLst/>
          </a:prstGeom>
        </p:spPr>
        <p:txBody>
          <a:bodyPr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changed</a:t>
            </a:r>
            <a:r>
              <a:rPr lang="en-US" sz="2250" b="1">
                <a:solidFill>
                  <a:srgbClr val="000000"/>
                </a:solidFill>
                <a:latin typeface="Arial"/>
                <a:cs typeface="Arial"/>
              </a:rPr>
              <a:t>?</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02256" y="4505181"/>
            <a:ext cx="1930902" cy="489966"/>
          </a:xfrm>
          <a:prstGeom prst="rect">
            <a:avLst/>
          </a:prstGeom>
        </p:spPr>
      </p:pic>
      <p:sp>
        <p:nvSpPr>
          <p:cNvPr id="14" name="TextBox 14">
            <a:extLst>
              <a:ext uri="{FF2B5EF4-FFF2-40B4-BE49-F238E27FC236}">
                <a16:creationId xmlns:a16="http://schemas.microsoft.com/office/drawing/2014/main" id="{7594823F-265C-4BC3-A38C-5901E0AD74DD}"/>
              </a:ext>
            </a:extLst>
          </p:cNvPr>
          <p:cNvSpPr txBox="1"/>
          <p:nvPr/>
        </p:nvSpPr>
        <p:spPr>
          <a:xfrm>
            <a:off x="464508" y="8899728"/>
            <a:ext cx="4665142" cy="1045864"/>
          </a:xfrm>
          <a:prstGeom prst="rect">
            <a:avLst/>
          </a:prstGeom>
        </p:spPr>
        <p:txBody>
          <a:bodyPr wrap="square" lIns="0" tIns="0" rIns="0" bIns="0" rtlCol="0" anchor="t">
            <a:spAutoFit/>
          </a:bodyPr>
          <a:lstStyle/>
          <a:p>
            <a:pPr>
              <a:lnSpc>
                <a:spcPts val="2842"/>
              </a:lnSpc>
              <a:spcBef>
                <a:spcPct val="0"/>
              </a:spcBef>
            </a:pPr>
            <a:r>
              <a:rPr lang="en-US" sz="2000">
                <a:solidFill>
                  <a:srgbClr val="000000"/>
                </a:solidFill>
                <a:latin typeface="Arial"/>
                <a:cs typeface="Arial"/>
              </a:rPr>
              <a:t>Use the </a:t>
            </a:r>
            <a:r>
              <a:rPr lang="en-US" sz="2000">
                <a:solidFill>
                  <a:srgbClr val="000000"/>
                </a:solidFill>
                <a:latin typeface="Arial"/>
                <a:cs typeface="Arial"/>
                <a:hlinkClick r:id="rId13"/>
              </a:rPr>
              <a:t>StoryMap</a:t>
            </a:r>
            <a:r>
              <a:rPr lang="en-US" sz="2000">
                <a:solidFill>
                  <a:srgbClr val="000000"/>
                </a:solidFill>
                <a:latin typeface="Arial"/>
                <a:cs typeface="Arial"/>
              </a:rPr>
              <a:t> and these slides to look in more detail at the places in which some of the flax mill workers lived</a:t>
            </a:r>
          </a:p>
        </p:txBody>
      </p:sp>
    </p:spTree>
    <p:extLst>
      <p:ext uri="{BB962C8B-B14F-4D97-AF65-F5344CB8AC3E}">
        <p14:creationId xmlns:p14="http://schemas.microsoft.com/office/powerpoint/2010/main" val="12881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4" name="Picture 4"/>
          <p:cNvPicPr>
            <a:picLocks noChangeAspect="1"/>
          </p:cNvPicPr>
          <p:nvPr/>
        </p:nvPicPr>
        <p:blipFill>
          <a:blip r:embed="rId3"/>
          <a:srcRect/>
          <a:stretch>
            <a:fillRect/>
          </a:stretch>
        </p:blipFill>
        <p:spPr>
          <a:xfrm>
            <a:off x="4644543" y="1714919"/>
            <a:ext cx="10051137" cy="7543381"/>
          </a:xfrm>
          <a:prstGeom prst="rect">
            <a:avLst/>
          </a:prstGeom>
        </p:spPr>
      </p:pic>
      <p:sp>
        <p:nvSpPr>
          <p:cNvPr id="7" name="TextBox 7"/>
          <p:cNvSpPr txBox="1"/>
          <p:nvPr/>
        </p:nvSpPr>
        <p:spPr>
          <a:xfrm>
            <a:off x="1028700" y="1038225"/>
            <a:ext cx="5834121" cy="1769715"/>
          </a:xfrm>
          <a:prstGeom prst="rect">
            <a:avLst/>
          </a:prstGeom>
        </p:spPr>
        <p:txBody>
          <a:bodyPr lIns="0" tIns="0" rIns="0" bIns="0" rtlCol="0" anchor="t">
            <a:spAutoFit/>
          </a:bodyPr>
          <a:lstStyle/>
          <a:p>
            <a:pPr>
              <a:lnSpc>
                <a:spcPts val="4589"/>
              </a:lnSpc>
            </a:pPr>
            <a:r>
              <a:rPr lang="en-US" sz="3950" b="1">
                <a:solidFill>
                  <a:srgbClr val="000000"/>
                </a:solidFill>
                <a:latin typeface="Arial"/>
                <a:cs typeface="Arial"/>
              </a:rPr>
              <a:t>St Michael’s Gardens</a:t>
            </a:r>
          </a:p>
          <a:p>
            <a:pPr>
              <a:lnSpc>
                <a:spcPts val="4589"/>
              </a:lnSpc>
            </a:pPr>
            <a:endParaRPr lang="en-US" sz="3950" b="1">
              <a:solidFill>
                <a:srgbClr val="000000"/>
              </a:solidFill>
              <a:latin typeface="Arial"/>
              <a:cs typeface="Arial"/>
            </a:endParaRPr>
          </a:p>
          <a:p>
            <a:pPr algn="l">
              <a:lnSpc>
                <a:spcPts val="4589"/>
              </a:lnSpc>
            </a:pPr>
            <a:endParaRPr lang="en-US" sz="3950" b="1">
              <a:solidFill>
                <a:srgbClr val="000000"/>
              </a:solidFill>
              <a:latin typeface="Arial"/>
              <a:cs typeface="Arial"/>
            </a:endParaRPr>
          </a:p>
        </p:txBody>
      </p:sp>
      <p:sp>
        <p:nvSpPr>
          <p:cNvPr id="8" name="TextBox 8"/>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grpSp>
        <p:nvGrpSpPr>
          <p:cNvPr id="16" name="Group 15">
            <a:extLst>
              <a:ext uri="{FF2B5EF4-FFF2-40B4-BE49-F238E27FC236}">
                <a16:creationId xmlns:a16="http://schemas.microsoft.com/office/drawing/2014/main" id="{0C6BA58E-4AED-BB82-5CD0-2BEF3CCAE95A}"/>
              </a:ext>
            </a:extLst>
          </p:cNvPr>
          <p:cNvGrpSpPr/>
          <p:nvPr/>
        </p:nvGrpSpPr>
        <p:grpSpPr>
          <a:xfrm>
            <a:off x="12830014" y="2012655"/>
            <a:ext cx="3731331" cy="2224806"/>
            <a:chOff x="12830014" y="2012655"/>
            <a:chExt cx="3731331" cy="222480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30014" y="2012655"/>
              <a:ext cx="3731331" cy="2224806"/>
            </a:xfrm>
            <a:prstGeom prst="rect">
              <a:avLst/>
            </a:prstGeom>
          </p:spPr>
        </p:pic>
        <p:sp>
          <p:nvSpPr>
            <p:cNvPr id="9" name="TextBox 9"/>
            <p:cNvSpPr txBox="1"/>
            <p:nvPr/>
          </p:nvSpPr>
          <p:spPr>
            <a:xfrm>
              <a:off x="13239058" y="2283134"/>
              <a:ext cx="2913244" cy="1271932"/>
            </a:xfrm>
            <a:prstGeom prst="rect">
              <a:avLst/>
            </a:prstGeom>
          </p:spPr>
          <p:txBody>
            <a:bodyPr lIns="0" tIns="0" rIns="0" bIns="0" rtlCol="0" anchor="t">
              <a:spAutoFit/>
            </a:bodyPr>
            <a:lstStyle/>
            <a:p>
              <a:pPr algn="ctr">
                <a:lnSpc>
                  <a:spcPts val="3393"/>
                </a:lnSpc>
                <a:spcBef>
                  <a:spcPct val="0"/>
                </a:spcBef>
              </a:pPr>
              <a:r>
                <a:rPr lang="en-US" sz="2400">
                  <a:solidFill>
                    <a:srgbClr val="000000"/>
                  </a:solidFill>
                  <a:latin typeface="Arial"/>
                  <a:cs typeface="Arial"/>
                </a:rPr>
                <a:t>What do you think it would have been like to live here?</a:t>
              </a:r>
            </a:p>
          </p:txBody>
        </p:sp>
      </p:grpSp>
      <p:grpSp>
        <p:nvGrpSpPr>
          <p:cNvPr id="18" name="Group 17">
            <a:extLst>
              <a:ext uri="{FF2B5EF4-FFF2-40B4-BE49-F238E27FC236}">
                <a16:creationId xmlns:a16="http://schemas.microsoft.com/office/drawing/2014/main" id="{3F9A1A58-2442-423F-9CD5-4FC0AA92D3B7}"/>
              </a:ext>
            </a:extLst>
          </p:cNvPr>
          <p:cNvGrpSpPr/>
          <p:nvPr/>
        </p:nvGrpSpPr>
        <p:grpSpPr>
          <a:xfrm>
            <a:off x="1028700" y="7118004"/>
            <a:ext cx="3589595" cy="2140296"/>
            <a:chOff x="1028700" y="7118004"/>
            <a:chExt cx="3589595" cy="2140296"/>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28700" y="7118004"/>
              <a:ext cx="3589595" cy="2140296"/>
            </a:xfrm>
            <a:prstGeom prst="rect">
              <a:avLst/>
            </a:prstGeom>
          </p:spPr>
        </p:pic>
        <p:sp>
          <p:nvSpPr>
            <p:cNvPr id="10" name="TextBox 10"/>
            <p:cNvSpPr txBox="1"/>
            <p:nvPr/>
          </p:nvSpPr>
          <p:spPr>
            <a:xfrm>
              <a:off x="1318433" y="7264949"/>
              <a:ext cx="3010128" cy="1580048"/>
            </a:xfrm>
            <a:prstGeom prst="rect">
              <a:avLst/>
            </a:prstGeom>
          </p:spPr>
          <p:txBody>
            <a:bodyPr lIns="0" tIns="0" rIns="0" bIns="0" rtlCol="0" anchor="t">
              <a:spAutoFit/>
            </a:bodyPr>
            <a:lstStyle/>
            <a:p>
              <a:pPr algn="ctr">
                <a:lnSpc>
                  <a:spcPts val="3393"/>
                </a:lnSpc>
              </a:pPr>
              <a:r>
                <a:rPr lang="en-US" sz="2400">
                  <a:solidFill>
                    <a:srgbClr val="000000"/>
                  </a:solidFill>
                  <a:latin typeface="Arial"/>
                  <a:cs typeface="Arial"/>
                </a:rPr>
                <a:t>How might it be different or the same to how we live today? </a:t>
              </a:r>
            </a:p>
            <a:p>
              <a:pPr algn="ctr">
                <a:lnSpc>
                  <a:spcPts val="2088"/>
                </a:lnSpc>
              </a:pPr>
              <a:endParaRPr lang="en-US" sz="2400">
                <a:solidFill>
                  <a:srgbClr val="000000"/>
                </a:solidFill>
                <a:latin typeface="Arial"/>
                <a:cs typeface="Arial"/>
              </a:endParaRPr>
            </a:p>
          </p:txBody>
        </p:sp>
      </p:grpSp>
      <p:grpSp>
        <p:nvGrpSpPr>
          <p:cNvPr id="17" name="Group 16">
            <a:extLst>
              <a:ext uri="{FF2B5EF4-FFF2-40B4-BE49-F238E27FC236}">
                <a16:creationId xmlns:a16="http://schemas.microsoft.com/office/drawing/2014/main" id="{0129D612-521E-4C79-9109-648299A31A4E}"/>
              </a:ext>
            </a:extLst>
          </p:cNvPr>
          <p:cNvGrpSpPr/>
          <p:nvPr/>
        </p:nvGrpSpPr>
        <p:grpSpPr>
          <a:xfrm>
            <a:off x="928237" y="2555710"/>
            <a:ext cx="4045567" cy="3274771"/>
            <a:chOff x="928237" y="2555710"/>
            <a:chExt cx="4045567" cy="3274771"/>
          </a:xfrm>
        </p:grpSpPr>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714">
              <a:off x="928237" y="2555710"/>
              <a:ext cx="4045567" cy="3274771"/>
            </a:xfrm>
            <a:prstGeom prst="rect">
              <a:avLst/>
            </a:prstGeom>
          </p:spPr>
        </p:pic>
        <p:sp>
          <p:nvSpPr>
            <p:cNvPr id="15" name="TextBox 15"/>
            <p:cNvSpPr txBox="1"/>
            <p:nvPr/>
          </p:nvSpPr>
          <p:spPr>
            <a:xfrm>
              <a:off x="1090373" y="3323762"/>
              <a:ext cx="3721295" cy="1716047"/>
            </a:xfrm>
            <a:prstGeom prst="rect">
              <a:avLst/>
            </a:prstGeom>
          </p:spPr>
          <p:txBody>
            <a:bodyPr lIns="0" tIns="0" rIns="0" bIns="0" rtlCol="0" anchor="t">
              <a:spAutoFit/>
            </a:bodyPr>
            <a:lstStyle/>
            <a:p>
              <a:pPr algn="ctr">
                <a:lnSpc>
                  <a:spcPts val="3393"/>
                </a:lnSpc>
              </a:pPr>
              <a:r>
                <a:rPr lang="en-US" sz="2400">
                  <a:solidFill>
                    <a:srgbClr val="000000"/>
                  </a:solidFill>
                  <a:latin typeface="Arial"/>
                  <a:cs typeface="Arial"/>
                </a:rPr>
                <a:t>Although there are 6 chimney stacks, it is actually a curving terrace of 12 houses </a:t>
              </a:r>
            </a:p>
          </p:txBody>
        </p:sp>
      </p:grpSp>
      <p:grpSp>
        <p:nvGrpSpPr>
          <p:cNvPr id="12" name="Group 12"/>
          <p:cNvGrpSpPr/>
          <p:nvPr/>
        </p:nvGrpSpPr>
        <p:grpSpPr>
          <a:xfrm>
            <a:off x="1471522" y="2330759"/>
            <a:ext cx="2359492" cy="751447"/>
            <a:chOff x="0" y="0"/>
            <a:chExt cx="3145990" cy="1001930"/>
          </a:xfrm>
        </p:grpSpPr>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53" r="153"/>
            <a:stretch>
              <a:fillRect/>
            </a:stretch>
          </p:blipFill>
          <p:spPr>
            <a:xfrm>
              <a:off x="0" y="0"/>
              <a:ext cx="3145990" cy="1001930"/>
            </a:xfrm>
            <a:prstGeom prst="rect">
              <a:avLst/>
            </a:prstGeom>
          </p:spPr>
        </p:pic>
        <p:sp>
          <p:nvSpPr>
            <p:cNvPr id="14" name="TextBox 14"/>
            <p:cNvSpPr txBox="1"/>
            <p:nvPr/>
          </p:nvSpPr>
          <p:spPr>
            <a:xfrm rot="-213191">
              <a:off x="273848" y="263589"/>
              <a:ext cx="2595171" cy="418523"/>
            </a:xfrm>
            <a:prstGeom prst="rect">
              <a:avLst/>
            </a:prstGeom>
          </p:spPr>
          <p:txBody>
            <a:bodyPr lIns="0" tIns="0" rIns="0" bIns="0" rtlCol="0" anchor="t">
              <a:spAutoFit/>
            </a:bodyPr>
            <a:lstStyle/>
            <a:p>
              <a:pPr algn="ctr">
                <a:lnSpc>
                  <a:spcPts val="2648"/>
                </a:lnSpc>
              </a:pPr>
              <a:r>
                <a:rPr lang="en-US" sz="1850" b="1">
                  <a:solidFill>
                    <a:srgbClr val="000000"/>
                  </a:solidFill>
                  <a:latin typeface="Arial"/>
                  <a:cs typeface="Arial"/>
                </a:rPr>
                <a:t>Did you know...</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E9A924ED-483A-1FDF-20AC-5C86114A19A7}"/>
              </a:ext>
            </a:extLst>
          </p:cNvPr>
          <p:cNvPicPr>
            <a:picLocks noChangeAspect="1"/>
          </p:cNvPicPr>
          <p:nvPr/>
        </p:nvPicPr>
        <p:blipFill>
          <a:blip r:embed="rId3"/>
          <a:srcRect/>
          <a:stretch>
            <a:fillRect/>
          </a:stretch>
        </p:blipFill>
        <p:spPr>
          <a:xfrm>
            <a:off x="5404297" y="606425"/>
            <a:ext cx="11526536" cy="9252537"/>
          </a:xfrm>
          <a:prstGeom prst="rect">
            <a:avLst/>
          </a:prstGeom>
        </p:spPr>
      </p:pic>
      <p:pic>
        <p:nvPicPr>
          <p:cNvPr id="14" name="Picture 4">
            <a:extLst>
              <a:ext uri="{FF2B5EF4-FFF2-40B4-BE49-F238E27FC236}">
                <a16:creationId xmlns:a16="http://schemas.microsoft.com/office/drawing/2014/main" id="{287C3B73-B4F1-40E7-DA1C-AFD12E7443D3}"/>
              </a:ext>
            </a:extLst>
          </p:cNvPr>
          <p:cNvPicPr>
            <a:picLocks noChangeAspect="1"/>
          </p:cNvPicPr>
          <p:nvPr/>
        </p:nvPicPr>
        <p:blipFill>
          <a:blip r:embed="rId4"/>
          <a:srcRect/>
          <a:stretch>
            <a:fillRect/>
          </a:stretch>
        </p:blipFill>
        <p:spPr>
          <a:xfrm>
            <a:off x="5381386" y="566666"/>
            <a:ext cx="11528563" cy="925253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54799" flipV="1">
            <a:off x="3959239" y="7323161"/>
            <a:ext cx="1522965" cy="386452"/>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508" y="6436664"/>
            <a:ext cx="3933223" cy="1586298"/>
          </a:xfrm>
          <a:prstGeom prst="rect">
            <a:avLst/>
          </a:prstGeom>
        </p:spPr>
      </p:pic>
      <p:sp>
        <p:nvSpPr>
          <p:cNvPr id="12" name="TextBox 12"/>
          <p:cNvSpPr txBox="1"/>
          <p:nvPr/>
        </p:nvSpPr>
        <p:spPr>
          <a:xfrm>
            <a:off x="710912" y="6687064"/>
            <a:ext cx="3371484" cy="1194238"/>
          </a:xfrm>
          <a:prstGeom prst="rect">
            <a:avLst/>
          </a:prstGeom>
        </p:spPr>
        <p:txBody>
          <a:bodyPr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stayed the same</a:t>
            </a:r>
            <a:r>
              <a:rPr lang="en-US" sz="2250" b="1">
                <a:solidFill>
                  <a:srgbClr val="000000"/>
                </a:solidFill>
                <a:latin typeface="Arial"/>
                <a:cs typeface="Arial"/>
              </a:rPr>
              <a:t>?</a:t>
            </a:r>
          </a:p>
        </p:txBody>
      </p:sp>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5"/>
          <p:cNvSpPr txBox="1"/>
          <p:nvPr/>
        </p:nvSpPr>
        <p:spPr>
          <a:xfrm>
            <a:off x="876849" y="974988"/>
            <a:ext cx="4177919" cy="2773195"/>
          </a:xfrm>
          <a:prstGeom prst="rect">
            <a:avLst/>
          </a:prstGeom>
        </p:spPr>
        <p:txBody>
          <a:bodyPr wrap="square" lIns="0" tIns="0" rIns="0" bIns="0" rtlCol="0" anchor="t">
            <a:spAutoFit/>
          </a:bodyPr>
          <a:lstStyle/>
          <a:p>
            <a:pPr>
              <a:lnSpc>
                <a:spcPts val="4292"/>
              </a:lnSpc>
            </a:pPr>
            <a:r>
              <a:rPr lang="en-US" sz="4000" b="1">
                <a:solidFill>
                  <a:srgbClr val="000000"/>
                </a:solidFill>
                <a:latin typeface="Arial"/>
                <a:cs typeface="Arial"/>
              </a:rPr>
              <a:t>Compare the 1882 map of Canal Buildings with the modern aerial photo</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4508" y="4342102"/>
            <a:ext cx="3371484" cy="1529811"/>
          </a:xfrm>
          <a:prstGeom prst="rect">
            <a:avLst/>
          </a:prstGeom>
        </p:spPr>
      </p:pic>
      <p:sp>
        <p:nvSpPr>
          <p:cNvPr id="11" name="TextBox 11"/>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3" name="TextBox 13"/>
          <p:cNvSpPr txBox="1"/>
          <p:nvPr/>
        </p:nvSpPr>
        <p:spPr>
          <a:xfrm>
            <a:off x="464508" y="4711530"/>
            <a:ext cx="3371484" cy="789395"/>
          </a:xfrm>
          <a:prstGeom prst="rect">
            <a:avLst/>
          </a:prstGeom>
        </p:spPr>
        <p:txBody>
          <a:bodyPr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changed</a:t>
            </a:r>
            <a:r>
              <a:rPr lang="en-US" sz="2250" b="1">
                <a:solidFill>
                  <a:srgbClr val="000000"/>
                </a:solidFill>
                <a:latin typeface="Arial"/>
                <a:cs typeface="Arial"/>
              </a:rPr>
              <a:t>?</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02256" y="4505181"/>
            <a:ext cx="1930902" cy="489966"/>
          </a:xfrm>
          <a:prstGeom prst="rect">
            <a:avLst/>
          </a:prstGeom>
        </p:spPr>
      </p:pic>
      <p:sp>
        <p:nvSpPr>
          <p:cNvPr id="16" name="TextBox 14">
            <a:extLst>
              <a:ext uri="{FF2B5EF4-FFF2-40B4-BE49-F238E27FC236}">
                <a16:creationId xmlns:a16="http://schemas.microsoft.com/office/drawing/2014/main" id="{E68D4230-D056-4EC2-B0BA-781F289624B4}"/>
              </a:ext>
            </a:extLst>
          </p:cNvPr>
          <p:cNvSpPr txBox="1"/>
          <p:nvPr/>
        </p:nvSpPr>
        <p:spPr>
          <a:xfrm>
            <a:off x="464508" y="8899728"/>
            <a:ext cx="4677566" cy="1045864"/>
          </a:xfrm>
          <a:prstGeom prst="rect">
            <a:avLst/>
          </a:prstGeom>
        </p:spPr>
        <p:txBody>
          <a:bodyPr wrap="square" lIns="0" tIns="0" rIns="0" bIns="0" rtlCol="0" anchor="t">
            <a:spAutoFit/>
          </a:bodyPr>
          <a:lstStyle/>
          <a:p>
            <a:pPr>
              <a:lnSpc>
                <a:spcPts val="2842"/>
              </a:lnSpc>
              <a:spcBef>
                <a:spcPct val="0"/>
              </a:spcBef>
            </a:pPr>
            <a:r>
              <a:rPr lang="en-US" sz="2000">
                <a:solidFill>
                  <a:srgbClr val="000000"/>
                </a:solidFill>
                <a:latin typeface="Arial"/>
                <a:cs typeface="Arial"/>
              </a:rPr>
              <a:t>Use the </a:t>
            </a:r>
            <a:r>
              <a:rPr lang="en-US" sz="2000">
                <a:solidFill>
                  <a:srgbClr val="000000"/>
                </a:solidFill>
                <a:latin typeface="Arial"/>
                <a:cs typeface="Arial"/>
                <a:hlinkClick r:id="rId13"/>
              </a:rPr>
              <a:t>StoryMap</a:t>
            </a:r>
            <a:r>
              <a:rPr lang="en-US" sz="2000">
                <a:solidFill>
                  <a:srgbClr val="000000"/>
                </a:solidFill>
                <a:latin typeface="Arial"/>
                <a:cs typeface="Arial"/>
              </a:rPr>
              <a:t> and these slides to look in more detail at the places in which some of the flax mill workers lived</a:t>
            </a:r>
          </a:p>
        </p:txBody>
      </p:sp>
    </p:spTree>
    <p:extLst>
      <p:ext uri="{BB962C8B-B14F-4D97-AF65-F5344CB8AC3E}">
        <p14:creationId xmlns:p14="http://schemas.microsoft.com/office/powerpoint/2010/main" val="22703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a:off x="1071562" y="1038225"/>
            <a:ext cx="4603637" cy="589905"/>
          </a:xfrm>
          <a:prstGeom prst="rect">
            <a:avLst/>
          </a:prstGeom>
        </p:spPr>
        <p:txBody>
          <a:bodyPr wrap="square" lIns="0" tIns="0" rIns="0" bIns="0" rtlCol="0" anchor="t">
            <a:spAutoFit/>
          </a:bodyPr>
          <a:lstStyle/>
          <a:p>
            <a:pPr>
              <a:lnSpc>
                <a:spcPts val="4640"/>
              </a:lnSpc>
            </a:pPr>
            <a:r>
              <a:rPr lang="en-US" sz="4000" b="1">
                <a:solidFill>
                  <a:srgbClr val="000000"/>
                </a:solidFill>
                <a:latin typeface="Arial"/>
                <a:cs typeface="Arial"/>
              </a:rPr>
              <a:t>Canal Buildings </a:t>
            </a:r>
          </a:p>
        </p:txBody>
      </p:sp>
      <p:pic>
        <p:nvPicPr>
          <p:cNvPr id="5" name="Picture 5"/>
          <p:cNvPicPr>
            <a:picLocks noChangeAspect="1"/>
          </p:cNvPicPr>
          <p:nvPr/>
        </p:nvPicPr>
        <p:blipFill>
          <a:blip r:embed="rId3"/>
          <a:srcRect/>
          <a:stretch>
            <a:fillRect/>
          </a:stretch>
        </p:blipFill>
        <p:spPr>
          <a:xfrm>
            <a:off x="4261937" y="1729278"/>
            <a:ext cx="10171007" cy="7628255"/>
          </a:xfrm>
          <a:prstGeom prst="rect">
            <a:avLst/>
          </a:prstGeom>
        </p:spPr>
      </p:pic>
      <p:sp>
        <p:nvSpPr>
          <p:cNvPr id="6" name="TextBox 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grpSp>
        <p:nvGrpSpPr>
          <p:cNvPr id="12" name="Group 11">
            <a:extLst>
              <a:ext uri="{FF2B5EF4-FFF2-40B4-BE49-F238E27FC236}">
                <a16:creationId xmlns:a16="http://schemas.microsoft.com/office/drawing/2014/main" id="{B8C83C91-5D60-493F-BFB2-4804EA10D66F}"/>
              </a:ext>
            </a:extLst>
          </p:cNvPr>
          <p:cNvGrpSpPr/>
          <p:nvPr/>
        </p:nvGrpSpPr>
        <p:grpSpPr>
          <a:xfrm>
            <a:off x="949572" y="2791771"/>
            <a:ext cx="4045567" cy="3274771"/>
            <a:chOff x="949572" y="2791771"/>
            <a:chExt cx="4045567" cy="3274771"/>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714">
              <a:off x="949572" y="2791771"/>
              <a:ext cx="4045567" cy="3274771"/>
            </a:xfrm>
            <a:prstGeom prst="rect">
              <a:avLst/>
            </a:prstGeom>
          </p:spPr>
        </p:pic>
        <p:sp>
          <p:nvSpPr>
            <p:cNvPr id="8" name="TextBox 8"/>
            <p:cNvSpPr txBox="1"/>
            <p:nvPr/>
          </p:nvSpPr>
          <p:spPr>
            <a:xfrm>
              <a:off x="1196943" y="3585213"/>
              <a:ext cx="3550825" cy="1640262"/>
            </a:xfrm>
            <a:prstGeom prst="rect">
              <a:avLst/>
            </a:prstGeom>
          </p:spPr>
          <p:txBody>
            <a:bodyPr lIns="0" tIns="0" rIns="0" bIns="0" rtlCol="0" anchor="t">
              <a:spAutoFit/>
            </a:bodyPr>
            <a:lstStyle/>
            <a:p>
              <a:pPr algn="ctr">
                <a:lnSpc>
                  <a:spcPts val="3320"/>
                </a:lnSpc>
              </a:pPr>
              <a:r>
                <a:rPr lang="en-US" sz="2350">
                  <a:solidFill>
                    <a:srgbClr val="000000"/>
                  </a:solidFill>
                  <a:latin typeface="Arial"/>
                  <a:cs typeface="Arial"/>
                </a:rPr>
                <a:t>Although there are 12 chimney stacks it is actually 2 terraces making up 24 houses</a:t>
              </a:r>
            </a:p>
          </p:txBody>
        </p:sp>
      </p:grpSp>
      <p:grpSp>
        <p:nvGrpSpPr>
          <p:cNvPr id="9" name="Group 9"/>
          <p:cNvGrpSpPr/>
          <p:nvPr/>
        </p:nvGrpSpPr>
        <p:grpSpPr>
          <a:xfrm>
            <a:off x="1357222" y="2615237"/>
            <a:ext cx="2359492" cy="751447"/>
            <a:chOff x="0" y="0"/>
            <a:chExt cx="3145990" cy="1001930"/>
          </a:xfrm>
        </p:grpSpPr>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53" r="153"/>
            <a:stretch>
              <a:fillRect/>
            </a:stretch>
          </p:blipFill>
          <p:spPr>
            <a:xfrm>
              <a:off x="0" y="0"/>
              <a:ext cx="3145990" cy="1001930"/>
            </a:xfrm>
            <a:prstGeom prst="rect">
              <a:avLst/>
            </a:prstGeom>
          </p:spPr>
        </p:pic>
        <p:sp>
          <p:nvSpPr>
            <p:cNvPr id="11" name="TextBox 11"/>
            <p:cNvSpPr txBox="1"/>
            <p:nvPr/>
          </p:nvSpPr>
          <p:spPr>
            <a:xfrm rot="-213191">
              <a:off x="273848" y="263589"/>
              <a:ext cx="2595171" cy="418523"/>
            </a:xfrm>
            <a:prstGeom prst="rect">
              <a:avLst/>
            </a:prstGeom>
          </p:spPr>
          <p:txBody>
            <a:bodyPr lIns="0" tIns="0" rIns="0" bIns="0" rtlCol="0" anchor="t">
              <a:spAutoFit/>
            </a:bodyPr>
            <a:lstStyle/>
            <a:p>
              <a:pPr algn="ctr">
                <a:lnSpc>
                  <a:spcPts val="2648"/>
                </a:lnSpc>
              </a:pPr>
              <a:r>
                <a:rPr lang="en-US" sz="1850" b="1">
                  <a:solidFill>
                    <a:srgbClr val="000000"/>
                  </a:solidFill>
                  <a:latin typeface="Arial"/>
                  <a:cs typeface="Arial"/>
                </a:rPr>
                <a:t>Did you know...</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4799" flipV="1">
            <a:off x="3959239" y="7323161"/>
            <a:ext cx="1522965" cy="386452"/>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4508" y="6436664"/>
            <a:ext cx="3933223" cy="1586298"/>
          </a:xfrm>
          <a:prstGeom prst="rect">
            <a:avLst/>
          </a:prstGeom>
        </p:spPr>
      </p:pic>
      <p:sp>
        <p:nvSpPr>
          <p:cNvPr id="12" name="TextBox 12"/>
          <p:cNvSpPr txBox="1"/>
          <p:nvPr/>
        </p:nvSpPr>
        <p:spPr>
          <a:xfrm>
            <a:off x="586673" y="6836151"/>
            <a:ext cx="3682081" cy="783869"/>
          </a:xfrm>
          <a:prstGeom prst="rect">
            <a:avLst/>
          </a:prstGeom>
        </p:spPr>
        <p:txBody>
          <a:bodyPr wrap="square"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stayed the same</a:t>
            </a:r>
            <a:r>
              <a:rPr lang="en-US" sz="2250" b="1">
                <a:solidFill>
                  <a:srgbClr val="000000"/>
                </a:solidFill>
                <a:latin typeface="Arial"/>
                <a:cs typeface="Arial"/>
              </a:rPr>
              <a:t>?</a:t>
            </a:r>
          </a:p>
        </p:txBody>
      </p:sp>
      <p:pic>
        <p:nvPicPr>
          <p:cNvPr id="8" name="Picture 7">
            <a:extLst>
              <a:ext uri="{FF2B5EF4-FFF2-40B4-BE49-F238E27FC236}">
                <a16:creationId xmlns:a16="http://schemas.microsoft.com/office/drawing/2014/main" id="{24F3E8D9-E7A0-B3F9-3FAB-66083A6D36B9}"/>
              </a:ext>
            </a:extLst>
          </p:cNvPr>
          <p:cNvPicPr>
            <a:picLocks noChangeAspect="1"/>
          </p:cNvPicPr>
          <p:nvPr/>
        </p:nvPicPr>
        <p:blipFill>
          <a:blip r:embed="rId7"/>
          <a:srcRect/>
          <a:stretch>
            <a:fillRect/>
          </a:stretch>
        </p:blipFill>
        <p:spPr>
          <a:xfrm>
            <a:off x="5399087" y="606425"/>
            <a:ext cx="11539491" cy="9246388"/>
          </a:xfrm>
          <a:prstGeom prst="rect">
            <a:avLst/>
          </a:prstGeom>
        </p:spPr>
      </p:pic>
      <p:pic>
        <p:nvPicPr>
          <p:cNvPr id="4" name="Picture 4">
            <a:extLst>
              <a:ext uri="{FF2B5EF4-FFF2-40B4-BE49-F238E27FC236}">
                <a16:creationId xmlns:a16="http://schemas.microsoft.com/office/drawing/2014/main" id="{67442D11-861A-D1F9-4A42-BAFF417D38A1}"/>
              </a:ext>
            </a:extLst>
          </p:cNvPr>
          <p:cNvPicPr>
            <a:picLocks noChangeAspect="1"/>
          </p:cNvPicPr>
          <p:nvPr/>
        </p:nvPicPr>
        <p:blipFill>
          <a:blip r:embed="rId8"/>
          <a:srcRect/>
          <a:stretch>
            <a:fillRect/>
          </a:stretch>
        </p:blipFill>
        <p:spPr>
          <a:xfrm>
            <a:off x="5399088" y="606425"/>
            <a:ext cx="11520339" cy="9229224"/>
          </a:xfrm>
          <a:prstGeom prst="rect">
            <a:avLst/>
          </a:prstGeom>
        </p:spPr>
      </p:pic>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5"/>
          <p:cNvSpPr txBox="1"/>
          <p:nvPr/>
        </p:nvSpPr>
        <p:spPr>
          <a:xfrm>
            <a:off x="710913" y="974988"/>
            <a:ext cx="4343856" cy="2757165"/>
          </a:xfrm>
          <a:prstGeom prst="rect">
            <a:avLst/>
          </a:prstGeom>
        </p:spPr>
        <p:txBody>
          <a:bodyPr wrap="square" lIns="0" tIns="0" rIns="0" bIns="0" rtlCol="0" anchor="t">
            <a:spAutoFit/>
          </a:bodyPr>
          <a:lstStyle/>
          <a:p>
            <a:pPr>
              <a:lnSpc>
                <a:spcPts val="4292"/>
              </a:lnSpc>
            </a:pPr>
            <a:r>
              <a:rPr lang="en-US" sz="4000" b="1">
                <a:solidFill>
                  <a:srgbClr val="000000"/>
                </a:solidFill>
                <a:latin typeface="Arial"/>
                <a:cs typeface="Arial"/>
              </a:rPr>
              <a:t>Compare the 1882 map of John’s Row with the modern aerial photo</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4508" y="4342102"/>
            <a:ext cx="3371484" cy="1529811"/>
          </a:xfrm>
          <a:prstGeom prst="rect">
            <a:avLst/>
          </a:prstGeom>
        </p:spPr>
      </p:pic>
      <p:sp>
        <p:nvSpPr>
          <p:cNvPr id="11" name="TextBox 11"/>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3" name="TextBox 13"/>
          <p:cNvSpPr txBox="1"/>
          <p:nvPr/>
        </p:nvSpPr>
        <p:spPr>
          <a:xfrm>
            <a:off x="464508" y="4748802"/>
            <a:ext cx="3371484" cy="789395"/>
          </a:xfrm>
          <a:prstGeom prst="rect">
            <a:avLst/>
          </a:prstGeom>
        </p:spPr>
        <p:txBody>
          <a:bodyPr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changed</a:t>
            </a:r>
            <a:r>
              <a:rPr lang="en-US" sz="2250" b="1">
                <a:solidFill>
                  <a:srgbClr val="000000"/>
                </a:solidFill>
                <a:latin typeface="Arial"/>
                <a:cs typeface="Arial"/>
              </a:rPr>
              <a:t>?</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02256" y="4505181"/>
            <a:ext cx="1930902" cy="489966"/>
          </a:xfrm>
          <a:prstGeom prst="rect">
            <a:avLst/>
          </a:prstGeom>
        </p:spPr>
      </p:pic>
      <p:sp>
        <p:nvSpPr>
          <p:cNvPr id="18" name="TextBox 14">
            <a:extLst>
              <a:ext uri="{FF2B5EF4-FFF2-40B4-BE49-F238E27FC236}">
                <a16:creationId xmlns:a16="http://schemas.microsoft.com/office/drawing/2014/main" id="{F368A849-5B59-DDF5-C637-CB3D3912D01F}"/>
              </a:ext>
            </a:extLst>
          </p:cNvPr>
          <p:cNvSpPr txBox="1"/>
          <p:nvPr/>
        </p:nvSpPr>
        <p:spPr>
          <a:xfrm>
            <a:off x="464508" y="8899728"/>
            <a:ext cx="4590599" cy="1045864"/>
          </a:xfrm>
          <a:prstGeom prst="rect">
            <a:avLst/>
          </a:prstGeom>
        </p:spPr>
        <p:txBody>
          <a:bodyPr wrap="square" lIns="0" tIns="0" rIns="0" bIns="0" rtlCol="0" anchor="t">
            <a:spAutoFit/>
          </a:bodyPr>
          <a:lstStyle/>
          <a:p>
            <a:pPr>
              <a:lnSpc>
                <a:spcPts val="2842"/>
              </a:lnSpc>
              <a:spcBef>
                <a:spcPct val="0"/>
              </a:spcBef>
            </a:pPr>
            <a:r>
              <a:rPr lang="en-US" sz="2000">
                <a:solidFill>
                  <a:srgbClr val="000000"/>
                </a:solidFill>
                <a:latin typeface="Arial"/>
                <a:cs typeface="Arial"/>
              </a:rPr>
              <a:t>Use the </a:t>
            </a:r>
            <a:r>
              <a:rPr lang="en-US" sz="2000">
                <a:solidFill>
                  <a:srgbClr val="000000"/>
                </a:solidFill>
                <a:latin typeface="Arial"/>
                <a:cs typeface="Arial"/>
                <a:hlinkClick r:id="rId13"/>
              </a:rPr>
              <a:t>StoryMap</a:t>
            </a:r>
            <a:r>
              <a:rPr lang="en-US" sz="2000">
                <a:solidFill>
                  <a:srgbClr val="000000"/>
                </a:solidFill>
                <a:latin typeface="Arial"/>
                <a:cs typeface="Arial"/>
              </a:rPr>
              <a:t> and these slides to look in more detail at the places in which some of the flax mill workers lived</a:t>
            </a:r>
          </a:p>
        </p:txBody>
      </p:sp>
    </p:spTree>
    <p:extLst>
      <p:ext uri="{BB962C8B-B14F-4D97-AF65-F5344CB8AC3E}">
        <p14:creationId xmlns:p14="http://schemas.microsoft.com/office/powerpoint/2010/main" val="42898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4" name="Picture 4"/>
          <p:cNvPicPr>
            <a:picLocks noChangeAspect="1"/>
          </p:cNvPicPr>
          <p:nvPr/>
        </p:nvPicPr>
        <p:blipFill>
          <a:blip r:embed="rId3"/>
          <a:srcRect/>
          <a:stretch>
            <a:fillRect/>
          </a:stretch>
        </p:blipFill>
        <p:spPr>
          <a:xfrm>
            <a:off x="4575606" y="1714919"/>
            <a:ext cx="10051137" cy="7543381"/>
          </a:xfrm>
          <a:prstGeom prst="rect">
            <a:avLst/>
          </a:prstGeom>
        </p:spPr>
      </p:pic>
      <p:grpSp>
        <p:nvGrpSpPr>
          <p:cNvPr id="14" name="Group 13">
            <a:extLst>
              <a:ext uri="{FF2B5EF4-FFF2-40B4-BE49-F238E27FC236}">
                <a16:creationId xmlns:a16="http://schemas.microsoft.com/office/drawing/2014/main" id="{14ADFE49-AC98-4D78-B4A0-806462525350}"/>
              </a:ext>
            </a:extLst>
          </p:cNvPr>
          <p:cNvGrpSpPr/>
          <p:nvPr/>
        </p:nvGrpSpPr>
        <p:grpSpPr>
          <a:xfrm>
            <a:off x="1028701" y="3329980"/>
            <a:ext cx="4132276" cy="5104907"/>
            <a:chOff x="1028701" y="3329980"/>
            <a:chExt cx="4132276" cy="5104907"/>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42385" y="3816296"/>
              <a:ext cx="5104907" cy="4132276"/>
            </a:xfrm>
            <a:prstGeom prst="rect">
              <a:avLst/>
            </a:prstGeom>
          </p:spPr>
        </p:pic>
        <p:sp>
          <p:nvSpPr>
            <p:cNvPr id="11" name="TextBox 11"/>
            <p:cNvSpPr txBox="1"/>
            <p:nvPr/>
          </p:nvSpPr>
          <p:spPr>
            <a:xfrm>
              <a:off x="1368126" y="4104827"/>
              <a:ext cx="3451434" cy="3348353"/>
            </a:xfrm>
            <a:prstGeom prst="rect">
              <a:avLst/>
            </a:prstGeom>
          </p:spPr>
          <p:txBody>
            <a:bodyPr wrap="square" lIns="0" tIns="0" rIns="0" bIns="0" rtlCol="0" anchor="t">
              <a:spAutoFit/>
            </a:bodyPr>
            <a:lstStyle/>
            <a:p>
              <a:pPr algn="ctr">
                <a:lnSpc>
                  <a:spcPts val="3320"/>
                </a:lnSpc>
              </a:pPr>
              <a:r>
                <a:rPr lang="en-US" sz="2350">
                  <a:solidFill>
                    <a:srgbClr val="000000"/>
                  </a:solidFill>
                  <a:latin typeface="Arial"/>
                  <a:cs typeface="Arial"/>
                </a:rPr>
                <a:t>This row of houses was built by John Simpson (the builder who probably built the masonry walls of the flax mill). He named it John’s Row after his son, also John, who died aged 14 in 1814.</a:t>
              </a:r>
            </a:p>
          </p:txBody>
        </p:sp>
      </p:grpSp>
      <p:grpSp>
        <p:nvGrpSpPr>
          <p:cNvPr id="6" name="Group 6"/>
          <p:cNvGrpSpPr/>
          <p:nvPr/>
        </p:nvGrpSpPr>
        <p:grpSpPr>
          <a:xfrm>
            <a:off x="1268735" y="2809040"/>
            <a:ext cx="3271437" cy="1041882"/>
            <a:chOff x="0" y="0"/>
            <a:chExt cx="4361917" cy="1389176"/>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53" r="153"/>
            <a:stretch>
              <a:fillRect/>
            </a:stretch>
          </p:blipFill>
          <p:spPr>
            <a:xfrm>
              <a:off x="0" y="0"/>
              <a:ext cx="4361917" cy="1389176"/>
            </a:xfrm>
            <a:prstGeom prst="rect">
              <a:avLst/>
            </a:prstGeom>
          </p:spPr>
        </p:pic>
        <p:sp>
          <p:nvSpPr>
            <p:cNvPr id="8" name="TextBox 8"/>
            <p:cNvSpPr txBox="1"/>
            <p:nvPr/>
          </p:nvSpPr>
          <p:spPr>
            <a:xfrm rot="-213191">
              <a:off x="379826" y="370664"/>
              <a:ext cx="3598207" cy="575082"/>
            </a:xfrm>
            <a:prstGeom prst="rect">
              <a:avLst/>
            </a:prstGeom>
          </p:spPr>
          <p:txBody>
            <a:bodyPr lIns="0" tIns="0" rIns="0" bIns="0" rtlCol="0" anchor="t">
              <a:spAutoFit/>
            </a:bodyPr>
            <a:lstStyle/>
            <a:p>
              <a:pPr algn="ctr">
                <a:lnSpc>
                  <a:spcPts val="3672"/>
                </a:lnSpc>
              </a:pPr>
              <a:r>
                <a:rPr lang="en-US" sz="2600" b="1">
                  <a:solidFill>
                    <a:srgbClr val="000000"/>
                  </a:solidFill>
                  <a:latin typeface="Arial"/>
                  <a:cs typeface="Arial"/>
                </a:rPr>
                <a:t>Did you know...</a:t>
              </a:r>
            </a:p>
          </p:txBody>
        </p:sp>
      </p:grpSp>
      <p:sp>
        <p:nvSpPr>
          <p:cNvPr id="9" name="TextBox 9"/>
          <p:cNvSpPr txBox="1"/>
          <p:nvPr/>
        </p:nvSpPr>
        <p:spPr>
          <a:xfrm>
            <a:off x="1071562" y="1038225"/>
            <a:ext cx="3945170" cy="591820"/>
          </a:xfrm>
          <a:prstGeom prst="rect">
            <a:avLst/>
          </a:prstGeom>
        </p:spPr>
        <p:txBody>
          <a:bodyPr lIns="0" tIns="0" rIns="0" bIns="0" rtlCol="0" anchor="t">
            <a:spAutoFit/>
          </a:bodyPr>
          <a:lstStyle/>
          <a:p>
            <a:pPr algn="l">
              <a:lnSpc>
                <a:spcPts val="4640"/>
              </a:lnSpc>
            </a:pPr>
            <a:r>
              <a:rPr lang="en-US" sz="4000" b="1">
                <a:solidFill>
                  <a:srgbClr val="000000"/>
                </a:solidFill>
                <a:latin typeface="Arial"/>
                <a:cs typeface="Arial"/>
              </a:rPr>
              <a:t>John’s Row</a:t>
            </a:r>
          </a:p>
        </p:txBody>
      </p:sp>
      <p:sp>
        <p:nvSpPr>
          <p:cNvPr id="10" name="TextBox 10"/>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grpSp>
        <p:nvGrpSpPr>
          <p:cNvPr id="15" name="Group 14">
            <a:extLst>
              <a:ext uri="{FF2B5EF4-FFF2-40B4-BE49-F238E27FC236}">
                <a16:creationId xmlns:a16="http://schemas.microsoft.com/office/drawing/2014/main" id="{6B7FE1C3-49A7-4A3E-9D03-DC282E19F35F}"/>
              </a:ext>
            </a:extLst>
          </p:cNvPr>
          <p:cNvGrpSpPr/>
          <p:nvPr/>
        </p:nvGrpSpPr>
        <p:grpSpPr>
          <a:xfrm>
            <a:off x="13657798" y="7174635"/>
            <a:ext cx="3284088" cy="2658375"/>
            <a:chOff x="13657798" y="7174635"/>
            <a:chExt cx="3284088" cy="2658375"/>
          </a:xfrm>
        </p:grpSpPr>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flipV="1">
              <a:off x="13657798" y="7174635"/>
              <a:ext cx="3284088" cy="2658375"/>
            </a:xfrm>
            <a:prstGeom prst="rect">
              <a:avLst/>
            </a:prstGeom>
          </p:spPr>
        </p:pic>
        <p:sp>
          <p:nvSpPr>
            <p:cNvPr id="13" name="TextBox 13"/>
            <p:cNvSpPr txBox="1"/>
            <p:nvPr/>
          </p:nvSpPr>
          <p:spPr>
            <a:xfrm>
              <a:off x="13912401" y="7558445"/>
              <a:ext cx="2774882" cy="1843132"/>
            </a:xfrm>
            <a:prstGeom prst="rect">
              <a:avLst/>
            </a:prstGeom>
          </p:spPr>
          <p:txBody>
            <a:bodyPr lIns="0" tIns="0" rIns="0" bIns="0" rtlCol="0" anchor="t">
              <a:spAutoFit/>
            </a:bodyPr>
            <a:lstStyle/>
            <a:p>
              <a:pPr algn="ctr">
                <a:lnSpc>
                  <a:spcPts val="2916"/>
                </a:lnSpc>
                <a:spcBef>
                  <a:spcPct val="0"/>
                </a:spcBef>
              </a:pPr>
              <a:r>
                <a:rPr lang="en-US" sz="2050">
                  <a:solidFill>
                    <a:srgbClr val="000000"/>
                  </a:solidFill>
                  <a:latin typeface="Arial"/>
                  <a:cs typeface="Arial"/>
                </a:rPr>
                <a:t>There were originally more houses, but by the time of this 1948 photo these were the only ones left.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5" name="AutoShape 5"/>
          <p:cNvSpPr/>
          <p:nvPr/>
        </p:nvSpPr>
        <p:spPr>
          <a:xfrm>
            <a:off x="648530" y="8998434"/>
            <a:ext cx="16492850" cy="0"/>
          </a:xfrm>
          <a:prstGeom prst="line">
            <a:avLst/>
          </a:prstGeom>
          <a:ln w="19050" cap="rnd">
            <a:solidFill>
              <a:srgbClr val="D9D9D9"/>
            </a:solidFill>
            <a:prstDash val="solid"/>
            <a:headEnd type="none" w="sm" len="sm"/>
            <a:tailEnd type="none" w="sm" len="sm"/>
          </a:ln>
        </p:spPr>
      </p:sp>
      <p:pic>
        <p:nvPicPr>
          <p:cNvPr id="7" name="Picture 7"/>
          <p:cNvPicPr>
            <a:picLocks noChangeAspect="1"/>
          </p:cNvPicPr>
          <p:nvPr/>
        </p:nvPicPr>
        <p:blipFill>
          <a:blip r:embed="rId2"/>
          <a:srcRect/>
          <a:stretch>
            <a:fillRect/>
          </a:stretch>
        </p:blipFill>
        <p:spPr>
          <a:xfrm>
            <a:off x="14225220" y="9075539"/>
            <a:ext cx="2916160" cy="965469"/>
          </a:xfrm>
          <a:prstGeom prst="rect">
            <a:avLst/>
          </a:prstGeom>
        </p:spPr>
      </p:pic>
      <p:sp>
        <p:nvSpPr>
          <p:cNvPr id="8" name="TextBox 8"/>
          <p:cNvSpPr txBox="1"/>
          <p:nvPr/>
        </p:nvSpPr>
        <p:spPr>
          <a:xfrm>
            <a:off x="1028700" y="764899"/>
            <a:ext cx="16313347" cy="1441741"/>
          </a:xfrm>
          <a:prstGeom prst="rect">
            <a:avLst/>
          </a:prstGeom>
        </p:spPr>
        <p:txBody>
          <a:bodyPr wrap="square" lIns="0" tIns="0" rIns="0" bIns="0" rtlCol="0" anchor="t">
            <a:spAutoFit/>
          </a:bodyPr>
          <a:lstStyle/>
          <a:p>
            <a:pPr algn="l">
              <a:lnSpc>
                <a:spcPts val="5759"/>
              </a:lnSpc>
            </a:pPr>
            <a:r>
              <a:rPr lang="en-US" sz="4800" b="1" spc="71">
                <a:solidFill>
                  <a:srgbClr val="597F32"/>
                </a:solidFill>
                <a:latin typeface="Arial"/>
                <a:cs typeface="Arial"/>
              </a:rPr>
              <a:t>What can the census tell us about the lives of families who worked at the Shrewsbury flax mill in 1851?</a:t>
            </a:r>
          </a:p>
        </p:txBody>
      </p:sp>
      <p:sp>
        <p:nvSpPr>
          <p:cNvPr id="9" name="TextBox 9"/>
          <p:cNvSpPr txBox="1"/>
          <p:nvPr/>
        </p:nvSpPr>
        <p:spPr>
          <a:xfrm>
            <a:off x="1028700" y="2475630"/>
            <a:ext cx="16019552" cy="6914842"/>
          </a:xfrm>
          <a:prstGeom prst="rect">
            <a:avLst/>
          </a:prstGeom>
        </p:spPr>
        <p:txBody>
          <a:bodyPr lIns="0" tIns="0" rIns="0" bIns="0" rtlCol="0" anchor="t">
            <a:spAutoFit/>
          </a:bodyPr>
          <a:lstStyle/>
          <a:p>
            <a:pPr algn="l">
              <a:lnSpc>
                <a:spcPct val="150000"/>
              </a:lnSpc>
            </a:pPr>
            <a:r>
              <a:rPr lang="en-US" sz="3550" b="1" spc="50">
                <a:solidFill>
                  <a:srgbClr val="191715"/>
                </a:solidFill>
                <a:latin typeface="Arial"/>
                <a:cs typeface="Arial"/>
              </a:rPr>
              <a:t>Key Stage 2: History &amp; Geography</a:t>
            </a:r>
            <a:endParaRPr lang="en-US">
              <a:latin typeface="Arial"/>
              <a:cs typeface="Arial"/>
            </a:endParaRPr>
          </a:p>
          <a:p>
            <a:pPr algn="l">
              <a:lnSpc>
                <a:spcPct val="150000"/>
              </a:lnSpc>
            </a:pPr>
            <a:r>
              <a:rPr lang="en-US" sz="3550" b="1" spc="50">
                <a:solidFill>
                  <a:srgbClr val="191715"/>
                </a:solidFill>
                <a:latin typeface="Arial"/>
                <a:cs typeface="Arial"/>
              </a:rPr>
              <a:t>Learning Aims and Outcomes</a:t>
            </a:r>
          </a:p>
          <a:p>
            <a:pPr algn="l">
              <a:lnSpc>
                <a:spcPts val="4319"/>
              </a:lnSpc>
            </a:pPr>
            <a:endParaRPr lang="en-US" sz="3550" spc="50">
              <a:solidFill>
                <a:srgbClr val="191715"/>
              </a:solidFill>
              <a:latin typeface="Arial"/>
              <a:cs typeface="Arial"/>
            </a:endParaRPr>
          </a:p>
          <a:p>
            <a:pPr marL="518160" lvl="1" indent="-259080" algn="l">
              <a:lnSpc>
                <a:spcPct val="150000"/>
              </a:lnSpc>
              <a:buFont typeface="Arial"/>
              <a:buChar char="•"/>
            </a:pPr>
            <a:r>
              <a:rPr lang="en-US" sz="2400" spc="33">
                <a:solidFill>
                  <a:srgbClr val="191715"/>
                </a:solidFill>
                <a:latin typeface="Arial"/>
                <a:cs typeface="Arial"/>
              </a:rPr>
              <a:t>To develop our local history skills by using historical evidenc</a:t>
            </a:r>
            <a:r>
              <a:rPr lang="en-US" sz="2400" u="none" spc="33">
                <a:solidFill>
                  <a:srgbClr val="191715"/>
                </a:solidFill>
                <a:latin typeface="Arial"/>
                <a:cs typeface="Arial"/>
              </a:rPr>
              <a:t>e t</a:t>
            </a:r>
            <a:r>
              <a:rPr lang="en-US" sz="2400" spc="33">
                <a:solidFill>
                  <a:srgbClr val="191715"/>
                </a:solidFill>
                <a:latin typeface="Arial"/>
                <a:cs typeface="Arial"/>
              </a:rPr>
              <a:t>o</a:t>
            </a:r>
            <a:r>
              <a:rPr lang="en-US" sz="2400" u="none" spc="33">
                <a:solidFill>
                  <a:srgbClr val="191715"/>
                </a:solidFill>
                <a:latin typeface="Arial"/>
                <a:cs typeface="Arial"/>
              </a:rPr>
              <a:t> fi</a:t>
            </a:r>
            <a:r>
              <a:rPr lang="en-US" sz="2400" spc="33">
                <a:solidFill>
                  <a:srgbClr val="191715"/>
                </a:solidFill>
                <a:latin typeface="Arial"/>
                <a:cs typeface="Arial"/>
              </a:rPr>
              <a:t>nd</a:t>
            </a:r>
            <a:r>
              <a:rPr lang="en-US" sz="2400" u="none" spc="33">
                <a:solidFill>
                  <a:srgbClr val="191715"/>
                </a:solidFill>
                <a:latin typeface="Arial"/>
                <a:cs typeface="Arial"/>
              </a:rPr>
              <a:t> o</a:t>
            </a:r>
            <a:r>
              <a:rPr lang="en-US" sz="2400" spc="33">
                <a:solidFill>
                  <a:srgbClr val="191715"/>
                </a:solidFill>
                <a:latin typeface="Arial"/>
                <a:cs typeface="Arial"/>
              </a:rPr>
              <a:t>ut about our area and the people who lived here in the past</a:t>
            </a:r>
          </a:p>
          <a:p>
            <a:pPr marL="518160" lvl="1" indent="-259080" algn="l">
              <a:lnSpc>
                <a:spcPct val="150000"/>
              </a:lnSpc>
              <a:buFont typeface="Arial"/>
              <a:buChar char="•"/>
            </a:pPr>
            <a:r>
              <a:rPr lang="en-US" sz="2400" spc="33">
                <a:solidFill>
                  <a:srgbClr val="191715"/>
                </a:solidFill>
                <a:latin typeface="Arial"/>
                <a:cs typeface="Arial"/>
              </a:rPr>
              <a:t>To develop our geography skills by using maps and aerial photographs to find out about our area in the </a:t>
            </a:r>
            <a:r>
              <a:rPr lang="en-US" sz="2400" u="none" spc="33">
                <a:solidFill>
                  <a:srgbClr val="191715"/>
                </a:solidFill>
                <a:latin typeface="Arial"/>
                <a:cs typeface="Arial"/>
              </a:rPr>
              <a:t>past</a:t>
            </a:r>
          </a:p>
          <a:p>
            <a:pPr marL="518160" lvl="1" indent="-259080" algn="l">
              <a:lnSpc>
                <a:spcPct val="150000"/>
              </a:lnSpc>
              <a:buFont typeface="Arial"/>
              <a:buChar char="•"/>
            </a:pPr>
            <a:r>
              <a:rPr lang="en-US" sz="2400" spc="33">
                <a:solidFill>
                  <a:srgbClr val="191715"/>
                </a:solidFill>
                <a:latin typeface="Arial"/>
                <a:cs typeface="Arial"/>
              </a:rPr>
              <a:t>T</a:t>
            </a:r>
            <a:r>
              <a:rPr lang="en-US" sz="2400" u="none" spc="33">
                <a:solidFill>
                  <a:srgbClr val="191715"/>
                </a:solidFill>
                <a:latin typeface="Arial"/>
                <a:cs typeface="Arial"/>
              </a:rPr>
              <a:t>o</a:t>
            </a:r>
            <a:r>
              <a:rPr lang="en-US" sz="2400" spc="33">
                <a:solidFill>
                  <a:srgbClr val="191715"/>
                </a:solidFill>
                <a:latin typeface="Arial"/>
                <a:cs typeface="Arial"/>
              </a:rPr>
              <a:t> </a:t>
            </a:r>
            <a:r>
              <a:rPr lang="en-US" sz="2400" u="none" spc="33">
                <a:solidFill>
                  <a:srgbClr val="191715"/>
                </a:solidFill>
                <a:latin typeface="Arial"/>
                <a:cs typeface="Arial"/>
              </a:rPr>
              <a:t>i</a:t>
            </a:r>
            <a:r>
              <a:rPr lang="en-US" sz="2400" spc="33">
                <a:solidFill>
                  <a:srgbClr val="191715"/>
                </a:solidFill>
                <a:latin typeface="Arial"/>
                <a:cs typeface="Arial"/>
              </a:rPr>
              <a:t>nve</a:t>
            </a:r>
            <a:r>
              <a:rPr lang="en-US" sz="2400" u="none" spc="33">
                <a:solidFill>
                  <a:srgbClr val="191715"/>
                </a:solidFill>
                <a:latin typeface="Arial"/>
                <a:cs typeface="Arial"/>
              </a:rPr>
              <a:t>st</a:t>
            </a:r>
            <a:r>
              <a:rPr lang="en-US" sz="2400" spc="33">
                <a:solidFill>
                  <a:srgbClr val="191715"/>
                </a:solidFill>
                <a:latin typeface="Arial"/>
                <a:cs typeface="Arial"/>
              </a:rPr>
              <a:t>igate why key historical sites in our local area are important</a:t>
            </a:r>
          </a:p>
          <a:p>
            <a:pPr marL="518160" lvl="1" indent="-259080" algn="l">
              <a:lnSpc>
                <a:spcPct val="150000"/>
              </a:lnSpc>
              <a:buFont typeface="Arial"/>
              <a:buChar char="•"/>
            </a:pPr>
            <a:r>
              <a:rPr lang="en-US" sz="2400" spc="33">
                <a:solidFill>
                  <a:srgbClr val="191715"/>
                </a:solidFill>
                <a:latin typeface="Arial"/>
                <a:cs typeface="Arial"/>
              </a:rPr>
              <a:t>To find out why we can care about historic sites in our local area and how we can continue to use them in the future</a:t>
            </a:r>
          </a:p>
          <a:p>
            <a:pPr marL="518160" lvl="1" indent="-259080">
              <a:lnSpc>
                <a:spcPts val="3359"/>
              </a:lnSpc>
              <a:buFont typeface="Arial"/>
              <a:buChar char="•"/>
            </a:pPr>
            <a:endParaRPr lang="en-US" sz="2400" spc="33">
              <a:solidFill>
                <a:srgbClr val="191715"/>
              </a:solidFill>
              <a:latin typeface="Arial"/>
              <a:cs typeface="Arial"/>
            </a:endParaRPr>
          </a:p>
          <a:p>
            <a:r>
              <a:rPr lang="en-US" sz="1600" spc="33">
                <a:solidFill>
                  <a:srgbClr val="191715"/>
                </a:solidFill>
                <a:latin typeface="Arial"/>
                <a:cs typeface="Arial"/>
              </a:rPr>
              <a:t>T</a:t>
            </a:r>
            <a:r>
              <a:rPr lang="en-US" sz="1600" u="none" spc="33">
                <a:solidFill>
                  <a:srgbClr val="191715"/>
                </a:solidFill>
                <a:latin typeface="Arial"/>
                <a:cs typeface="Arial"/>
              </a:rPr>
              <a:t>h</a:t>
            </a:r>
            <a:r>
              <a:rPr lang="en-US" sz="1600" spc="33">
                <a:solidFill>
                  <a:srgbClr val="191715"/>
                </a:solidFill>
                <a:latin typeface="Arial"/>
                <a:cs typeface="Arial"/>
              </a:rPr>
              <a:t>i</a:t>
            </a:r>
            <a:r>
              <a:rPr lang="en-US" sz="1600" u="none" spc="33">
                <a:solidFill>
                  <a:srgbClr val="191715"/>
                </a:solidFill>
                <a:latin typeface="Arial"/>
                <a:cs typeface="Arial"/>
              </a:rPr>
              <a:t>s</a:t>
            </a:r>
            <a:r>
              <a:rPr lang="en-US" sz="1600" spc="33">
                <a:solidFill>
                  <a:srgbClr val="191715"/>
                </a:solidFill>
                <a:latin typeface="Arial"/>
                <a:cs typeface="Arial"/>
              </a:rPr>
              <a:t> Po</a:t>
            </a:r>
            <a:r>
              <a:rPr lang="en-US" sz="1600" u="none" spc="33">
                <a:solidFill>
                  <a:srgbClr val="191715"/>
                </a:solidFill>
                <a:latin typeface="Arial"/>
                <a:cs typeface="Arial"/>
              </a:rPr>
              <a:t>wer</a:t>
            </a:r>
            <a:r>
              <a:rPr lang="en-US" sz="1600" spc="33">
                <a:solidFill>
                  <a:srgbClr val="191715"/>
                </a:solidFill>
                <a:latin typeface="Arial"/>
                <a:cs typeface="Arial"/>
              </a:rPr>
              <a:t>Po</a:t>
            </a:r>
            <a:r>
              <a:rPr lang="en-US" sz="1600" u="none" spc="33">
                <a:solidFill>
                  <a:srgbClr val="191715"/>
                </a:solidFill>
                <a:latin typeface="Arial"/>
                <a:cs typeface="Arial"/>
              </a:rPr>
              <a:t>int</a:t>
            </a:r>
            <a:r>
              <a:rPr lang="en-US" sz="1600" spc="33">
                <a:solidFill>
                  <a:srgbClr val="191715"/>
                </a:solidFill>
                <a:latin typeface="Arial"/>
                <a:cs typeface="Arial"/>
              </a:rPr>
              <a:t> </a:t>
            </a:r>
            <a:r>
              <a:rPr lang="en-US" sz="1600" u="none" spc="33">
                <a:solidFill>
                  <a:srgbClr val="191715"/>
                </a:solidFill>
                <a:latin typeface="Arial"/>
                <a:cs typeface="Arial"/>
              </a:rPr>
              <a:t>re</a:t>
            </a:r>
            <a:r>
              <a:rPr lang="en-US" sz="1600" spc="33">
                <a:solidFill>
                  <a:srgbClr val="191715"/>
                </a:solidFill>
                <a:latin typeface="Arial"/>
                <a:cs typeface="Arial"/>
              </a:rPr>
              <a:t>l</a:t>
            </a:r>
            <a:r>
              <a:rPr lang="en-US" sz="1600" u="none" spc="33">
                <a:solidFill>
                  <a:srgbClr val="191715"/>
                </a:solidFill>
                <a:latin typeface="Arial"/>
                <a:cs typeface="Arial"/>
              </a:rPr>
              <a:t>ates</a:t>
            </a:r>
            <a:r>
              <a:rPr lang="en-US" sz="1600" spc="33">
                <a:solidFill>
                  <a:srgbClr val="191715"/>
                </a:solidFill>
                <a:latin typeface="Arial"/>
                <a:cs typeface="Arial"/>
              </a:rPr>
              <a:t> to this Teaching Activity – Families of the Flax Mill: </a:t>
            </a:r>
          </a:p>
          <a:p>
            <a:pPr algn="l"/>
            <a:r>
              <a:rPr lang="en-US" sz="1600" spc="35">
                <a:solidFill>
                  <a:srgbClr val="191715"/>
                </a:solidFill>
                <a:latin typeface="Arial"/>
                <a:cs typeface="Arial"/>
                <a:hlinkClick r:id="rId3"/>
              </a:rPr>
              <a:t>https://historicengland.org.uk/services-skills/education/teaching-activities/families-of-t</a:t>
            </a:r>
            <a:r>
              <a:rPr lang="en-US" sz="1600" u="none" spc="35">
                <a:solidFill>
                  <a:srgbClr val="191715"/>
                </a:solidFill>
                <a:latin typeface="Arial"/>
                <a:cs typeface="Arial"/>
                <a:hlinkClick r:id="rId3"/>
              </a:rPr>
              <a:t>he</a:t>
            </a:r>
            <a:r>
              <a:rPr lang="en-US" sz="1600" spc="35">
                <a:solidFill>
                  <a:srgbClr val="191715"/>
                </a:solidFill>
                <a:latin typeface="Arial"/>
                <a:cs typeface="Arial"/>
                <a:hlinkClick r:id="rId3"/>
              </a:rPr>
              <a:t>-</a:t>
            </a:r>
            <a:r>
              <a:rPr lang="en-US" sz="1600" u="none" spc="35">
                <a:solidFill>
                  <a:srgbClr val="191715"/>
                </a:solidFill>
                <a:latin typeface="Arial"/>
                <a:cs typeface="Arial"/>
                <a:hlinkClick r:id="rId3"/>
              </a:rPr>
              <a:t>flax</a:t>
            </a:r>
            <a:r>
              <a:rPr lang="en-US" sz="1600" spc="35">
                <a:solidFill>
                  <a:srgbClr val="191715"/>
                </a:solidFill>
                <a:latin typeface="Arial"/>
                <a:cs typeface="Arial"/>
                <a:hlinkClick r:id="rId3"/>
              </a:rPr>
              <a:t>-</a:t>
            </a:r>
            <a:r>
              <a:rPr lang="en-US" sz="1600" u="none" spc="35">
                <a:solidFill>
                  <a:srgbClr val="191715"/>
                </a:solidFill>
                <a:latin typeface="Arial"/>
                <a:cs typeface="Arial"/>
                <a:hlinkClick r:id="rId3"/>
              </a:rPr>
              <a:t>mill</a:t>
            </a:r>
            <a:r>
              <a:rPr lang="en-US" sz="1600" spc="35">
                <a:solidFill>
                  <a:srgbClr val="191715"/>
                </a:solidFill>
                <a:latin typeface="Arial"/>
                <a:cs typeface="Arial"/>
              </a:rPr>
              <a:t> </a:t>
            </a:r>
            <a:r>
              <a:rPr lang="en-US" sz="2400" spc="35">
                <a:solidFill>
                  <a:srgbClr val="191715"/>
                </a:solidFill>
                <a:latin typeface="Arial"/>
                <a:cs typeface="Arial"/>
              </a:rPr>
              <a:t> </a:t>
            </a:r>
          </a:p>
          <a:p>
            <a:pPr algn="l">
              <a:lnSpc>
                <a:spcPts val="2879"/>
              </a:lnSpc>
            </a:pPr>
            <a:endParaRPr lang="en-US" sz="2400" spc="35">
              <a:solidFill>
                <a:srgbClr val="191715"/>
              </a:solidFill>
              <a:latin typeface="Arial"/>
              <a:cs typeface="Arial"/>
            </a:endParaRPr>
          </a:p>
        </p:txBody>
      </p:sp>
      <p:sp>
        <p:nvSpPr>
          <p:cNvPr id="6" name="TextBox 6"/>
          <p:cNvSpPr txBox="1"/>
          <p:nvPr/>
        </p:nvSpPr>
        <p:spPr>
          <a:xfrm>
            <a:off x="648530" y="9331578"/>
            <a:ext cx="11171416" cy="419346"/>
          </a:xfrm>
          <a:prstGeom prst="rect">
            <a:avLst/>
          </a:prstGeom>
        </p:spPr>
        <p:txBody>
          <a:bodyPr lIns="0" tIns="0" rIns="0" bIns="0" rtlCol="0" anchor="t">
            <a:spAutoFit/>
          </a:bodyPr>
          <a:lstStyle/>
          <a:p>
            <a:pPr>
              <a:lnSpc>
                <a:spcPts val="3359"/>
              </a:lnSpc>
            </a:pPr>
            <a:r>
              <a:rPr lang="en-US" sz="2400">
                <a:solidFill>
                  <a:srgbClr val="737373"/>
                </a:solidFill>
                <a:latin typeface="Source Sans Pro"/>
              </a:rPr>
              <a:t>More resources at </a:t>
            </a:r>
            <a:r>
              <a:rPr lang="en-US" sz="2400">
                <a:solidFill>
                  <a:schemeClr val="bg1">
                    <a:lumMod val="50000"/>
                  </a:schemeClr>
                </a:solidFill>
                <a:latin typeface="Source Sans Pro"/>
              </a:rPr>
              <a:t>HistoricEngland.org.uk/Education</a:t>
            </a:r>
            <a:endParaRPr lang="en-US" sz="2400">
              <a:solidFill>
                <a:srgbClr val="737373"/>
              </a:solidFill>
              <a:latin typeface="Source Sans Pro"/>
            </a:endParaRPr>
          </a:p>
        </p:txBody>
      </p:sp>
      <p:sp>
        <p:nvSpPr>
          <p:cNvPr id="10" name="Rectangle 9">
            <a:hlinkClick r:id="rId4"/>
            <a:extLst>
              <a:ext uri="{FF2B5EF4-FFF2-40B4-BE49-F238E27FC236}">
                <a16:creationId xmlns:a16="http://schemas.microsoft.com/office/drawing/2014/main" id="{E6846C38-75F4-C77C-533B-FF818CEDF17F}"/>
              </a:ext>
            </a:extLst>
          </p:cNvPr>
          <p:cNvSpPr/>
          <p:nvPr/>
        </p:nvSpPr>
        <p:spPr>
          <a:xfrm>
            <a:off x="2961861" y="9331578"/>
            <a:ext cx="4333461" cy="419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5201" flipV="1">
            <a:off x="3959239" y="7323161"/>
            <a:ext cx="1522965" cy="386452"/>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4508" y="6436664"/>
            <a:ext cx="3933223" cy="1586298"/>
          </a:xfrm>
          <a:prstGeom prst="rect">
            <a:avLst/>
          </a:prstGeom>
        </p:spPr>
      </p:pic>
      <p:sp>
        <p:nvSpPr>
          <p:cNvPr id="12" name="TextBox 12"/>
          <p:cNvSpPr txBox="1"/>
          <p:nvPr/>
        </p:nvSpPr>
        <p:spPr>
          <a:xfrm>
            <a:off x="710912" y="6811303"/>
            <a:ext cx="3371484" cy="1194238"/>
          </a:xfrm>
          <a:prstGeom prst="rect">
            <a:avLst/>
          </a:prstGeom>
        </p:spPr>
        <p:txBody>
          <a:bodyPr wrap="square"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stayed the same</a:t>
            </a:r>
            <a:r>
              <a:rPr lang="en-US" sz="2250" b="1">
                <a:solidFill>
                  <a:srgbClr val="000000"/>
                </a:solidFill>
                <a:latin typeface="Arial"/>
                <a:cs typeface="Arial"/>
              </a:rPr>
              <a:t>?</a:t>
            </a:r>
          </a:p>
        </p:txBody>
      </p:sp>
      <p:pic>
        <p:nvPicPr>
          <p:cNvPr id="15" name="Picture 8">
            <a:extLst>
              <a:ext uri="{FF2B5EF4-FFF2-40B4-BE49-F238E27FC236}">
                <a16:creationId xmlns:a16="http://schemas.microsoft.com/office/drawing/2014/main" id="{F09C9D60-7497-865D-77A1-2CF16662AEEC}"/>
              </a:ext>
            </a:extLst>
          </p:cNvPr>
          <p:cNvPicPr>
            <a:picLocks noChangeAspect="1"/>
          </p:cNvPicPr>
          <p:nvPr/>
        </p:nvPicPr>
        <p:blipFill>
          <a:blip r:embed="rId7"/>
          <a:srcRect/>
          <a:stretch>
            <a:fillRect/>
          </a:stretch>
        </p:blipFill>
        <p:spPr>
          <a:xfrm>
            <a:off x="5399088" y="606425"/>
            <a:ext cx="11426715" cy="9156022"/>
          </a:xfrm>
          <a:prstGeom prst="rect">
            <a:avLst/>
          </a:prstGeom>
        </p:spPr>
      </p:pic>
      <p:pic>
        <p:nvPicPr>
          <p:cNvPr id="14" name="Picture 4">
            <a:extLst>
              <a:ext uri="{FF2B5EF4-FFF2-40B4-BE49-F238E27FC236}">
                <a16:creationId xmlns:a16="http://schemas.microsoft.com/office/drawing/2014/main" id="{811E9E5C-B809-86C0-E95A-B42D0BE2A740}"/>
              </a:ext>
            </a:extLst>
          </p:cNvPr>
          <p:cNvPicPr>
            <a:picLocks noChangeAspect="1"/>
          </p:cNvPicPr>
          <p:nvPr/>
        </p:nvPicPr>
        <p:blipFill>
          <a:blip r:embed="rId8"/>
          <a:srcRect/>
          <a:stretch>
            <a:fillRect/>
          </a:stretch>
        </p:blipFill>
        <p:spPr>
          <a:xfrm>
            <a:off x="5399088" y="613713"/>
            <a:ext cx="11421860" cy="9148734"/>
          </a:xfrm>
          <a:prstGeom prst="rect">
            <a:avLst/>
          </a:prstGeom>
        </p:spPr>
      </p:pic>
      <p:grpSp>
        <p:nvGrpSpPr>
          <p:cNvPr id="2" name="Group 2"/>
          <p:cNvGrpSpPr/>
          <p:nvPr/>
        </p:nvGrpSpPr>
        <p:grpSpPr>
          <a:xfrm rot="162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5"/>
          <p:cNvSpPr txBox="1"/>
          <p:nvPr/>
        </p:nvSpPr>
        <p:spPr>
          <a:xfrm>
            <a:off x="889273" y="689238"/>
            <a:ext cx="4314582" cy="4411464"/>
          </a:xfrm>
          <a:prstGeom prst="rect">
            <a:avLst/>
          </a:prstGeom>
        </p:spPr>
        <p:txBody>
          <a:bodyPr wrap="square" lIns="0" tIns="0" rIns="0" bIns="0" rtlCol="0" anchor="t">
            <a:spAutoFit/>
          </a:bodyPr>
          <a:lstStyle/>
          <a:p>
            <a:pPr>
              <a:lnSpc>
                <a:spcPts val="4292"/>
              </a:lnSpc>
            </a:pPr>
            <a:r>
              <a:rPr lang="en-US" sz="4000" b="1">
                <a:solidFill>
                  <a:srgbClr val="000000"/>
                </a:solidFill>
                <a:latin typeface="Arial"/>
                <a:cs typeface="Arial"/>
              </a:rPr>
              <a:t>Compare the 1882 map of Simpson’s Square with the modern aerial photo</a:t>
            </a:r>
          </a:p>
          <a:p>
            <a:pPr>
              <a:lnSpc>
                <a:spcPts val="4292"/>
              </a:lnSpc>
            </a:pPr>
            <a:endParaRPr lang="en-US" sz="4000" b="1">
              <a:solidFill>
                <a:srgbClr val="000000"/>
              </a:solidFill>
              <a:latin typeface="Arial"/>
              <a:cs typeface="Arial"/>
            </a:endParaRPr>
          </a:p>
          <a:p>
            <a:pPr algn="l">
              <a:lnSpc>
                <a:spcPts val="4292"/>
              </a:lnSpc>
            </a:pPr>
            <a:endParaRPr lang="en-US" sz="4000" b="1">
              <a:solidFill>
                <a:srgbClr val="000000"/>
              </a:solidFill>
              <a:latin typeface="Arial"/>
              <a:cs typeface="Arial"/>
            </a:endParaRP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4508" y="4342102"/>
            <a:ext cx="3371484" cy="1529811"/>
          </a:xfrm>
          <a:prstGeom prst="rect">
            <a:avLst/>
          </a:prstGeom>
        </p:spPr>
      </p:pic>
      <p:sp>
        <p:nvSpPr>
          <p:cNvPr id="11" name="TextBox 11"/>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3" name="TextBox 13"/>
          <p:cNvSpPr txBox="1"/>
          <p:nvPr/>
        </p:nvSpPr>
        <p:spPr>
          <a:xfrm>
            <a:off x="464508" y="4748802"/>
            <a:ext cx="3371484" cy="789395"/>
          </a:xfrm>
          <a:prstGeom prst="rect">
            <a:avLst/>
          </a:prstGeom>
        </p:spPr>
        <p:txBody>
          <a:bodyPr wrap="square" lIns="0" tIns="0" rIns="0" bIns="0" rtlCol="0" anchor="t">
            <a:spAutoFit/>
          </a:bodyPr>
          <a:lstStyle/>
          <a:p>
            <a:pPr algn="ctr">
              <a:lnSpc>
                <a:spcPts val="3215"/>
              </a:lnSpc>
            </a:pPr>
            <a:r>
              <a:rPr lang="en-US" sz="2250" b="1">
                <a:solidFill>
                  <a:srgbClr val="000000"/>
                </a:solidFill>
                <a:latin typeface="Arial"/>
                <a:cs typeface="Arial"/>
              </a:rPr>
              <a:t>Can you find one thing that has </a:t>
            </a:r>
            <a:r>
              <a:rPr lang="en-US" sz="2250" b="1" u="sng">
                <a:solidFill>
                  <a:srgbClr val="000000"/>
                </a:solidFill>
                <a:latin typeface="Arial"/>
                <a:cs typeface="Arial"/>
              </a:rPr>
              <a:t>changed</a:t>
            </a:r>
            <a:r>
              <a:rPr lang="en-US" sz="2250" b="1">
                <a:solidFill>
                  <a:srgbClr val="000000"/>
                </a:solidFill>
                <a:latin typeface="Arial"/>
                <a:cs typeface="Arial"/>
              </a:rPr>
              <a:t>?</a:t>
            </a:r>
          </a:p>
        </p:txBody>
      </p:sp>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02256" y="4505181"/>
            <a:ext cx="1930902" cy="489966"/>
          </a:xfrm>
          <a:prstGeom prst="rect">
            <a:avLst/>
          </a:prstGeom>
        </p:spPr>
      </p:pic>
      <p:sp>
        <p:nvSpPr>
          <p:cNvPr id="16" name="TextBox 14">
            <a:extLst>
              <a:ext uri="{FF2B5EF4-FFF2-40B4-BE49-F238E27FC236}">
                <a16:creationId xmlns:a16="http://schemas.microsoft.com/office/drawing/2014/main" id="{09F05AE1-5EAD-4159-B9E4-21322355216F}"/>
              </a:ext>
            </a:extLst>
          </p:cNvPr>
          <p:cNvSpPr txBox="1"/>
          <p:nvPr/>
        </p:nvSpPr>
        <p:spPr>
          <a:xfrm>
            <a:off x="464508" y="8899728"/>
            <a:ext cx="4665142" cy="1045864"/>
          </a:xfrm>
          <a:prstGeom prst="rect">
            <a:avLst/>
          </a:prstGeom>
        </p:spPr>
        <p:txBody>
          <a:bodyPr wrap="square" lIns="0" tIns="0" rIns="0" bIns="0" rtlCol="0" anchor="t">
            <a:spAutoFit/>
          </a:bodyPr>
          <a:lstStyle/>
          <a:p>
            <a:pPr>
              <a:lnSpc>
                <a:spcPts val="2842"/>
              </a:lnSpc>
              <a:spcBef>
                <a:spcPct val="0"/>
              </a:spcBef>
            </a:pPr>
            <a:r>
              <a:rPr lang="en-US" sz="2000">
                <a:solidFill>
                  <a:srgbClr val="000000"/>
                </a:solidFill>
                <a:latin typeface="Arial"/>
                <a:cs typeface="Arial"/>
              </a:rPr>
              <a:t>Use the </a:t>
            </a:r>
            <a:r>
              <a:rPr lang="en-US" sz="2000">
                <a:solidFill>
                  <a:srgbClr val="000000"/>
                </a:solidFill>
                <a:latin typeface="Arial"/>
                <a:cs typeface="Arial"/>
                <a:hlinkClick r:id="rId13"/>
              </a:rPr>
              <a:t>StoryMap</a:t>
            </a:r>
            <a:r>
              <a:rPr lang="en-US" sz="2000">
                <a:solidFill>
                  <a:srgbClr val="000000"/>
                </a:solidFill>
                <a:latin typeface="Arial"/>
                <a:cs typeface="Arial"/>
              </a:rPr>
              <a:t> and these slides to look in more detail at the places in which some of the flax mill workers lived</a:t>
            </a:r>
          </a:p>
        </p:txBody>
      </p:sp>
    </p:spTree>
    <p:extLst>
      <p:ext uri="{BB962C8B-B14F-4D97-AF65-F5344CB8AC3E}">
        <p14:creationId xmlns:p14="http://schemas.microsoft.com/office/powerpoint/2010/main" val="17838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4" name="Picture 4"/>
          <p:cNvPicPr>
            <a:picLocks noChangeAspect="1"/>
          </p:cNvPicPr>
          <p:nvPr/>
        </p:nvPicPr>
        <p:blipFill>
          <a:blip r:embed="rId3"/>
          <a:srcRect/>
          <a:stretch>
            <a:fillRect/>
          </a:stretch>
        </p:blipFill>
        <p:spPr>
          <a:xfrm>
            <a:off x="5506527" y="1496526"/>
            <a:ext cx="10342132" cy="7761774"/>
          </a:xfrm>
          <a:prstGeom prst="rect">
            <a:avLst/>
          </a:prstGeom>
        </p:spPr>
      </p:pic>
      <p:grpSp>
        <p:nvGrpSpPr>
          <p:cNvPr id="6" name="Group 6"/>
          <p:cNvGrpSpPr/>
          <p:nvPr/>
        </p:nvGrpSpPr>
        <p:grpSpPr>
          <a:xfrm>
            <a:off x="1357222" y="2615237"/>
            <a:ext cx="2359492" cy="751447"/>
            <a:chOff x="0" y="0"/>
            <a:chExt cx="3145990" cy="100193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3" r="153"/>
            <a:stretch>
              <a:fillRect/>
            </a:stretch>
          </p:blipFill>
          <p:spPr>
            <a:xfrm>
              <a:off x="0" y="0"/>
              <a:ext cx="3145990" cy="1001930"/>
            </a:xfrm>
            <a:prstGeom prst="rect">
              <a:avLst/>
            </a:prstGeom>
          </p:spPr>
        </p:pic>
        <p:sp>
          <p:nvSpPr>
            <p:cNvPr id="8" name="TextBox 8"/>
            <p:cNvSpPr txBox="1"/>
            <p:nvPr/>
          </p:nvSpPr>
          <p:spPr>
            <a:xfrm rot="-213191">
              <a:off x="273848" y="263589"/>
              <a:ext cx="2595171" cy="418523"/>
            </a:xfrm>
            <a:prstGeom prst="rect">
              <a:avLst/>
            </a:prstGeom>
          </p:spPr>
          <p:txBody>
            <a:bodyPr lIns="0" tIns="0" rIns="0" bIns="0" rtlCol="0" anchor="t">
              <a:spAutoFit/>
            </a:bodyPr>
            <a:lstStyle/>
            <a:p>
              <a:pPr algn="ctr">
                <a:lnSpc>
                  <a:spcPts val="2648"/>
                </a:lnSpc>
              </a:pPr>
              <a:r>
                <a:rPr lang="en-US" sz="1850" b="1">
                  <a:solidFill>
                    <a:srgbClr val="000000"/>
                  </a:solidFill>
                  <a:latin typeface="Arial"/>
                  <a:cs typeface="Arial"/>
                </a:rPr>
                <a:t>Did you know...</a:t>
              </a:r>
            </a:p>
          </p:txBody>
        </p:sp>
      </p:grpSp>
      <p:sp>
        <p:nvSpPr>
          <p:cNvPr id="9" name="TextBox 9"/>
          <p:cNvSpPr txBox="1"/>
          <p:nvPr/>
        </p:nvSpPr>
        <p:spPr>
          <a:xfrm>
            <a:off x="1083986" y="913986"/>
            <a:ext cx="5086345" cy="591820"/>
          </a:xfrm>
          <a:prstGeom prst="rect">
            <a:avLst/>
          </a:prstGeom>
        </p:spPr>
        <p:txBody>
          <a:bodyPr lIns="0" tIns="0" rIns="0" bIns="0" rtlCol="0" anchor="t">
            <a:spAutoFit/>
          </a:bodyPr>
          <a:lstStyle/>
          <a:p>
            <a:pPr algn="l">
              <a:lnSpc>
                <a:spcPts val="4640"/>
              </a:lnSpc>
            </a:pPr>
            <a:r>
              <a:rPr lang="en-US" sz="4000" b="1">
                <a:solidFill>
                  <a:srgbClr val="000000"/>
                </a:solidFill>
                <a:latin typeface="Arial"/>
                <a:cs typeface="Arial"/>
              </a:rPr>
              <a:t>Simpson’s Square</a:t>
            </a:r>
          </a:p>
        </p:txBody>
      </p:sp>
      <p:sp>
        <p:nvSpPr>
          <p:cNvPr id="10" name="TextBox 10"/>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grpSp>
        <p:nvGrpSpPr>
          <p:cNvPr id="12" name="Group 11">
            <a:extLst>
              <a:ext uri="{FF2B5EF4-FFF2-40B4-BE49-F238E27FC236}">
                <a16:creationId xmlns:a16="http://schemas.microsoft.com/office/drawing/2014/main" id="{ACEDBA3D-4E6A-48A5-9E42-7345B238B3AE}"/>
              </a:ext>
            </a:extLst>
          </p:cNvPr>
          <p:cNvGrpSpPr/>
          <p:nvPr/>
        </p:nvGrpSpPr>
        <p:grpSpPr>
          <a:xfrm>
            <a:off x="961803" y="3085031"/>
            <a:ext cx="5580787" cy="4517487"/>
            <a:chOff x="961803" y="3085031"/>
            <a:chExt cx="5580787" cy="4517487"/>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5714">
              <a:off x="961803" y="3085031"/>
              <a:ext cx="5580787" cy="4517487"/>
            </a:xfrm>
            <a:prstGeom prst="rect">
              <a:avLst/>
            </a:prstGeom>
          </p:spPr>
        </p:pic>
        <p:sp>
          <p:nvSpPr>
            <p:cNvPr id="11" name="TextBox 11"/>
            <p:cNvSpPr txBox="1"/>
            <p:nvPr/>
          </p:nvSpPr>
          <p:spPr>
            <a:xfrm>
              <a:off x="1400126" y="3974713"/>
              <a:ext cx="4704140" cy="3044360"/>
            </a:xfrm>
            <a:prstGeom prst="rect">
              <a:avLst/>
            </a:prstGeom>
          </p:spPr>
          <p:txBody>
            <a:bodyPr lIns="0" tIns="0" rIns="0" bIns="0" rtlCol="0" anchor="t">
              <a:spAutoFit/>
            </a:bodyPr>
            <a:lstStyle/>
            <a:p>
              <a:pPr algn="ctr">
                <a:lnSpc>
                  <a:spcPts val="3030"/>
                </a:lnSpc>
              </a:pPr>
              <a:r>
                <a:rPr lang="en-US" sz="2150">
                  <a:solidFill>
                    <a:srgbClr val="000000"/>
                  </a:solidFill>
                  <a:latin typeface="Arial"/>
                  <a:cs typeface="Arial"/>
                </a:rPr>
                <a:t>In 1814 John Simpson (the builder who probably built the masonry walls of the flax mill) took out insurance for a “connected range of twenty-four Dwelling Houses” in Castle Foregate. These became known as Simpson’s Square. </a:t>
              </a:r>
            </a:p>
            <a:p>
              <a:pPr algn="ctr">
                <a:lnSpc>
                  <a:spcPts val="3030"/>
                </a:lnSpc>
              </a:pPr>
              <a:endParaRPr lang="en-US" sz="2150">
                <a:solidFill>
                  <a:srgbClr val="000000"/>
                </a:solidFill>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12674239" y="4673239"/>
            <a:ext cx="10287000" cy="940523"/>
            <a:chOff x="0" y="0"/>
            <a:chExt cx="1993384" cy="182252"/>
          </a:xfrm>
        </p:grpSpPr>
        <p:sp>
          <p:nvSpPr>
            <p:cNvPr id="5" name="Freeform 5"/>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6" name="TextBox 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7114" y="1983459"/>
            <a:ext cx="9486542" cy="59883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1028">
            <a:off x="13444393" y="5320146"/>
            <a:ext cx="1362576" cy="2411639"/>
          </a:xfrm>
          <a:prstGeom prst="rect">
            <a:avLst/>
          </a:prstGeom>
        </p:spPr>
      </p:pic>
      <p:sp>
        <p:nvSpPr>
          <p:cNvPr id="10" name="TextBox 10"/>
          <p:cNvSpPr txBox="1"/>
          <p:nvPr/>
        </p:nvSpPr>
        <p:spPr>
          <a:xfrm>
            <a:off x="5222420" y="3391077"/>
            <a:ext cx="6995930" cy="2282676"/>
          </a:xfrm>
          <a:prstGeom prst="rect">
            <a:avLst/>
          </a:prstGeom>
        </p:spPr>
        <p:txBody>
          <a:bodyPr lIns="0" tIns="0" rIns="0" bIns="0" rtlCol="0" anchor="t">
            <a:spAutoFit/>
          </a:bodyPr>
          <a:lstStyle/>
          <a:p>
            <a:pPr algn="ctr">
              <a:lnSpc>
                <a:spcPts val="4759"/>
              </a:lnSpc>
            </a:pPr>
            <a:r>
              <a:rPr lang="en-US" sz="3350" b="1">
                <a:solidFill>
                  <a:srgbClr val="000000"/>
                </a:solidFill>
                <a:latin typeface="Arial"/>
                <a:cs typeface="Arial"/>
              </a:rPr>
              <a:t>What can the census tell us about the lives of families who worked at the Shrewsbury flax mill in 1851?</a:t>
            </a:r>
          </a:p>
          <a:p>
            <a:pPr algn="ctr">
              <a:lnSpc>
                <a:spcPts val="3359"/>
              </a:lnSpc>
            </a:pPr>
            <a:endParaRPr lang="en-US" sz="3350" b="1">
              <a:solidFill>
                <a:srgbClr val="000000"/>
              </a:solidFill>
              <a:latin typeface="Arial"/>
              <a:cs typeface="Arial"/>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715">
            <a:off x="1823893" y="944802"/>
            <a:ext cx="1362576" cy="241163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12674239" y="4673239"/>
            <a:ext cx="10287000" cy="940523"/>
            <a:chOff x="0" y="0"/>
            <a:chExt cx="1993384" cy="182252"/>
          </a:xfrm>
        </p:grpSpPr>
        <p:sp>
          <p:nvSpPr>
            <p:cNvPr id="5" name="Freeform 5"/>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6" name="TextBox 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8" name="TextBox 8"/>
          <p:cNvSpPr txBox="1"/>
          <p:nvPr/>
        </p:nvSpPr>
        <p:spPr>
          <a:xfrm>
            <a:off x="1028700" y="1038225"/>
            <a:ext cx="5834121" cy="585241"/>
          </a:xfrm>
          <a:prstGeom prst="rect">
            <a:avLst/>
          </a:prstGeom>
        </p:spPr>
        <p:txBody>
          <a:bodyPr lIns="0" tIns="0" rIns="0" bIns="0" rtlCol="0" anchor="t">
            <a:spAutoFit/>
          </a:bodyPr>
          <a:lstStyle/>
          <a:p>
            <a:pPr algn="l">
              <a:lnSpc>
                <a:spcPts val="4589"/>
              </a:lnSpc>
            </a:pPr>
            <a:r>
              <a:rPr lang="en-US" sz="3950" b="1">
                <a:solidFill>
                  <a:srgbClr val="000000"/>
                </a:solidFill>
                <a:latin typeface="Arial"/>
                <a:cs typeface="Arial"/>
              </a:rPr>
              <a:t>What is a census?</a:t>
            </a:r>
          </a:p>
        </p:txBody>
      </p:sp>
      <p:pic>
        <p:nvPicPr>
          <p:cNvPr id="7" name="Picture 6">
            <a:hlinkClick r:id="rId3"/>
            <a:extLst>
              <a:ext uri="{FF2B5EF4-FFF2-40B4-BE49-F238E27FC236}">
                <a16:creationId xmlns:a16="http://schemas.microsoft.com/office/drawing/2014/main" id="{DA9361C0-BBA5-42FB-9185-7BFB012A470D}"/>
              </a:ext>
            </a:extLst>
          </p:cNvPr>
          <p:cNvPicPr>
            <a:picLocks noChangeAspect="1"/>
          </p:cNvPicPr>
          <p:nvPr/>
        </p:nvPicPr>
        <p:blipFill rotWithShape="1">
          <a:blip r:embed="rId4"/>
          <a:srcRect l="12031" t="16805" r="35078" b="16528"/>
          <a:stretch/>
        </p:blipFill>
        <p:spPr>
          <a:xfrm>
            <a:off x="3862941" y="1928812"/>
            <a:ext cx="10562117" cy="769301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graphicFrame>
        <p:nvGraphicFramePr>
          <p:cNvPr id="4" name="Table 4"/>
          <p:cNvGraphicFramePr>
            <a:graphicFrameLocks noGrp="1"/>
          </p:cNvGraphicFramePr>
          <p:nvPr>
            <p:extLst>
              <p:ext uri="{D42A27DB-BD31-4B8C-83A1-F6EECF244321}">
                <p14:modId xmlns:p14="http://schemas.microsoft.com/office/powerpoint/2010/main" val="2639990785"/>
              </p:ext>
            </p:extLst>
          </p:nvPr>
        </p:nvGraphicFramePr>
        <p:xfrm>
          <a:off x="9204480" y="1544641"/>
          <a:ext cx="8040420" cy="8375445"/>
        </p:xfrm>
        <a:graphic>
          <a:graphicData uri="http://schemas.openxmlformats.org/drawingml/2006/table">
            <a:tbl>
              <a:tblPr/>
              <a:tblGrid>
                <a:gridCol w="1640015">
                  <a:extLst>
                    <a:ext uri="{9D8B030D-6E8A-4147-A177-3AD203B41FA5}">
                      <a16:colId xmlns:a16="http://schemas.microsoft.com/office/drawing/2014/main" val="20000"/>
                    </a:ext>
                  </a:extLst>
                </a:gridCol>
                <a:gridCol w="6400405">
                  <a:extLst>
                    <a:ext uri="{9D8B030D-6E8A-4147-A177-3AD203B41FA5}">
                      <a16:colId xmlns:a16="http://schemas.microsoft.com/office/drawing/2014/main" val="20001"/>
                    </a:ext>
                  </a:extLst>
                </a:gridCol>
              </a:tblGrid>
              <a:tr h="829005">
                <a:tc>
                  <a:txBody>
                    <a:bodyPr/>
                    <a:lstStyle/>
                    <a:p>
                      <a:pPr algn="l">
                        <a:defRPr/>
                      </a:pPr>
                      <a:r>
                        <a:rPr lang="en-US" sz="2000" u="none">
                          <a:solidFill>
                            <a:srgbClr val="000000"/>
                          </a:solidFill>
                          <a:latin typeface="Arial"/>
                        </a:rPr>
                        <a:t>Job title</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000" u="none">
                          <a:solidFill>
                            <a:srgbClr val="000000"/>
                          </a:solidFill>
                          <a:latin typeface="Arial"/>
                        </a:rPr>
                        <a:t>What they did in the mill</a:t>
                      </a:r>
                      <a:endParaRPr lang="en-US" sz="20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10000"/>
                  </a:ext>
                </a:extLst>
              </a:tr>
              <a:tr h="829005">
                <a:tc>
                  <a:txBody>
                    <a:bodyPr/>
                    <a:lstStyle/>
                    <a:p>
                      <a:pPr algn="l">
                        <a:defRPr/>
                      </a:pPr>
                      <a:r>
                        <a:rPr lang="en-US" sz="2000">
                          <a:solidFill>
                            <a:srgbClr val="000000"/>
                          </a:solidFill>
                          <a:latin typeface="Arial"/>
                        </a:rPr>
                        <a:t>Reeler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a:solidFill>
                            <a:srgbClr val="000000"/>
                          </a:solidFill>
                          <a:latin typeface="Arial"/>
                        </a:rPr>
                        <a:t>Worked on the machine that wound the thread onto the bobbin</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05987">
                <a:tc>
                  <a:txBody>
                    <a:bodyPr/>
                    <a:lstStyle/>
                    <a:p>
                      <a:pPr algn="l">
                        <a:defRPr/>
                      </a:pPr>
                      <a:r>
                        <a:rPr lang="en-US" sz="2000">
                          <a:solidFill>
                            <a:srgbClr val="000000"/>
                          </a:solidFill>
                          <a:latin typeface="Arial"/>
                        </a:rPr>
                        <a:t>Sorter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a:latin typeface="Arial"/>
                        </a:rPr>
                        <a:t>Made sure all the pieces of flax placed </a:t>
                      </a:r>
                      <a:r>
                        <a:rPr lang="en-US" sz="1800">
                          <a:solidFill>
                            <a:srgbClr val="000000"/>
                          </a:solidFill>
                          <a:latin typeface="Arial"/>
                        </a:rPr>
                        <a:t>together in a bunch were of the same </a:t>
                      </a:r>
                      <a:r>
                        <a:rPr lang="en-US" sz="1800" err="1">
                          <a:solidFill>
                            <a:srgbClr val="000000"/>
                          </a:solidFill>
                          <a:latin typeface="Arial"/>
                        </a:rPr>
                        <a:t>colour</a:t>
                      </a:r>
                      <a:r>
                        <a:rPr lang="en-US" sz="1800">
                          <a:solidFill>
                            <a:srgbClr val="000000"/>
                          </a:solidFill>
                          <a:latin typeface="Arial"/>
                        </a:rPr>
                        <a:t> and were capable of being spun together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2"/>
                  </a:ext>
                </a:extLst>
              </a:tr>
              <a:tr h="829005">
                <a:tc>
                  <a:txBody>
                    <a:bodyPr/>
                    <a:lstStyle/>
                    <a:p>
                      <a:pPr algn="l">
                        <a:defRPr/>
                      </a:pPr>
                      <a:r>
                        <a:rPr lang="en-US" sz="2000">
                          <a:solidFill>
                            <a:srgbClr val="000000"/>
                          </a:solidFill>
                          <a:latin typeface="Arial"/>
                        </a:rPr>
                        <a:t>Spinner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u="none">
                          <a:solidFill>
                            <a:srgbClr val="000000"/>
                          </a:solidFill>
                          <a:latin typeface="Arial"/>
                        </a:rPr>
                        <a:t>Worked on spinning machines, each with many spindles, to make thread</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9005">
                <a:tc>
                  <a:txBody>
                    <a:bodyPr/>
                    <a:lstStyle/>
                    <a:p>
                      <a:pPr algn="l">
                        <a:defRPr/>
                      </a:pPr>
                      <a:r>
                        <a:rPr lang="en-US" sz="2000">
                          <a:solidFill>
                            <a:srgbClr val="000000"/>
                          </a:solidFill>
                          <a:latin typeface="Arial"/>
                        </a:rPr>
                        <a:t>Spooler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GB" sz="1800">
                          <a:solidFill>
                            <a:srgbClr val="000000"/>
                          </a:solidFill>
                          <a:latin typeface="Arial"/>
                        </a:rPr>
                        <a:t>Changed the spools of yarn on the spinning machine to keep it running</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4"/>
                  </a:ext>
                </a:extLst>
              </a:tr>
              <a:tr h="829005">
                <a:tc>
                  <a:txBody>
                    <a:bodyPr/>
                    <a:lstStyle/>
                    <a:p>
                      <a:pPr algn="l">
                        <a:defRPr/>
                      </a:pPr>
                      <a:r>
                        <a:rPr lang="en-US" sz="2000">
                          <a:solidFill>
                            <a:srgbClr val="000000"/>
                          </a:solidFill>
                          <a:latin typeface="Arial"/>
                        </a:rPr>
                        <a:t>Spreader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a:solidFill>
                            <a:srgbClr val="000000"/>
                          </a:solidFill>
                          <a:latin typeface="Arial"/>
                        </a:rPr>
                        <a:t>Worked on the machine used for turning pieces of flax fibre into a continuous sliver or ribbon that could then be spun</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29005">
                <a:tc>
                  <a:txBody>
                    <a:bodyPr/>
                    <a:lstStyle/>
                    <a:p>
                      <a:pPr algn="l">
                        <a:defRPr/>
                      </a:pPr>
                      <a:r>
                        <a:rPr lang="en-US" sz="2000">
                          <a:solidFill>
                            <a:srgbClr val="000000"/>
                          </a:solidFill>
                          <a:latin typeface="Arial"/>
                        </a:rPr>
                        <a:t>Stacker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GB" sz="1800">
                          <a:solidFill>
                            <a:srgbClr val="000000"/>
                          </a:solidFill>
                          <a:latin typeface="Arial"/>
                        </a:rPr>
                        <a:t>Pulled bundles of flax over metal pins (heckles) to level the flax fibres before they could be used on the machines</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6"/>
                  </a:ext>
                </a:extLst>
              </a:tr>
              <a:tr h="829005">
                <a:tc>
                  <a:txBody>
                    <a:bodyPr/>
                    <a:lstStyle/>
                    <a:p>
                      <a:pPr algn="l">
                        <a:defRPr/>
                      </a:pPr>
                      <a:r>
                        <a:rPr lang="en-US" sz="2000">
                          <a:solidFill>
                            <a:srgbClr val="000000"/>
                          </a:solidFill>
                          <a:latin typeface="Arial"/>
                        </a:rPr>
                        <a:t>Twister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a:solidFill>
                            <a:srgbClr val="000000"/>
                          </a:solidFill>
                          <a:latin typeface="Arial"/>
                        </a:rPr>
                        <a:t>Worked the machine used for twisting threads together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29005">
                <a:tc>
                  <a:txBody>
                    <a:bodyPr/>
                    <a:lstStyle/>
                    <a:p>
                      <a:pPr algn="l">
                        <a:defRPr/>
                      </a:pPr>
                      <a:r>
                        <a:rPr lang="en-US" sz="2000">
                          <a:solidFill>
                            <a:srgbClr val="000000"/>
                          </a:solidFill>
                          <a:latin typeface="Arial"/>
                        </a:rPr>
                        <a:t>Weigher (Flax)</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GB" sz="1800">
                          <a:solidFill>
                            <a:srgbClr val="000000"/>
                          </a:solidFill>
                          <a:latin typeface="Arial"/>
                        </a:rPr>
                        <a:t>Weighed the flax that was to be made into linen thread</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8"/>
                  </a:ext>
                </a:extLst>
              </a:tr>
              <a:tr h="829005">
                <a:tc>
                  <a:txBody>
                    <a:bodyPr/>
                    <a:lstStyle/>
                    <a:p>
                      <a:pPr algn="l">
                        <a:defRPr/>
                      </a:pPr>
                      <a:r>
                        <a:rPr lang="en-US" sz="2000" u="none">
                          <a:solidFill>
                            <a:srgbClr val="000000"/>
                          </a:solidFill>
                          <a:latin typeface="Arial"/>
                        </a:rPr>
                        <a:t>Writing Clerk</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800" u="none" dirty="0">
                          <a:solidFill>
                            <a:srgbClr val="000000"/>
                          </a:solidFill>
                          <a:latin typeface="Arial"/>
                        </a:rPr>
                        <a:t>A skilled clerk who worked in the office</a:t>
                      </a:r>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TextBox 5"/>
          <p:cNvSpPr txBox="1"/>
          <p:nvPr/>
        </p:nvSpPr>
        <p:spPr>
          <a:xfrm>
            <a:off x="1028700" y="576192"/>
            <a:ext cx="12900678" cy="1179810"/>
          </a:xfrm>
          <a:prstGeom prst="rect">
            <a:avLst/>
          </a:prstGeom>
        </p:spPr>
        <p:txBody>
          <a:bodyPr lIns="0" tIns="0" rIns="0" bIns="0" rtlCol="0" anchor="t">
            <a:spAutoFit/>
          </a:bodyPr>
          <a:lstStyle/>
          <a:p>
            <a:pPr>
              <a:lnSpc>
                <a:spcPts val="4589"/>
              </a:lnSpc>
            </a:pPr>
            <a:r>
              <a:rPr lang="en-US" sz="3950" b="1">
                <a:solidFill>
                  <a:srgbClr val="000000"/>
                </a:solidFill>
                <a:latin typeface="Arial"/>
                <a:cs typeface="Arial"/>
              </a:rPr>
              <a:t>What jobs were done in the flax mill?</a:t>
            </a:r>
          </a:p>
          <a:p>
            <a:pPr algn="l">
              <a:lnSpc>
                <a:spcPts val="4589"/>
              </a:lnSpc>
            </a:pPr>
            <a:endParaRPr lang="en-US" sz="3950" b="1">
              <a:solidFill>
                <a:srgbClr val="000000"/>
              </a:solidFill>
              <a:latin typeface="Arial"/>
              <a:cs typeface="Arial"/>
            </a:endParaRPr>
          </a:p>
        </p:txBody>
      </p:sp>
      <p:sp>
        <p:nvSpPr>
          <p:cNvPr id="6" name="TextBox 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graphicFrame>
        <p:nvGraphicFramePr>
          <p:cNvPr id="9" name="Table 4">
            <a:extLst>
              <a:ext uri="{FF2B5EF4-FFF2-40B4-BE49-F238E27FC236}">
                <a16:creationId xmlns:a16="http://schemas.microsoft.com/office/drawing/2014/main" id="{603C88B0-E4D9-49D9-AD4B-24565A30299C}"/>
              </a:ext>
            </a:extLst>
          </p:cNvPr>
          <p:cNvGraphicFramePr>
            <a:graphicFrameLocks noGrp="1"/>
          </p:cNvGraphicFramePr>
          <p:nvPr>
            <p:extLst>
              <p:ext uri="{D42A27DB-BD31-4B8C-83A1-F6EECF244321}">
                <p14:modId xmlns:p14="http://schemas.microsoft.com/office/powerpoint/2010/main" val="2794809676"/>
              </p:ext>
            </p:extLst>
          </p:nvPr>
        </p:nvGraphicFramePr>
        <p:xfrm>
          <a:off x="1005789" y="1544640"/>
          <a:ext cx="8040420" cy="8367030"/>
        </p:xfrm>
        <a:graphic>
          <a:graphicData uri="http://schemas.openxmlformats.org/drawingml/2006/table">
            <a:tbl>
              <a:tblPr/>
              <a:tblGrid>
                <a:gridCol w="1640015">
                  <a:extLst>
                    <a:ext uri="{9D8B030D-6E8A-4147-A177-3AD203B41FA5}">
                      <a16:colId xmlns:a16="http://schemas.microsoft.com/office/drawing/2014/main" val="20000"/>
                    </a:ext>
                  </a:extLst>
                </a:gridCol>
                <a:gridCol w="6400405">
                  <a:extLst>
                    <a:ext uri="{9D8B030D-6E8A-4147-A177-3AD203B41FA5}">
                      <a16:colId xmlns:a16="http://schemas.microsoft.com/office/drawing/2014/main" val="20001"/>
                    </a:ext>
                  </a:extLst>
                </a:gridCol>
              </a:tblGrid>
              <a:tr h="836703">
                <a:tc>
                  <a:txBody>
                    <a:bodyPr/>
                    <a:lstStyle/>
                    <a:p>
                      <a:pPr algn="l">
                        <a:defRPr/>
                      </a:pPr>
                      <a:r>
                        <a:rPr lang="en-US" sz="2000" u="none">
                          <a:solidFill>
                            <a:srgbClr val="000000"/>
                          </a:solidFill>
                          <a:latin typeface="Arial"/>
                        </a:rPr>
                        <a:t>Job title</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000" u="none">
                          <a:solidFill>
                            <a:srgbClr val="000000"/>
                          </a:solidFill>
                          <a:latin typeface="Arial"/>
                        </a:rPr>
                        <a:t>What they did in the mill</a:t>
                      </a:r>
                      <a:endParaRPr lang="en-US" sz="20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10000"/>
                  </a:ext>
                </a:extLst>
              </a:tr>
              <a:tr h="836703">
                <a:tc>
                  <a:txBody>
                    <a:bodyPr/>
                    <a:lstStyle/>
                    <a:p>
                      <a:pPr algn="l">
                        <a:defRPr/>
                      </a:pPr>
                      <a:r>
                        <a:rPr lang="en-US" sz="2000">
                          <a:solidFill>
                            <a:srgbClr val="000000"/>
                          </a:solidFill>
                          <a:latin typeface="Arial"/>
                        </a:rPr>
                        <a:t>Dyer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r>
                        <a:rPr lang="en-GB" sz="1800">
                          <a:solidFill>
                            <a:srgbClr val="000000"/>
                          </a:solidFill>
                          <a:latin typeface="Arial"/>
                        </a:rPr>
                        <a:t>Dyed/coloured the thread </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6703">
                <a:tc>
                  <a:txBody>
                    <a:bodyPr/>
                    <a:lstStyle/>
                    <a:p>
                      <a:pPr algn="l">
                        <a:defRPr/>
                      </a:pPr>
                      <a:r>
                        <a:rPr lang="en-US" sz="2000">
                          <a:solidFill>
                            <a:srgbClr val="000000"/>
                          </a:solidFill>
                          <a:latin typeface="Arial"/>
                        </a:rPr>
                        <a:t>Finisher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GB">
                          <a:latin typeface="Arial"/>
                        </a:rPr>
                        <a:t>Turned the thread into usable material - improving the look, performance, or "hand" (feel) of the finished product</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2"/>
                  </a:ext>
                </a:extLst>
              </a:tr>
              <a:tr h="836703">
                <a:tc>
                  <a:txBody>
                    <a:bodyPr/>
                    <a:lstStyle/>
                    <a:p>
                      <a:pPr algn="l">
                        <a:defRPr/>
                      </a:pPr>
                      <a:r>
                        <a:rPr lang="en-US" sz="2000">
                          <a:solidFill>
                            <a:srgbClr val="000000"/>
                          </a:solidFill>
                          <a:latin typeface="Arial"/>
                        </a:rPr>
                        <a:t>Fireman</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u="none">
                          <a:solidFill>
                            <a:srgbClr val="000000"/>
                          </a:solidFill>
                          <a:latin typeface="Arial"/>
                        </a:rPr>
                        <a:t>Looked after the boilers that powered the machinery</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6703">
                <a:tc>
                  <a:txBody>
                    <a:bodyPr/>
                    <a:lstStyle/>
                    <a:p>
                      <a:pPr algn="l">
                        <a:defRPr/>
                      </a:pPr>
                      <a:r>
                        <a:rPr lang="en-US" sz="2000">
                          <a:solidFill>
                            <a:srgbClr val="000000"/>
                          </a:solidFill>
                          <a:latin typeface="Arial"/>
                        </a:rPr>
                        <a:t>Maker Up</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GB" sz="1800">
                          <a:solidFill>
                            <a:srgbClr val="000000"/>
                          </a:solidFill>
                          <a:latin typeface="Arial"/>
                        </a:rPr>
                        <a:t>Made up the thread into a finished product</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4"/>
                  </a:ext>
                </a:extLst>
              </a:tr>
              <a:tr h="836703">
                <a:tc>
                  <a:txBody>
                    <a:bodyPr/>
                    <a:lstStyle/>
                    <a:p>
                      <a:pPr algn="l">
                        <a:defRPr/>
                      </a:pPr>
                      <a:r>
                        <a:rPr lang="en-US" sz="2000">
                          <a:solidFill>
                            <a:srgbClr val="000000"/>
                          </a:solidFill>
                          <a:latin typeface="Arial"/>
                        </a:rPr>
                        <a:t>Overlooker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a:solidFill>
                            <a:srgbClr val="000000"/>
                          </a:solidFill>
                          <a:latin typeface="Arial"/>
                        </a:rPr>
                        <a:t>A superintendent or overseer who made sure everyone was doing their job properly</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6703">
                <a:tc>
                  <a:txBody>
                    <a:bodyPr/>
                    <a:lstStyle/>
                    <a:p>
                      <a:pPr algn="l">
                        <a:defRPr/>
                      </a:pPr>
                      <a:r>
                        <a:rPr lang="en-US" sz="2000">
                          <a:solidFill>
                            <a:srgbClr val="000000"/>
                          </a:solidFill>
                          <a:latin typeface="Arial"/>
                        </a:rPr>
                        <a:t>Paperer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GB" sz="1800">
                          <a:solidFill>
                            <a:srgbClr val="000000"/>
                          </a:solidFill>
                          <a:latin typeface="Arial"/>
                        </a:rPr>
                        <a:t>Involved in packaging up thread</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6"/>
                  </a:ext>
                </a:extLst>
              </a:tr>
              <a:tr h="836703">
                <a:tc>
                  <a:txBody>
                    <a:bodyPr/>
                    <a:lstStyle/>
                    <a:p>
                      <a:pPr algn="l">
                        <a:defRPr/>
                      </a:pPr>
                      <a:r>
                        <a:rPr lang="en-US" sz="2000">
                          <a:solidFill>
                            <a:srgbClr val="000000"/>
                          </a:solidFill>
                          <a:latin typeface="Arial"/>
                        </a:rPr>
                        <a:t>Parter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a:solidFill>
                            <a:srgbClr val="000000"/>
                          </a:solidFill>
                          <a:latin typeface="Arial"/>
                        </a:rPr>
                        <a:t>Parted or separated the flax fibres from each other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36703">
                <a:tc>
                  <a:txBody>
                    <a:bodyPr/>
                    <a:lstStyle/>
                    <a:p>
                      <a:pPr algn="l">
                        <a:defRPr/>
                      </a:pPr>
                      <a:r>
                        <a:rPr lang="en-US" sz="2000">
                          <a:solidFill>
                            <a:srgbClr val="000000"/>
                          </a:solidFill>
                          <a:latin typeface="Arial"/>
                        </a:rPr>
                        <a:t>Piecer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r>
                        <a:rPr lang="en-GB" sz="1800">
                          <a:solidFill>
                            <a:srgbClr val="000000"/>
                          </a:solidFill>
                          <a:latin typeface="Arial"/>
                        </a:rPr>
                        <a:t>Pieced together (mended) any threads which broke on the machines </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8"/>
                  </a:ext>
                </a:extLst>
              </a:tr>
              <a:tr h="836703">
                <a:tc>
                  <a:txBody>
                    <a:bodyPr/>
                    <a:lstStyle/>
                    <a:p>
                      <a:pPr algn="l">
                        <a:defRPr/>
                      </a:pPr>
                      <a:r>
                        <a:rPr lang="en-US" sz="2000" u="none">
                          <a:solidFill>
                            <a:srgbClr val="000000"/>
                          </a:solidFill>
                          <a:latin typeface="Arial"/>
                        </a:rPr>
                        <a:t>Polisher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GB" sz="1800" u="none">
                          <a:solidFill>
                            <a:srgbClr val="000000"/>
                          </a:solidFill>
                          <a:latin typeface="Arial"/>
                        </a:rPr>
                        <a:t>Used the polishing machine to make the thread smooth and glossy</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4" name="Picture 4"/>
          <p:cNvPicPr>
            <a:picLocks noChangeAspect="1"/>
          </p:cNvPicPr>
          <p:nvPr/>
        </p:nvPicPr>
        <p:blipFill>
          <a:blip r:embed="rId3"/>
          <a:srcRect/>
          <a:stretch>
            <a:fillRect/>
          </a:stretch>
        </p:blipFill>
        <p:spPr>
          <a:xfrm>
            <a:off x="4124263" y="2673352"/>
            <a:ext cx="12862066" cy="7198522"/>
          </a:xfrm>
          <a:prstGeom prst="rect">
            <a:avLst/>
          </a:prstGeom>
        </p:spPr>
      </p:pic>
      <p:pic>
        <p:nvPicPr>
          <p:cNvPr id="6" name="Picture 6"/>
          <p:cNvPicPr>
            <a:picLocks noChangeAspect="1"/>
          </p:cNvPicPr>
          <p:nvPr/>
        </p:nvPicPr>
        <p:blipFill>
          <a:blip r:embed="rId4"/>
          <a:srcRect t="14" r="6675" b="14"/>
          <a:stretch>
            <a:fillRect/>
          </a:stretch>
        </p:blipFill>
        <p:spPr>
          <a:xfrm>
            <a:off x="1064224" y="3025835"/>
            <a:ext cx="2790932" cy="6493556"/>
          </a:xfrm>
          <a:prstGeom prst="rect">
            <a:avLst/>
          </a:prstGeom>
        </p:spPr>
      </p:pic>
      <p:sp>
        <p:nvSpPr>
          <p:cNvPr id="10" name="TextBox 10"/>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grpSp>
        <p:nvGrpSpPr>
          <p:cNvPr id="16" name="Group 15">
            <a:extLst>
              <a:ext uri="{FF2B5EF4-FFF2-40B4-BE49-F238E27FC236}">
                <a16:creationId xmlns:a16="http://schemas.microsoft.com/office/drawing/2014/main" id="{515455F6-77A1-3BA7-3B60-0B2BDA09A335}"/>
              </a:ext>
            </a:extLst>
          </p:cNvPr>
          <p:cNvGrpSpPr/>
          <p:nvPr/>
        </p:nvGrpSpPr>
        <p:grpSpPr>
          <a:xfrm>
            <a:off x="4052449" y="1740241"/>
            <a:ext cx="1746966" cy="1589739"/>
            <a:chOff x="4021460" y="1774126"/>
            <a:chExt cx="1746966" cy="1589739"/>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21460" y="1774126"/>
              <a:ext cx="1746966" cy="1589739"/>
            </a:xfrm>
            <a:prstGeom prst="rect">
              <a:avLst/>
            </a:prstGeom>
          </p:spPr>
        </p:pic>
        <p:sp>
          <p:nvSpPr>
            <p:cNvPr id="11" name="TextBox 11"/>
            <p:cNvSpPr txBox="1"/>
            <p:nvPr/>
          </p:nvSpPr>
          <p:spPr>
            <a:xfrm>
              <a:off x="4021460" y="2129682"/>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Address</a:t>
              </a:r>
            </a:p>
          </p:txBody>
        </p:sp>
      </p:grpSp>
      <p:grpSp>
        <p:nvGrpSpPr>
          <p:cNvPr id="17" name="Group 16">
            <a:extLst>
              <a:ext uri="{FF2B5EF4-FFF2-40B4-BE49-F238E27FC236}">
                <a16:creationId xmlns:a16="http://schemas.microsoft.com/office/drawing/2014/main" id="{F453537D-375F-5509-C1BB-4566E66FE9CA}"/>
              </a:ext>
            </a:extLst>
          </p:cNvPr>
          <p:cNvGrpSpPr/>
          <p:nvPr/>
        </p:nvGrpSpPr>
        <p:grpSpPr>
          <a:xfrm>
            <a:off x="6295737" y="2126440"/>
            <a:ext cx="1678273" cy="1254285"/>
            <a:chOff x="6687498" y="1878914"/>
            <a:chExt cx="1678273" cy="1254285"/>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41651" y="1878914"/>
              <a:ext cx="1378336" cy="1254285"/>
            </a:xfrm>
            <a:prstGeom prst="rect">
              <a:avLst/>
            </a:prstGeom>
          </p:spPr>
        </p:pic>
        <p:sp>
          <p:nvSpPr>
            <p:cNvPr id="12" name="TextBox 12"/>
            <p:cNvSpPr txBox="1"/>
            <p:nvPr/>
          </p:nvSpPr>
          <p:spPr>
            <a:xfrm>
              <a:off x="6687498" y="2129682"/>
              <a:ext cx="1678273" cy="420693"/>
            </a:xfrm>
            <a:prstGeom prst="rect">
              <a:avLst/>
            </a:prstGeom>
          </p:spPr>
          <p:txBody>
            <a:bodyPr lIns="0" tIns="0" rIns="0" bIns="0" rtlCol="0" anchor="t">
              <a:spAutoFit/>
            </a:bodyPr>
            <a:lstStyle/>
            <a:p>
              <a:pPr algn="ctr">
                <a:lnSpc>
                  <a:spcPts val="3611"/>
                </a:lnSpc>
              </a:pPr>
              <a:r>
                <a:rPr lang="en-US" sz="2550" b="1">
                  <a:solidFill>
                    <a:srgbClr val="000000"/>
                  </a:solidFill>
                  <a:latin typeface="Arial"/>
                  <a:cs typeface="Arial"/>
                </a:rPr>
                <a:t>Name</a:t>
              </a:r>
            </a:p>
          </p:txBody>
        </p:sp>
      </p:grpSp>
      <p:grpSp>
        <p:nvGrpSpPr>
          <p:cNvPr id="18" name="Group 17">
            <a:extLst>
              <a:ext uri="{FF2B5EF4-FFF2-40B4-BE49-F238E27FC236}">
                <a16:creationId xmlns:a16="http://schemas.microsoft.com/office/drawing/2014/main" id="{304299BA-6C4A-84AE-F8B4-2597D488000C}"/>
              </a:ext>
            </a:extLst>
          </p:cNvPr>
          <p:cNvGrpSpPr/>
          <p:nvPr/>
        </p:nvGrpSpPr>
        <p:grpSpPr>
          <a:xfrm>
            <a:off x="8635719" y="2126440"/>
            <a:ext cx="1678273" cy="1300467"/>
            <a:chOff x="9417806" y="1722907"/>
            <a:chExt cx="1678273" cy="1300467"/>
          </a:xfrm>
        </p:grpSpPr>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542401" y="1722907"/>
              <a:ext cx="1429084" cy="1300467"/>
            </a:xfrm>
            <a:prstGeom prst="rect">
              <a:avLst/>
            </a:prstGeom>
          </p:spPr>
        </p:pic>
        <p:sp>
          <p:nvSpPr>
            <p:cNvPr id="13" name="TextBox 13"/>
            <p:cNvSpPr txBox="1"/>
            <p:nvPr/>
          </p:nvSpPr>
          <p:spPr>
            <a:xfrm>
              <a:off x="9417806" y="1985066"/>
              <a:ext cx="1678273" cy="420693"/>
            </a:xfrm>
            <a:prstGeom prst="rect">
              <a:avLst/>
            </a:prstGeom>
          </p:spPr>
          <p:txBody>
            <a:bodyPr lIns="0" tIns="0" rIns="0" bIns="0" rtlCol="0" anchor="t">
              <a:spAutoFit/>
            </a:bodyPr>
            <a:lstStyle/>
            <a:p>
              <a:pPr algn="ctr">
                <a:lnSpc>
                  <a:spcPts val="3611"/>
                </a:lnSpc>
              </a:pPr>
              <a:r>
                <a:rPr lang="en-US" sz="2550" b="1">
                  <a:solidFill>
                    <a:srgbClr val="000000"/>
                  </a:solidFill>
                  <a:latin typeface="Arial"/>
                  <a:cs typeface="Arial"/>
                </a:rPr>
                <a:t>Age</a:t>
              </a:r>
            </a:p>
          </p:txBody>
        </p:sp>
      </p:grpSp>
      <p:grpSp>
        <p:nvGrpSpPr>
          <p:cNvPr id="19" name="Group 18">
            <a:extLst>
              <a:ext uri="{FF2B5EF4-FFF2-40B4-BE49-F238E27FC236}">
                <a16:creationId xmlns:a16="http://schemas.microsoft.com/office/drawing/2014/main" id="{0B99212D-93AA-4D18-0988-F71B31312E7C}"/>
              </a:ext>
            </a:extLst>
          </p:cNvPr>
          <p:cNvGrpSpPr/>
          <p:nvPr/>
        </p:nvGrpSpPr>
        <p:grpSpPr>
          <a:xfrm>
            <a:off x="11437874" y="2126440"/>
            <a:ext cx="1678273" cy="1300467"/>
            <a:chOff x="11833411" y="1774126"/>
            <a:chExt cx="1678273" cy="1300467"/>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885885" y="1774126"/>
              <a:ext cx="1429084" cy="1300467"/>
            </a:xfrm>
            <a:prstGeom prst="rect">
              <a:avLst/>
            </a:prstGeom>
          </p:spPr>
        </p:pic>
        <p:sp>
          <p:nvSpPr>
            <p:cNvPr id="14" name="TextBox 14"/>
            <p:cNvSpPr txBox="1"/>
            <p:nvPr/>
          </p:nvSpPr>
          <p:spPr>
            <a:xfrm>
              <a:off x="11833411" y="2018421"/>
              <a:ext cx="1678273" cy="420693"/>
            </a:xfrm>
            <a:prstGeom prst="rect">
              <a:avLst/>
            </a:prstGeom>
          </p:spPr>
          <p:txBody>
            <a:bodyPr lIns="0" tIns="0" rIns="0" bIns="0" rtlCol="0" anchor="t">
              <a:spAutoFit/>
            </a:bodyPr>
            <a:lstStyle/>
            <a:p>
              <a:pPr algn="ctr">
                <a:lnSpc>
                  <a:spcPts val="3611"/>
                </a:lnSpc>
              </a:pPr>
              <a:r>
                <a:rPr lang="en-US" sz="2550" b="1">
                  <a:solidFill>
                    <a:srgbClr val="000000"/>
                  </a:solidFill>
                  <a:latin typeface="Arial"/>
                  <a:cs typeface="Arial"/>
                </a:rPr>
                <a:t>Job</a:t>
              </a:r>
            </a:p>
          </p:txBody>
        </p:sp>
      </p:grpSp>
      <p:sp>
        <p:nvSpPr>
          <p:cNvPr id="15" name="TextBox 15"/>
          <p:cNvSpPr txBox="1"/>
          <p:nvPr/>
        </p:nvSpPr>
        <p:spPr>
          <a:xfrm>
            <a:off x="1028700" y="1047750"/>
            <a:ext cx="7064806" cy="1256754"/>
          </a:xfrm>
          <a:prstGeom prst="rect">
            <a:avLst/>
          </a:prstGeom>
        </p:spPr>
        <p:txBody>
          <a:bodyPr lIns="0" tIns="0" rIns="0" bIns="0" rtlCol="0" anchor="t">
            <a:spAutoFit/>
          </a:bodyPr>
          <a:lstStyle/>
          <a:p>
            <a:pPr>
              <a:lnSpc>
                <a:spcPts val="4872"/>
              </a:lnSpc>
            </a:pPr>
            <a:r>
              <a:rPr lang="en-US" sz="4200" b="1">
                <a:solidFill>
                  <a:srgbClr val="000000"/>
                </a:solidFill>
                <a:latin typeface="Arial"/>
                <a:cs typeface="Arial"/>
              </a:rPr>
              <a:t>How to ‘read’ the census</a:t>
            </a:r>
          </a:p>
          <a:p>
            <a:pPr algn="l">
              <a:lnSpc>
                <a:spcPts val="4872"/>
              </a:lnSpc>
            </a:pPr>
            <a:endParaRPr lang="en-US" sz="4200" b="1">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6704" y="2090046"/>
            <a:ext cx="3070737" cy="988219"/>
          </a:xfrm>
          <a:prstGeom prst="rect">
            <a:avLst/>
          </a:prstGeom>
        </p:spPr>
      </p:pic>
      <p:sp>
        <p:nvSpPr>
          <p:cNvPr id="5" name="TextBox 5"/>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6" name="TextBox 6"/>
          <p:cNvSpPr txBox="1"/>
          <p:nvPr/>
        </p:nvSpPr>
        <p:spPr>
          <a:xfrm>
            <a:off x="1136704" y="281104"/>
            <a:ext cx="15953177" cy="2112886"/>
          </a:xfrm>
          <a:prstGeom prst="rect">
            <a:avLst/>
          </a:prstGeom>
        </p:spPr>
        <p:txBody>
          <a:bodyPr wrap="square" lIns="0" tIns="0" rIns="0" bIns="0" rtlCol="0" anchor="t">
            <a:spAutoFit/>
          </a:bodyPr>
          <a:lstStyle/>
          <a:p>
            <a:pPr algn="l">
              <a:lnSpc>
                <a:spcPct val="150000"/>
              </a:lnSpc>
            </a:pPr>
            <a:r>
              <a:rPr lang="en-US" sz="4650" b="1">
                <a:solidFill>
                  <a:srgbClr val="000000"/>
                </a:solidFill>
                <a:latin typeface="Arial"/>
                <a:cs typeface="Arial"/>
              </a:rPr>
              <a:t>Use the </a:t>
            </a:r>
            <a:r>
              <a:rPr lang="en-US" sz="4650" b="1">
                <a:solidFill>
                  <a:srgbClr val="000000"/>
                </a:solidFill>
                <a:latin typeface="Arial"/>
                <a:cs typeface="Arial"/>
                <a:hlinkClick r:id="rId5"/>
              </a:rPr>
              <a:t>Story Map</a:t>
            </a:r>
            <a:r>
              <a:rPr lang="en-US" sz="4650" b="1">
                <a:solidFill>
                  <a:srgbClr val="000000"/>
                </a:solidFill>
                <a:latin typeface="Arial"/>
                <a:cs typeface="Arial"/>
              </a:rPr>
              <a:t> to find a family!</a:t>
            </a:r>
            <a:endParaRPr lang="en-US" b="1">
              <a:latin typeface="Arial"/>
              <a:cs typeface="Arial"/>
            </a:endParaRPr>
          </a:p>
          <a:p>
            <a:pPr>
              <a:lnSpc>
                <a:spcPct val="150000"/>
              </a:lnSpc>
            </a:pPr>
            <a:r>
              <a:rPr lang="en-US" sz="2400">
                <a:latin typeface="Arial"/>
                <a:ea typeface="+mn-lt"/>
                <a:cs typeface="+mn-lt"/>
              </a:rPr>
              <a:t>Work in pairs to search the </a:t>
            </a:r>
            <a:r>
              <a:rPr lang="en-US" sz="2400">
                <a:latin typeface="Arial"/>
                <a:ea typeface="+mn-lt"/>
                <a:cs typeface="+mn-lt"/>
                <a:hlinkClick r:id="rId5"/>
              </a:rPr>
              <a:t>Story Map</a:t>
            </a:r>
            <a:r>
              <a:rPr lang="en-US" sz="2400">
                <a:latin typeface="Arial"/>
                <a:ea typeface="+mn-lt"/>
                <a:cs typeface="+mn-lt"/>
              </a:rPr>
              <a:t> and find out about one of the families – use your Record Sheet to keep notes</a:t>
            </a:r>
            <a:endParaRPr lang="en-US" sz="2400">
              <a:latin typeface="Arial"/>
              <a:cs typeface="Calibri"/>
            </a:endParaRPr>
          </a:p>
          <a:p>
            <a:pPr>
              <a:lnSpc>
                <a:spcPct val="150000"/>
              </a:lnSpc>
            </a:pPr>
            <a:endParaRPr lang="en-US" sz="2400" b="1">
              <a:solidFill>
                <a:srgbClr val="000000"/>
              </a:solidFill>
              <a:latin typeface="Arial"/>
              <a:cs typeface="Arial"/>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36704" y="3429935"/>
            <a:ext cx="3070737" cy="988219"/>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4703904"/>
            <a:ext cx="3070737" cy="988219"/>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28700" y="5977872"/>
            <a:ext cx="3070737" cy="98821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7251841"/>
            <a:ext cx="3070737" cy="988219"/>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28700" y="8525810"/>
            <a:ext cx="3070737" cy="988219"/>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4778784" y="2152899"/>
            <a:ext cx="3070737" cy="988219"/>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21021" y="2152899"/>
            <a:ext cx="3070737" cy="988219"/>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63257" y="2152899"/>
            <a:ext cx="3070737" cy="988219"/>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78784" y="3429935"/>
            <a:ext cx="3070737" cy="988219"/>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8421021" y="3429935"/>
            <a:ext cx="3070737" cy="988219"/>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063257" y="3429935"/>
            <a:ext cx="3070737" cy="988219"/>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78784" y="4703904"/>
            <a:ext cx="3070737" cy="988219"/>
          </a:xfrm>
          <a:prstGeom prst="rect">
            <a:avLst/>
          </a:prstGeom>
        </p:spPr>
      </p:pic>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21021" y="4703904"/>
            <a:ext cx="3070737" cy="988219"/>
          </a:xfrm>
          <a:prstGeom prst="rect">
            <a:avLst/>
          </a:prstGeom>
        </p:spPr>
      </p:pic>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063257" y="4703904"/>
            <a:ext cx="3070737" cy="988219"/>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78784" y="5977872"/>
            <a:ext cx="3070737" cy="988219"/>
          </a:xfrm>
          <a:prstGeom prst="rect">
            <a:avLst/>
          </a:prstGeom>
        </p:spPr>
      </p:pic>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78784" y="7251841"/>
            <a:ext cx="3070737" cy="988219"/>
          </a:xfrm>
          <a:prstGeom prst="rect">
            <a:avLst/>
          </a:prstGeom>
        </p:spPr>
      </p:pic>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778784" y="8525810"/>
            <a:ext cx="3070737" cy="988219"/>
          </a:xfrm>
          <a:prstGeom prst="rect">
            <a:avLst/>
          </a:prstGeom>
        </p:spPr>
      </p:pic>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421021" y="5977872"/>
            <a:ext cx="3070737" cy="988219"/>
          </a:xfrm>
          <a:prstGeom prst="rect">
            <a:avLst/>
          </a:prstGeom>
        </p:spPr>
      </p:pic>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421021" y="7251841"/>
            <a:ext cx="3070737" cy="988219"/>
          </a:xfrm>
          <a:prstGeom prst="rect">
            <a:avLst/>
          </a:prstGeom>
        </p:spPr>
      </p:pic>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525796" y="8525810"/>
            <a:ext cx="3070737" cy="988219"/>
          </a:xfrm>
          <a:prstGeom prst="rect">
            <a:avLst/>
          </a:prstGeom>
        </p:spPr>
      </p:pic>
      <p:pic>
        <p:nvPicPr>
          <p:cNvPr id="27"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063257" y="5977872"/>
            <a:ext cx="3070737" cy="988219"/>
          </a:xfrm>
          <a:prstGeom prst="rect">
            <a:avLst/>
          </a:prstGeom>
        </p:spPr>
      </p:pic>
      <p:pic>
        <p:nvPicPr>
          <p:cNvPr id="28" name="Picture 2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63257" y="7251841"/>
            <a:ext cx="3070737" cy="988219"/>
          </a:xfrm>
          <a:prstGeom prst="rect">
            <a:avLst/>
          </a:prstGeom>
        </p:spPr>
      </p:pic>
      <p:pic>
        <p:nvPicPr>
          <p:cNvPr id="29" name="Picture 2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063257" y="8525810"/>
            <a:ext cx="3070737" cy="988219"/>
          </a:xfrm>
          <a:prstGeom prst="rect">
            <a:avLst/>
          </a:prstGeom>
        </p:spPr>
      </p:pic>
      <p:sp>
        <p:nvSpPr>
          <p:cNvPr id="30" name="TextBox 30"/>
          <p:cNvSpPr txBox="1"/>
          <p:nvPr/>
        </p:nvSpPr>
        <p:spPr>
          <a:xfrm>
            <a:off x="1832936" y="2340686"/>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Evans</a:t>
            </a:r>
          </a:p>
        </p:txBody>
      </p:sp>
      <p:sp>
        <p:nvSpPr>
          <p:cNvPr id="31" name="TextBox 31"/>
          <p:cNvSpPr txBox="1"/>
          <p:nvPr/>
        </p:nvSpPr>
        <p:spPr>
          <a:xfrm>
            <a:off x="1724932" y="3678340"/>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Evans</a:t>
            </a:r>
          </a:p>
        </p:txBody>
      </p:sp>
      <p:sp>
        <p:nvSpPr>
          <p:cNvPr id="32" name="TextBox 32"/>
          <p:cNvSpPr txBox="1"/>
          <p:nvPr/>
        </p:nvSpPr>
        <p:spPr>
          <a:xfrm>
            <a:off x="1724932" y="5018229"/>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Farmer</a:t>
            </a:r>
          </a:p>
        </p:txBody>
      </p:sp>
      <p:sp>
        <p:nvSpPr>
          <p:cNvPr id="33" name="TextBox 33"/>
          <p:cNvSpPr txBox="1"/>
          <p:nvPr/>
        </p:nvSpPr>
        <p:spPr>
          <a:xfrm>
            <a:off x="1724932" y="6228513"/>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Fazey</a:t>
            </a:r>
          </a:p>
        </p:txBody>
      </p:sp>
      <p:sp>
        <p:nvSpPr>
          <p:cNvPr id="34" name="TextBox 34"/>
          <p:cNvSpPr txBox="1"/>
          <p:nvPr/>
        </p:nvSpPr>
        <p:spPr>
          <a:xfrm>
            <a:off x="1588406" y="7509016"/>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France</a:t>
            </a:r>
          </a:p>
        </p:txBody>
      </p:sp>
      <p:sp>
        <p:nvSpPr>
          <p:cNvPr id="35" name="TextBox 35"/>
          <p:cNvSpPr txBox="1"/>
          <p:nvPr/>
        </p:nvSpPr>
        <p:spPr>
          <a:xfrm>
            <a:off x="1588406" y="8716310"/>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Gardener</a:t>
            </a:r>
          </a:p>
        </p:txBody>
      </p:sp>
      <p:sp>
        <p:nvSpPr>
          <p:cNvPr id="36" name="TextBox 36"/>
          <p:cNvSpPr txBox="1"/>
          <p:nvPr/>
        </p:nvSpPr>
        <p:spPr>
          <a:xfrm>
            <a:off x="5475016" y="2403539"/>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Goodby</a:t>
            </a:r>
          </a:p>
        </p:txBody>
      </p:sp>
      <p:sp>
        <p:nvSpPr>
          <p:cNvPr id="37" name="TextBox 37"/>
          <p:cNvSpPr txBox="1"/>
          <p:nvPr/>
        </p:nvSpPr>
        <p:spPr>
          <a:xfrm>
            <a:off x="5475094" y="3680575"/>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Hinley</a:t>
            </a:r>
          </a:p>
        </p:txBody>
      </p:sp>
      <p:sp>
        <p:nvSpPr>
          <p:cNvPr id="38" name="TextBox 38"/>
          <p:cNvSpPr txBox="1"/>
          <p:nvPr/>
        </p:nvSpPr>
        <p:spPr>
          <a:xfrm>
            <a:off x="5421092" y="4954544"/>
            <a:ext cx="1827359" cy="420693"/>
          </a:xfrm>
          <a:prstGeom prst="rect">
            <a:avLst/>
          </a:prstGeom>
        </p:spPr>
        <p:txBody>
          <a:bodyPr wrap="square" lIns="0" tIns="0" rIns="0" bIns="0" rtlCol="0" anchor="t">
            <a:spAutoFit/>
          </a:bodyPr>
          <a:lstStyle/>
          <a:p>
            <a:pPr algn="ctr">
              <a:lnSpc>
                <a:spcPts val="3610"/>
              </a:lnSpc>
            </a:pPr>
            <a:r>
              <a:rPr lang="en-US" sz="2550" b="1">
                <a:solidFill>
                  <a:srgbClr val="000000"/>
                </a:solidFill>
                <a:latin typeface="Arial"/>
                <a:cs typeface="Arial"/>
              </a:rPr>
              <a:t>Humphreys</a:t>
            </a:r>
          </a:p>
        </p:txBody>
      </p:sp>
      <p:sp>
        <p:nvSpPr>
          <p:cNvPr id="39" name="TextBox 39"/>
          <p:cNvSpPr txBox="1"/>
          <p:nvPr/>
        </p:nvSpPr>
        <p:spPr>
          <a:xfrm>
            <a:off x="5421092" y="6235047"/>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Jones</a:t>
            </a:r>
          </a:p>
        </p:txBody>
      </p:sp>
      <p:sp>
        <p:nvSpPr>
          <p:cNvPr id="40" name="TextBox 40"/>
          <p:cNvSpPr txBox="1"/>
          <p:nvPr/>
        </p:nvSpPr>
        <p:spPr>
          <a:xfrm>
            <a:off x="5475094" y="7509016"/>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King</a:t>
            </a:r>
          </a:p>
        </p:txBody>
      </p:sp>
      <p:sp>
        <p:nvSpPr>
          <p:cNvPr id="41" name="TextBox 41"/>
          <p:cNvSpPr txBox="1"/>
          <p:nvPr/>
        </p:nvSpPr>
        <p:spPr>
          <a:xfrm>
            <a:off x="5421092" y="8776450"/>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Martin</a:t>
            </a:r>
          </a:p>
        </p:txBody>
      </p:sp>
      <p:sp>
        <p:nvSpPr>
          <p:cNvPr id="42" name="TextBox 42"/>
          <p:cNvSpPr txBox="1"/>
          <p:nvPr/>
        </p:nvSpPr>
        <p:spPr>
          <a:xfrm>
            <a:off x="9144000" y="2403539"/>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Marris</a:t>
            </a:r>
          </a:p>
        </p:txBody>
      </p:sp>
      <p:sp>
        <p:nvSpPr>
          <p:cNvPr id="43" name="TextBox 43"/>
          <p:cNvSpPr txBox="1"/>
          <p:nvPr/>
        </p:nvSpPr>
        <p:spPr>
          <a:xfrm>
            <a:off x="9116346" y="3678340"/>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Morris</a:t>
            </a:r>
          </a:p>
        </p:txBody>
      </p:sp>
      <p:sp>
        <p:nvSpPr>
          <p:cNvPr id="44" name="TextBox 44"/>
          <p:cNvSpPr txBox="1"/>
          <p:nvPr/>
        </p:nvSpPr>
        <p:spPr>
          <a:xfrm>
            <a:off x="9116346" y="4951554"/>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Roberts</a:t>
            </a:r>
          </a:p>
        </p:txBody>
      </p:sp>
      <p:sp>
        <p:nvSpPr>
          <p:cNvPr id="45" name="TextBox 45"/>
          <p:cNvSpPr txBox="1"/>
          <p:nvPr/>
        </p:nvSpPr>
        <p:spPr>
          <a:xfrm>
            <a:off x="9116346" y="6228513"/>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Robinson</a:t>
            </a:r>
          </a:p>
        </p:txBody>
      </p:sp>
      <p:sp>
        <p:nvSpPr>
          <p:cNvPr id="46" name="TextBox 46"/>
          <p:cNvSpPr txBox="1"/>
          <p:nvPr/>
        </p:nvSpPr>
        <p:spPr>
          <a:xfrm>
            <a:off x="9116346" y="7509016"/>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Rowson</a:t>
            </a:r>
          </a:p>
        </p:txBody>
      </p:sp>
      <p:sp>
        <p:nvSpPr>
          <p:cNvPr id="47" name="TextBox 47"/>
          <p:cNvSpPr txBox="1"/>
          <p:nvPr/>
        </p:nvSpPr>
        <p:spPr>
          <a:xfrm>
            <a:off x="9173496" y="8782985"/>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Taylor</a:t>
            </a:r>
          </a:p>
        </p:txBody>
      </p:sp>
      <p:sp>
        <p:nvSpPr>
          <p:cNvPr id="48" name="TextBox 48"/>
          <p:cNvSpPr txBox="1"/>
          <p:nvPr/>
        </p:nvSpPr>
        <p:spPr>
          <a:xfrm>
            <a:off x="12759489" y="2403539"/>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Thomas</a:t>
            </a:r>
          </a:p>
        </p:txBody>
      </p:sp>
      <p:sp>
        <p:nvSpPr>
          <p:cNvPr id="49" name="TextBox 49"/>
          <p:cNvSpPr txBox="1"/>
          <p:nvPr/>
        </p:nvSpPr>
        <p:spPr>
          <a:xfrm>
            <a:off x="12758582" y="3680575"/>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Thornburn</a:t>
            </a:r>
          </a:p>
        </p:txBody>
      </p:sp>
      <p:sp>
        <p:nvSpPr>
          <p:cNvPr id="50" name="TextBox 50"/>
          <p:cNvSpPr txBox="1"/>
          <p:nvPr/>
        </p:nvSpPr>
        <p:spPr>
          <a:xfrm>
            <a:off x="12815732" y="4948656"/>
            <a:ext cx="1827359" cy="420693"/>
          </a:xfrm>
          <a:prstGeom prst="rect">
            <a:avLst/>
          </a:prstGeom>
        </p:spPr>
        <p:txBody>
          <a:bodyPr wrap="square" lIns="0" tIns="0" rIns="0" bIns="0" rtlCol="0" anchor="t">
            <a:spAutoFit/>
          </a:bodyPr>
          <a:lstStyle/>
          <a:p>
            <a:pPr algn="ctr">
              <a:lnSpc>
                <a:spcPts val="3610"/>
              </a:lnSpc>
            </a:pPr>
            <a:r>
              <a:rPr lang="en-US" sz="2550" b="1">
                <a:solidFill>
                  <a:srgbClr val="000000"/>
                </a:solidFill>
                <a:latin typeface="Arial"/>
                <a:cs typeface="Arial"/>
              </a:rPr>
              <a:t>Tomkinson</a:t>
            </a:r>
          </a:p>
        </p:txBody>
      </p:sp>
      <p:sp>
        <p:nvSpPr>
          <p:cNvPr id="51" name="TextBox 51"/>
          <p:cNvSpPr txBox="1"/>
          <p:nvPr/>
        </p:nvSpPr>
        <p:spPr>
          <a:xfrm>
            <a:off x="12600728" y="6235047"/>
            <a:ext cx="2108281"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Whittingham</a:t>
            </a:r>
          </a:p>
        </p:txBody>
      </p:sp>
      <p:sp>
        <p:nvSpPr>
          <p:cNvPr id="52" name="TextBox 52"/>
          <p:cNvSpPr txBox="1"/>
          <p:nvPr/>
        </p:nvSpPr>
        <p:spPr>
          <a:xfrm>
            <a:off x="12758582" y="7509016"/>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Williams</a:t>
            </a:r>
          </a:p>
        </p:txBody>
      </p:sp>
      <p:sp>
        <p:nvSpPr>
          <p:cNvPr id="53" name="TextBox 53"/>
          <p:cNvSpPr txBox="1"/>
          <p:nvPr/>
        </p:nvSpPr>
        <p:spPr>
          <a:xfrm>
            <a:off x="12759489" y="8776450"/>
            <a:ext cx="1678273" cy="420693"/>
          </a:xfrm>
          <a:prstGeom prst="rect">
            <a:avLst/>
          </a:prstGeom>
        </p:spPr>
        <p:txBody>
          <a:bodyPr lIns="0" tIns="0" rIns="0" bIns="0" rtlCol="0" anchor="t">
            <a:spAutoFit/>
          </a:bodyPr>
          <a:lstStyle/>
          <a:p>
            <a:pPr algn="ctr">
              <a:lnSpc>
                <a:spcPts val="3610"/>
              </a:lnSpc>
            </a:pPr>
            <a:r>
              <a:rPr lang="en-US" sz="2550" b="1">
                <a:solidFill>
                  <a:srgbClr val="000000"/>
                </a:solidFill>
                <a:latin typeface="Arial"/>
                <a:cs typeface="Arial"/>
              </a:rPr>
              <a:t>Woodall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4" name="TextBox 4"/>
          <p:cNvSpPr txBox="1"/>
          <p:nvPr/>
        </p:nvSpPr>
        <p:spPr>
          <a:xfrm>
            <a:off x="1028700" y="740842"/>
            <a:ext cx="12900678" cy="585241"/>
          </a:xfrm>
          <a:prstGeom prst="rect">
            <a:avLst/>
          </a:prstGeom>
        </p:spPr>
        <p:txBody>
          <a:bodyPr lIns="0" tIns="0" rIns="0" bIns="0" rtlCol="0" anchor="t">
            <a:spAutoFit/>
          </a:bodyPr>
          <a:lstStyle/>
          <a:p>
            <a:pPr algn="l">
              <a:lnSpc>
                <a:spcPts val="4589"/>
              </a:lnSpc>
            </a:pPr>
            <a:r>
              <a:rPr lang="en-US" sz="3950" b="1">
                <a:solidFill>
                  <a:srgbClr val="000000"/>
                </a:solidFill>
                <a:latin typeface="Arial"/>
                <a:cs typeface="Arial"/>
              </a:rPr>
              <a:t>Record Sheet</a:t>
            </a:r>
          </a:p>
        </p:txBody>
      </p:sp>
      <p:sp>
        <p:nvSpPr>
          <p:cNvPr id="5" name="TextBox 5"/>
          <p:cNvSpPr txBox="1"/>
          <p:nvPr/>
        </p:nvSpPr>
        <p:spPr>
          <a:xfrm rot="5400000">
            <a:off x="15092525" y="2174595"/>
            <a:ext cx="5526628" cy="712458"/>
          </a:xfrm>
          <a:prstGeom prst="rect">
            <a:avLst/>
          </a:prstGeom>
        </p:spPr>
        <p:txBody>
          <a:bodyPr lIns="0" tIns="0" rIns="0" bIns="0" rtlCol="0" anchor="t">
            <a:spAutoFit/>
          </a:bodyPr>
          <a:lstStyle/>
          <a:p>
            <a:pPr algn="ctr">
              <a:lnSpc>
                <a:spcPts val="5880"/>
              </a:lnSpc>
            </a:pPr>
            <a:r>
              <a:rPr lang="en-US" sz="4200">
                <a:solidFill>
                  <a:srgbClr val="FFFFFF"/>
                </a:solidFill>
                <a:latin typeface="Arial"/>
                <a:cs typeface="Arial"/>
              </a:rPr>
              <a:t>PRINT OUT</a:t>
            </a:r>
          </a:p>
        </p:txBody>
      </p:sp>
      <p:graphicFrame>
        <p:nvGraphicFramePr>
          <p:cNvPr id="6" name="Table 6"/>
          <p:cNvGraphicFramePr>
            <a:graphicFrameLocks noGrp="1"/>
          </p:cNvGraphicFramePr>
          <p:nvPr>
            <p:extLst>
              <p:ext uri="{D42A27DB-BD31-4B8C-83A1-F6EECF244321}">
                <p14:modId xmlns:p14="http://schemas.microsoft.com/office/powerpoint/2010/main" val="2082395150"/>
              </p:ext>
            </p:extLst>
          </p:nvPr>
        </p:nvGraphicFramePr>
        <p:xfrm>
          <a:off x="1028700" y="2182478"/>
          <a:ext cx="15760421" cy="7075822"/>
        </p:xfrm>
        <a:graphic>
          <a:graphicData uri="http://schemas.openxmlformats.org/drawingml/2006/table">
            <a:tbl>
              <a:tblPr/>
              <a:tblGrid>
                <a:gridCol w="5964162">
                  <a:extLst>
                    <a:ext uri="{9D8B030D-6E8A-4147-A177-3AD203B41FA5}">
                      <a16:colId xmlns:a16="http://schemas.microsoft.com/office/drawing/2014/main" val="20000"/>
                    </a:ext>
                  </a:extLst>
                </a:gridCol>
                <a:gridCol w="2435666">
                  <a:extLst>
                    <a:ext uri="{9D8B030D-6E8A-4147-A177-3AD203B41FA5}">
                      <a16:colId xmlns:a16="http://schemas.microsoft.com/office/drawing/2014/main" val="20001"/>
                    </a:ext>
                  </a:extLst>
                </a:gridCol>
                <a:gridCol w="2301305">
                  <a:extLst>
                    <a:ext uri="{9D8B030D-6E8A-4147-A177-3AD203B41FA5}">
                      <a16:colId xmlns:a16="http://schemas.microsoft.com/office/drawing/2014/main" val="20002"/>
                    </a:ext>
                  </a:extLst>
                </a:gridCol>
                <a:gridCol w="5059288">
                  <a:extLst>
                    <a:ext uri="{9D8B030D-6E8A-4147-A177-3AD203B41FA5}">
                      <a16:colId xmlns:a16="http://schemas.microsoft.com/office/drawing/2014/main" val="20003"/>
                    </a:ext>
                  </a:extLst>
                </a:gridCol>
              </a:tblGrid>
              <a:tr h="499572">
                <a:tc>
                  <a:txBody>
                    <a:bodyPr/>
                    <a:lstStyle/>
                    <a:p>
                      <a:pPr algn="l">
                        <a:defRPr/>
                      </a:pPr>
                      <a:r>
                        <a:rPr lang="en-US" sz="2000" b="1">
                          <a:solidFill>
                            <a:srgbClr val="000000"/>
                          </a:solidFill>
                          <a:latin typeface="Arial"/>
                        </a:rPr>
                        <a:t>Name</a:t>
                      </a:r>
                      <a:endParaRPr lang="en-US" sz="11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800" b="1">
                          <a:solidFill>
                            <a:srgbClr val="000000"/>
                          </a:solidFill>
                          <a:latin typeface="Arial"/>
                        </a:rPr>
                        <a:t>Age - Male</a:t>
                      </a:r>
                      <a:endParaRPr lang="en-US" sz="11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800" b="1" u="none">
                          <a:solidFill>
                            <a:srgbClr val="000000"/>
                          </a:solidFill>
                          <a:latin typeface="Arial"/>
                        </a:rPr>
                        <a:t>Age - Female</a:t>
                      </a:r>
                      <a:endParaRPr lang="en-US" sz="11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r>
                        <a:rPr lang="en-US" sz="1800" b="1">
                          <a:solidFill>
                            <a:srgbClr val="000000"/>
                          </a:solidFill>
                          <a:latin typeface="Arial"/>
                        </a:rPr>
                        <a:t> Job</a:t>
                      </a:r>
                      <a:endParaRPr lang="en-US" sz="11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783514">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82340">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7292">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34338">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0940">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33528">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29332">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804966">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TextBox 7"/>
          <p:cNvSpPr txBox="1"/>
          <p:nvPr/>
        </p:nvSpPr>
        <p:spPr>
          <a:xfrm>
            <a:off x="1028700" y="1386940"/>
            <a:ext cx="16103773" cy="477567"/>
          </a:xfrm>
          <a:prstGeom prst="rect">
            <a:avLst/>
          </a:prstGeom>
        </p:spPr>
        <p:txBody>
          <a:bodyPr lIns="0" tIns="0" rIns="0" bIns="0" rtlCol="0" anchor="t">
            <a:spAutoFit/>
          </a:bodyPr>
          <a:lstStyle/>
          <a:p>
            <a:pPr>
              <a:lnSpc>
                <a:spcPts val="4059"/>
              </a:lnSpc>
            </a:pPr>
            <a:r>
              <a:rPr lang="en-US" sz="2850">
                <a:solidFill>
                  <a:srgbClr val="000000"/>
                </a:solidFill>
                <a:latin typeface="Arial"/>
                <a:cs typeface="Arial"/>
              </a:rPr>
              <a:t>The _________________________________ Family lived at ______________________________</a:t>
            </a:r>
          </a:p>
        </p:txBody>
      </p:sp>
      <p:pic>
        <p:nvPicPr>
          <p:cNvPr id="9" name="Picture 9"/>
          <p:cNvPicPr>
            <a:picLocks noChangeAspect="1"/>
          </p:cNvPicPr>
          <p:nvPr/>
        </p:nvPicPr>
        <p:blipFill>
          <a:blip r:embed="rId3"/>
          <a:srcRect/>
          <a:stretch>
            <a:fillRect/>
          </a:stretch>
        </p:blipFill>
        <p:spPr>
          <a:xfrm>
            <a:off x="13872962" y="9192761"/>
            <a:ext cx="2916160" cy="965469"/>
          </a:xfrm>
          <a:prstGeom prst="rect">
            <a:avLst/>
          </a:prstGeom>
        </p:spPr>
      </p:pic>
      <p:sp>
        <p:nvSpPr>
          <p:cNvPr id="13" name="TextBox 6">
            <a:extLst>
              <a:ext uri="{FF2B5EF4-FFF2-40B4-BE49-F238E27FC236}">
                <a16:creationId xmlns:a16="http://schemas.microsoft.com/office/drawing/2014/main" id="{EDB4185A-80F7-4BD9-8D8D-A1B801768BF8}"/>
              </a:ext>
            </a:extLst>
          </p:cNvPr>
          <p:cNvSpPr txBox="1"/>
          <p:nvPr/>
        </p:nvSpPr>
        <p:spPr>
          <a:xfrm>
            <a:off x="648530" y="9331578"/>
            <a:ext cx="11171416" cy="397032"/>
          </a:xfrm>
          <a:prstGeom prst="rect">
            <a:avLst/>
          </a:prstGeom>
        </p:spPr>
        <p:txBody>
          <a:bodyPr lIns="0" tIns="0" rIns="0" bIns="0" rtlCol="0" anchor="t">
            <a:spAutoFit/>
          </a:bodyPr>
          <a:lstStyle/>
          <a:p>
            <a:pPr>
              <a:lnSpc>
                <a:spcPts val="3359"/>
              </a:lnSpc>
            </a:pPr>
            <a:r>
              <a:rPr lang="en-US" sz="2400">
                <a:solidFill>
                  <a:srgbClr val="737373"/>
                </a:solidFill>
                <a:latin typeface="Arial"/>
                <a:cs typeface="Arial"/>
              </a:rPr>
              <a:t>More resources at </a:t>
            </a:r>
            <a:r>
              <a:rPr lang="en-US" sz="2400">
                <a:solidFill>
                  <a:schemeClr val="bg1">
                    <a:lumMod val="50000"/>
                  </a:schemeClr>
                </a:solidFill>
                <a:latin typeface="Arial"/>
                <a:cs typeface="Arial"/>
              </a:rPr>
              <a:t>HistoricEngland.org.uk/Education</a:t>
            </a:r>
          </a:p>
        </p:txBody>
      </p:sp>
      <p:sp>
        <p:nvSpPr>
          <p:cNvPr id="14" name="Rectangle 13">
            <a:hlinkClick r:id="rId4"/>
            <a:extLst>
              <a:ext uri="{FF2B5EF4-FFF2-40B4-BE49-F238E27FC236}">
                <a16:creationId xmlns:a16="http://schemas.microsoft.com/office/drawing/2014/main" id="{B3177F28-CC12-494F-8546-E40B471ADF94}"/>
              </a:ext>
            </a:extLst>
          </p:cNvPr>
          <p:cNvSpPr/>
          <p:nvPr/>
        </p:nvSpPr>
        <p:spPr>
          <a:xfrm>
            <a:off x="2961861" y="9331578"/>
            <a:ext cx="4333461" cy="419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4" name="TextBox 4"/>
          <p:cNvSpPr txBox="1"/>
          <p:nvPr/>
        </p:nvSpPr>
        <p:spPr>
          <a:xfrm>
            <a:off x="1028700" y="740842"/>
            <a:ext cx="12900678" cy="591598"/>
          </a:xfrm>
          <a:prstGeom prst="rect">
            <a:avLst/>
          </a:prstGeom>
        </p:spPr>
        <p:txBody>
          <a:bodyPr lIns="0" tIns="0" rIns="0" bIns="0" rtlCol="0" anchor="t">
            <a:spAutoFit/>
          </a:bodyPr>
          <a:lstStyle/>
          <a:p>
            <a:pPr algn="l">
              <a:lnSpc>
                <a:spcPts val="4589"/>
              </a:lnSpc>
            </a:pPr>
            <a:r>
              <a:rPr lang="en-US" sz="3950" b="1">
                <a:solidFill>
                  <a:srgbClr val="BA4D81"/>
                </a:solidFill>
                <a:latin typeface="Arial"/>
                <a:cs typeface="Arial"/>
              </a:rPr>
              <a:t>EXAMPLE</a:t>
            </a:r>
            <a:r>
              <a:rPr lang="en-US" sz="3950" b="1">
                <a:solidFill>
                  <a:srgbClr val="000000"/>
                </a:solidFill>
                <a:latin typeface="Arial"/>
                <a:cs typeface="Arial"/>
              </a:rPr>
              <a:t> Record Sheet</a:t>
            </a:r>
          </a:p>
        </p:txBody>
      </p:sp>
      <p:sp>
        <p:nvSpPr>
          <p:cNvPr id="5" name="TextBox 5"/>
          <p:cNvSpPr txBox="1"/>
          <p:nvPr/>
        </p:nvSpPr>
        <p:spPr>
          <a:xfrm rot="5400000">
            <a:off x="15117373" y="2211866"/>
            <a:ext cx="5526628" cy="712458"/>
          </a:xfrm>
          <a:prstGeom prst="rect">
            <a:avLst/>
          </a:prstGeom>
        </p:spPr>
        <p:txBody>
          <a:bodyPr lIns="0" tIns="0" rIns="0" bIns="0" rtlCol="0" anchor="t">
            <a:spAutoFit/>
          </a:bodyPr>
          <a:lstStyle/>
          <a:p>
            <a:pPr algn="ctr">
              <a:lnSpc>
                <a:spcPts val="5880"/>
              </a:lnSpc>
            </a:pPr>
            <a:r>
              <a:rPr lang="en-US" sz="4200">
                <a:solidFill>
                  <a:srgbClr val="FFFFFF"/>
                </a:solidFill>
                <a:latin typeface="Arial"/>
                <a:cs typeface="Arial"/>
              </a:rPr>
              <a:t>PRINT OUT</a:t>
            </a:r>
          </a:p>
        </p:txBody>
      </p:sp>
      <p:graphicFrame>
        <p:nvGraphicFramePr>
          <p:cNvPr id="6" name="Table 6"/>
          <p:cNvGraphicFramePr>
            <a:graphicFrameLocks noGrp="1"/>
          </p:cNvGraphicFramePr>
          <p:nvPr>
            <p:extLst>
              <p:ext uri="{D42A27DB-BD31-4B8C-83A1-F6EECF244321}">
                <p14:modId xmlns:p14="http://schemas.microsoft.com/office/powerpoint/2010/main" val="3434375902"/>
              </p:ext>
            </p:extLst>
          </p:nvPr>
        </p:nvGraphicFramePr>
        <p:xfrm>
          <a:off x="1028700" y="2182478"/>
          <a:ext cx="15760421" cy="7082421"/>
        </p:xfrm>
        <a:graphic>
          <a:graphicData uri="http://schemas.openxmlformats.org/drawingml/2006/table">
            <a:tbl>
              <a:tblPr/>
              <a:tblGrid>
                <a:gridCol w="5964162">
                  <a:extLst>
                    <a:ext uri="{9D8B030D-6E8A-4147-A177-3AD203B41FA5}">
                      <a16:colId xmlns:a16="http://schemas.microsoft.com/office/drawing/2014/main" val="20000"/>
                    </a:ext>
                  </a:extLst>
                </a:gridCol>
                <a:gridCol w="2435666">
                  <a:extLst>
                    <a:ext uri="{9D8B030D-6E8A-4147-A177-3AD203B41FA5}">
                      <a16:colId xmlns:a16="http://schemas.microsoft.com/office/drawing/2014/main" val="20001"/>
                    </a:ext>
                  </a:extLst>
                </a:gridCol>
                <a:gridCol w="2301305">
                  <a:extLst>
                    <a:ext uri="{9D8B030D-6E8A-4147-A177-3AD203B41FA5}">
                      <a16:colId xmlns:a16="http://schemas.microsoft.com/office/drawing/2014/main" val="20002"/>
                    </a:ext>
                  </a:extLst>
                </a:gridCol>
                <a:gridCol w="5059288">
                  <a:extLst>
                    <a:ext uri="{9D8B030D-6E8A-4147-A177-3AD203B41FA5}">
                      <a16:colId xmlns:a16="http://schemas.microsoft.com/office/drawing/2014/main" val="20003"/>
                    </a:ext>
                  </a:extLst>
                </a:gridCol>
              </a:tblGrid>
              <a:tr h="506187">
                <a:tc>
                  <a:txBody>
                    <a:bodyPr/>
                    <a:lstStyle/>
                    <a:p>
                      <a:pPr algn="l">
                        <a:defRPr/>
                      </a:pPr>
                      <a:r>
                        <a:rPr lang="en-US" sz="2000">
                          <a:solidFill>
                            <a:srgbClr val="000000"/>
                          </a:solidFill>
                          <a:latin typeface="Arial"/>
                        </a:rPr>
                        <a:t>Name</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800">
                          <a:solidFill>
                            <a:srgbClr val="000000"/>
                          </a:solidFill>
                          <a:latin typeface="Arial"/>
                        </a:rPr>
                        <a:t>Age - Male</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defRPr/>
                      </a:pPr>
                      <a:r>
                        <a:rPr lang="en-US" sz="1800" u="none">
                          <a:solidFill>
                            <a:srgbClr val="000000"/>
                          </a:solidFill>
                          <a:latin typeface="Arial"/>
                        </a:rPr>
                        <a:t>Age - Female</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r>
                        <a:rPr lang="en-US" sz="1800">
                          <a:solidFill>
                            <a:srgbClr val="000000"/>
                          </a:solidFill>
                          <a:latin typeface="Arial"/>
                        </a:rPr>
                        <a:t> Job</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783512">
                <a:tc>
                  <a:txBody>
                    <a:bodyPr/>
                    <a:lstStyle/>
                    <a:p>
                      <a:pPr algn="l">
                        <a:defRPr/>
                      </a:pPr>
                      <a:r>
                        <a:rPr lang="en-US" sz="3200">
                          <a:solidFill>
                            <a:srgbClr val="000000"/>
                          </a:solidFill>
                          <a:latin typeface="Arial"/>
                        </a:rPr>
                        <a:t>William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a:solidFill>
                            <a:srgbClr val="000000"/>
                          </a:solidFill>
                          <a:latin typeface="Arial"/>
                        </a:rPr>
                        <a:t>45</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a:solidFill>
                            <a:srgbClr val="000000"/>
                          </a:solidFill>
                          <a:latin typeface="Arial"/>
                        </a:rPr>
                        <a:t>Cabinet Maker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82338">
                <a:tc>
                  <a:txBody>
                    <a:bodyPr/>
                    <a:lstStyle/>
                    <a:p>
                      <a:pPr algn="l">
                        <a:defRPr/>
                      </a:pPr>
                      <a:r>
                        <a:rPr lang="en-US" sz="3200">
                          <a:solidFill>
                            <a:srgbClr val="000000"/>
                          </a:solidFill>
                          <a:latin typeface="Arial"/>
                        </a:rPr>
                        <a:t>Mary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200">
                          <a:solidFill>
                            <a:srgbClr val="000000"/>
                          </a:solidFill>
                          <a:latin typeface="Arial"/>
                        </a:rPr>
                        <a:t>42</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7290">
                <a:tc>
                  <a:txBody>
                    <a:bodyPr/>
                    <a:lstStyle/>
                    <a:p>
                      <a:pPr algn="l">
                        <a:defRPr/>
                      </a:pPr>
                      <a:r>
                        <a:rPr lang="en-US" sz="3200">
                          <a:solidFill>
                            <a:srgbClr val="000000"/>
                          </a:solidFill>
                          <a:latin typeface="Arial"/>
                        </a:rPr>
                        <a:t>William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a:solidFill>
                            <a:srgbClr val="000000"/>
                          </a:solidFill>
                          <a:latin typeface="Arial"/>
                        </a:rPr>
                        <a:t>23</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a:solidFill>
                            <a:srgbClr val="BA4D81"/>
                          </a:solidFill>
                          <a:latin typeface="Arial"/>
                        </a:rPr>
                        <a:t>Thread Finisher at Factory</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34336">
                <a:tc>
                  <a:txBody>
                    <a:bodyPr/>
                    <a:lstStyle/>
                    <a:p>
                      <a:pPr algn="l">
                        <a:defRPr/>
                      </a:pPr>
                      <a:r>
                        <a:rPr lang="en-US" sz="3200">
                          <a:solidFill>
                            <a:srgbClr val="000000"/>
                          </a:solidFill>
                          <a:latin typeface="Arial"/>
                        </a:rPr>
                        <a:t>Thomas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200">
                          <a:solidFill>
                            <a:srgbClr val="000000"/>
                          </a:solidFill>
                          <a:latin typeface="Arial"/>
                        </a:rPr>
                        <a:t>20</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200" u="none">
                          <a:solidFill>
                            <a:srgbClr val="BA4D81"/>
                          </a:solidFill>
                          <a:latin typeface="Arial"/>
                        </a:rPr>
                        <a:t>Thread Finisher at Factory</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0938">
                <a:tc>
                  <a:txBody>
                    <a:bodyPr/>
                    <a:lstStyle/>
                    <a:p>
                      <a:pPr algn="l">
                        <a:defRPr/>
                      </a:pPr>
                      <a:r>
                        <a:rPr lang="en-US" sz="3200">
                          <a:solidFill>
                            <a:srgbClr val="000000"/>
                          </a:solidFill>
                          <a:latin typeface="Arial"/>
                        </a:rPr>
                        <a:t>Mary Ann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a:solidFill>
                            <a:srgbClr val="000000"/>
                          </a:solidFill>
                          <a:latin typeface="Arial"/>
                        </a:rPr>
                        <a:t>15</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u="none">
                          <a:solidFill>
                            <a:srgbClr val="BA4D81"/>
                          </a:solidFill>
                          <a:latin typeface="Arial"/>
                        </a:rPr>
                        <a:t>Thread Finisher at Factory</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33526">
                <a:tc>
                  <a:txBody>
                    <a:bodyPr/>
                    <a:lstStyle/>
                    <a:p>
                      <a:pPr algn="l">
                        <a:defRPr/>
                      </a:pPr>
                      <a:r>
                        <a:rPr lang="en-US" sz="3200">
                          <a:solidFill>
                            <a:srgbClr val="000000"/>
                          </a:solidFill>
                          <a:latin typeface="Arial"/>
                        </a:rPr>
                        <a:t>Edward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200">
                          <a:solidFill>
                            <a:srgbClr val="000000"/>
                          </a:solidFill>
                          <a:latin typeface="Arial"/>
                        </a:rPr>
                        <a:t>13</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200">
                          <a:solidFill>
                            <a:srgbClr val="000000"/>
                          </a:solidFill>
                          <a:latin typeface="Arial"/>
                        </a:rPr>
                        <a:t>Errand Boy</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29330">
                <a:tc>
                  <a:txBody>
                    <a:bodyPr/>
                    <a:lstStyle/>
                    <a:p>
                      <a:pPr algn="l">
                        <a:defRPr/>
                      </a:pPr>
                      <a:r>
                        <a:rPr lang="en-US" sz="3200">
                          <a:solidFill>
                            <a:srgbClr val="000000"/>
                          </a:solidFill>
                          <a:latin typeface="Arial"/>
                        </a:rPr>
                        <a:t>Henry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a:solidFill>
                            <a:srgbClr val="000000"/>
                          </a:solidFill>
                          <a:latin typeface="Arial"/>
                        </a:rPr>
                        <a:t>10</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3200">
                          <a:solidFill>
                            <a:srgbClr val="000000"/>
                          </a:solidFill>
                          <a:latin typeface="Arial"/>
                        </a:rPr>
                        <a:t>Scholar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804964">
                <a:tc>
                  <a:txBody>
                    <a:bodyPr/>
                    <a:lstStyle/>
                    <a:p>
                      <a:pPr algn="l">
                        <a:defRPr/>
                      </a:pPr>
                      <a:r>
                        <a:rPr lang="en-US" sz="3200">
                          <a:solidFill>
                            <a:srgbClr val="000000"/>
                          </a:solidFill>
                          <a:latin typeface="Arial"/>
                        </a:rPr>
                        <a:t>Emma Williams</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200">
                          <a:solidFill>
                            <a:srgbClr val="000000"/>
                          </a:solidFill>
                          <a:latin typeface="Arial"/>
                        </a:rPr>
                        <a:t>7</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3200">
                          <a:solidFill>
                            <a:srgbClr val="000000"/>
                          </a:solidFill>
                          <a:latin typeface="Arial"/>
                        </a:rPr>
                        <a:t>Scholar</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TextBox 7"/>
          <p:cNvSpPr txBox="1"/>
          <p:nvPr/>
        </p:nvSpPr>
        <p:spPr>
          <a:xfrm>
            <a:off x="1028700" y="1386940"/>
            <a:ext cx="16103773" cy="477567"/>
          </a:xfrm>
          <a:prstGeom prst="rect">
            <a:avLst/>
          </a:prstGeom>
        </p:spPr>
        <p:txBody>
          <a:bodyPr lIns="0" tIns="0" rIns="0" bIns="0" rtlCol="0" anchor="t">
            <a:spAutoFit/>
          </a:bodyPr>
          <a:lstStyle/>
          <a:p>
            <a:pPr>
              <a:lnSpc>
                <a:spcPts val="4059"/>
              </a:lnSpc>
            </a:pPr>
            <a:r>
              <a:rPr lang="en-US" sz="2850">
                <a:solidFill>
                  <a:srgbClr val="000000"/>
                </a:solidFill>
                <a:latin typeface="Arial"/>
                <a:cs typeface="Arial"/>
              </a:rPr>
              <a:t>The Williams___________________ Family lived at 10 St Michael’s Gardens__________________</a:t>
            </a:r>
          </a:p>
        </p:txBody>
      </p:sp>
      <p:pic>
        <p:nvPicPr>
          <p:cNvPr id="9" name="Picture 9"/>
          <p:cNvPicPr>
            <a:picLocks noChangeAspect="1"/>
          </p:cNvPicPr>
          <p:nvPr/>
        </p:nvPicPr>
        <p:blipFill>
          <a:blip r:embed="rId3"/>
          <a:srcRect/>
          <a:stretch>
            <a:fillRect/>
          </a:stretch>
        </p:blipFill>
        <p:spPr>
          <a:xfrm>
            <a:off x="13872962" y="9192761"/>
            <a:ext cx="2916160" cy="965469"/>
          </a:xfrm>
          <a:prstGeom prst="rect">
            <a:avLst/>
          </a:prstGeom>
        </p:spPr>
      </p:pic>
      <p:grpSp>
        <p:nvGrpSpPr>
          <p:cNvPr id="18" name="Group 17">
            <a:extLst>
              <a:ext uri="{FF2B5EF4-FFF2-40B4-BE49-F238E27FC236}">
                <a16:creationId xmlns:a16="http://schemas.microsoft.com/office/drawing/2014/main" id="{B18F7B2A-D162-BA8B-47C0-E6574EBAF32D}"/>
              </a:ext>
            </a:extLst>
          </p:cNvPr>
          <p:cNvGrpSpPr/>
          <p:nvPr/>
        </p:nvGrpSpPr>
        <p:grpSpPr>
          <a:xfrm>
            <a:off x="14049393" y="2537824"/>
            <a:ext cx="3768345" cy="2246876"/>
            <a:chOff x="14049393" y="2537824"/>
            <a:chExt cx="3768345" cy="2246876"/>
          </a:xfrm>
        </p:grpSpPr>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9393" y="2537824"/>
              <a:ext cx="3768345" cy="2246876"/>
            </a:xfrm>
            <a:prstGeom prst="rect">
              <a:avLst/>
            </a:prstGeom>
          </p:spPr>
        </p:pic>
        <p:sp>
          <p:nvSpPr>
            <p:cNvPr id="11" name="TextBox 11"/>
            <p:cNvSpPr txBox="1"/>
            <p:nvPr/>
          </p:nvSpPr>
          <p:spPr>
            <a:xfrm>
              <a:off x="14324019" y="2722216"/>
              <a:ext cx="3219095" cy="1355756"/>
            </a:xfrm>
            <a:prstGeom prst="rect">
              <a:avLst/>
            </a:prstGeom>
          </p:spPr>
          <p:txBody>
            <a:bodyPr lIns="0" tIns="0" rIns="0" bIns="0" rtlCol="0" anchor="t">
              <a:spAutoFit/>
            </a:bodyPr>
            <a:lstStyle/>
            <a:p>
              <a:pPr algn="ctr">
                <a:lnSpc>
                  <a:spcPts val="3610"/>
                </a:lnSpc>
              </a:pPr>
              <a:r>
                <a:rPr lang="en-US" sz="2550">
                  <a:solidFill>
                    <a:srgbClr val="000000"/>
                  </a:solidFill>
                  <a:latin typeface="Arial"/>
                  <a:cs typeface="Arial"/>
                </a:rPr>
                <a:t>Use a different </a:t>
              </a:r>
              <a:r>
                <a:rPr lang="en-US" sz="2550" err="1">
                  <a:solidFill>
                    <a:srgbClr val="000000"/>
                  </a:solidFill>
                  <a:latin typeface="Arial"/>
                  <a:cs typeface="Arial"/>
                </a:rPr>
                <a:t>colour</a:t>
              </a:r>
              <a:r>
                <a:rPr lang="en-US" sz="2550">
                  <a:solidFill>
                    <a:srgbClr val="000000"/>
                  </a:solidFill>
                  <a:latin typeface="Arial"/>
                  <a:cs typeface="Arial"/>
                </a:rPr>
                <a:t> for flax mill jobs on your Record Sheet</a:t>
              </a:r>
            </a:p>
          </p:txBody>
        </p:sp>
      </p:grpSp>
      <p:grpSp>
        <p:nvGrpSpPr>
          <p:cNvPr id="17" name="Group 16">
            <a:extLst>
              <a:ext uri="{FF2B5EF4-FFF2-40B4-BE49-F238E27FC236}">
                <a16:creationId xmlns:a16="http://schemas.microsoft.com/office/drawing/2014/main" id="{B086C780-91D3-F6CB-F92B-896FA24C8E9E}"/>
              </a:ext>
            </a:extLst>
          </p:cNvPr>
          <p:cNvGrpSpPr/>
          <p:nvPr/>
        </p:nvGrpSpPr>
        <p:grpSpPr>
          <a:xfrm>
            <a:off x="7840189" y="4193494"/>
            <a:ext cx="3941395" cy="2350057"/>
            <a:chOff x="7840189" y="4193494"/>
            <a:chExt cx="3941395" cy="2350057"/>
          </a:xfrm>
        </p:grpSpPr>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840189" y="4193494"/>
              <a:ext cx="3941395" cy="2350057"/>
            </a:xfrm>
            <a:prstGeom prst="rect">
              <a:avLst/>
            </a:prstGeom>
          </p:spPr>
        </p:pic>
        <p:sp>
          <p:nvSpPr>
            <p:cNvPr id="13" name="TextBox 13"/>
            <p:cNvSpPr txBox="1"/>
            <p:nvPr/>
          </p:nvSpPr>
          <p:spPr>
            <a:xfrm>
              <a:off x="8201339" y="4442831"/>
              <a:ext cx="3219095" cy="1353714"/>
            </a:xfrm>
            <a:prstGeom prst="rect">
              <a:avLst/>
            </a:prstGeom>
          </p:spPr>
          <p:txBody>
            <a:bodyPr lIns="0" tIns="0" rIns="0" bIns="0" rtlCol="0" anchor="t">
              <a:spAutoFit/>
            </a:bodyPr>
            <a:lstStyle/>
            <a:p>
              <a:pPr algn="ctr">
                <a:lnSpc>
                  <a:spcPts val="3610"/>
                </a:lnSpc>
              </a:pPr>
              <a:r>
                <a:rPr lang="en-US" sz="2550">
                  <a:solidFill>
                    <a:srgbClr val="000000"/>
                  </a:solidFill>
                  <a:latin typeface="Arial"/>
                  <a:cs typeface="Arial"/>
                </a:rPr>
                <a:t>All the flax mill jobs are highlighted in orange on </a:t>
              </a:r>
              <a:r>
                <a:rPr lang="en-US" sz="2550" err="1">
                  <a:solidFill>
                    <a:srgbClr val="000000"/>
                  </a:solidFill>
                  <a:latin typeface="Arial"/>
                  <a:cs typeface="Arial"/>
                </a:rPr>
                <a:t>StoryMap</a:t>
              </a:r>
              <a:endParaRPr lang="en-US" sz="2550">
                <a:solidFill>
                  <a:srgbClr val="000000"/>
                </a:solidFill>
                <a:latin typeface="Arial"/>
                <a:cs typeface="Arial"/>
              </a:endParaRPr>
            </a:p>
          </p:txBody>
        </p:sp>
      </p:grpSp>
      <p:grpSp>
        <p:nvGrpSpPr>
          <p:cNvPr id="16" name="Group 15">
            <a:extLst>
              <a:ext uri="{FF2B5EF4-FFF2-40B4-BE49-F238E27FC236}">
                <a16:creationId xmlns:a16="http://schemas.microsoft.com/office/drawing/2014/main" id="{AD54C4B7-D30B-CE9F-8336-86F7610B30B9}"/>
              </a:ext>
            </a:extLst>
          </p:cNvPr>
          <p:cNvGrpSpPr/>
          <p:nvPr/>
        </p:nvGrpSpPr>
        <p:grpSpPr>
          <a:xfrm>
            <a:off x="3931127" y="1991861"/>
            <a:ext cx="4199142" cy="2503739"/>
            <a:chOff x="3815067" y="1326083"/>
            <a:chExt cx="4199142" cy="2503739"/>
          </a:xfrm>
        </p:grpSpPr>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815067" y="1326083"/>
              <a:ext cx="4199142" cy="2503739"/>
            </a:xfrm>
            <a:prstGeom prst="rect">
              <a:avLst/>
            </a:prstGeom>
          </p:spPr>
        </p:pic>
        <p:sp>
          <p:nvSpPr>
            <p:cNvPr id="15" name="TextBox 15"/>
            <p:cNvSpPr txBox="1"/>
            <p:nvPr/>
          </p:nvSpPr>
          <p:spPr>
            <a:xfrm>
              <a:off x="4133922" y="1528765"/>
              <a:ext cx="3660824" cy="1778307"/>
            </a:xfrm>
            <a:prstGeom prst="rect">
              <a:avLst/>
            </a:prstGeom>
          </p:spPr>
          <p:txBody>
            <a:bodyPr wrap="square" lIns="0" tIns="0" rIns="0" bIns="0" rtlCol="0" anchor="t">
              <a:spAutoFit/>
            </a:bodyPr>
            <a:lstStyle/>
            <a:p>
              <a:pPr algn="ctr">
                <a:lnSpc>
                  <a:spcPts val="3462"/>
                </a:lnSpc>
              </a:pPr>
              <a:r>
                <a:rPr lang="en-US" sz="2450">
                  <a:solidFill>
                    <a:srgbClr val="000000"/>
                  </a:solidFill>
                  <a:latin typeface="Arial"/>
                  <a:cs typeface="Arial"/>
                </a:rPr>
                <a:t>Use the back of the sheet to record anything else you find interesting about the family</a:t>
              </a:r>
            </a:p>
          </p:txBody>
        </p:sp>
      </p:grpSp>
      <p:sp>
        <p:nvSpPr>
          <p:cNvPr id="20" name="TextBox 6">
            <a:extLst>
              <a:ext uri="{FF2B5EF4-FFF2-40B4-BE49-F238E27FC236}">
                <a16:creationId xmlns:a16="http://schemas.microsoft.com/office/drawing/2014/main" id="{2614E3EA-51CF-4C42-AC43-842F946EE0FD}"/>
              </a:ext>
            </a:extLst>
          </p:cNvPr>
          <p:cNvSpPr txBox="1"/>
          <p:nvPr/>
        </p:nvSpPr>
        <p:spPr>
          <a:xfrm>
            <a:off x="648530" y="9331578"/>
            <a:ext cx="11171416" cy="397032"/>
          </a:xfrm>
          <a:prstGeom prst="rect">
            <a:avLst/>
          </a:prstGeom>
        </p:spPr>
        <p:txBody>
          <a:bodyPr lIns="0" tIns="0" rIns="0" bIns="0" rtlCol="0" anchor="t">
            <a:spAutoFit/>
          </a:bodyPr>
          <a:lstStyle/>
          <a:p>
            <a:pPr>
              <a:lnSpc>
                <a:spcPts val="3359"/>
              </a:lnSpc>
            </a:pPr>
            <a:r>
              <a:rPr lang="en-US" sz="2400">
                <a:solidFill>
                  <a:srgbClr val="737373"/>
                </a:solidFill>
                <a:latin typeface="Arial"/>
                <a:cs typeface="Arial"/>
              </a:rPr>
              <a:t>More resources at </a:t>
            </a:r>
            <a:r>
              <a:rPr lang="en-US" sz="2400">
                <a:solidFill>
                  <a:schemeClr val="bg1">
                    <a:lumMod val="50000"/>
                  </a:schemeClr>
                </a:solidFill>
                <a:latin typeface="Arial"/>
                <a:cs typeface="Arial"/>
              </a:rPr>
              <a:t>HistoricEngland.org.uk/Education</a:t>
            </a:r>
          </a:p>
        </p:txBody>
      </p:sp>
      <p:sp>
        <p:nvSpPr>
          <p:cNvPr id="21" name="Rectangle 20">
            <a:hlinkClick r:id="rId10"/>
            <a:extLst>
              <a:ext uri="{FF2B5EF4-FFF2-40B4-BE49-F238E27FC236}">
                <a16:creationId xmlns:a16="http://schemas.microsoft.com/office/drawing/2014/main" id="{B5E1232B-91C9-4BB7-9151-AF8986613302}"/>
              </a:ext>
            </a:extLst>
          </p:cNvPr>
          <p:cNvSpPr/>
          <p:nvPr/>
        </p:nvSpPr>
        <p:spPr>
          <a:xfrm>
            <a:off x="2961861" y="9331578"/>
            <a:ext cx="4333461" cy="419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52551" y="2209980"/>
            <a:ext cx="5419669" cy="323147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85911" y="2486591"/>
            <a:ext cx="3941395" cy="235005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1055" y="5308792"/>
            <a:ext cx="5790560" cy="3452622"/>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625981" y="6207789"/>
            <a:ext cx="4426375" cy="2639226"/>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81644" y="2580246"/>
            <a:ext cx="4298958" cy="256325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71557" y="5992824"/>
            <a:ext cx="4494483" cy="2679836"/>
          </a:xfrm>
          <a:prstGeom prst="rect">
            <a:avLst/>
          </a:prstGeom>
        </p:spPr>
      </p:pic>
      <p:sp>
        <p:nvSpPr>
          <p:cNvPr id="8" name="TextBox 8"/>
          <p:cNvSpPr txBox="1"/>
          <p:nvPr/>
        </p:nvSpPr>
        <p:spPr>
          <a:xfrm>
            <a:off x="1028700" y="1047750"/>
            <a:ext cx="14179286" cy="705321"/>
          </a:xfrm>
          <a:prstGeom prst="rect">
            <a:avLst/>
          </a:prstGeom>
        </p:spPr>
        <p:txBody>
          <a:bodyPr lIns="0" tIns="0" rIns="0" bIns="0" rtlCol="0" anchor="t">
            <a:spAutoFit/>
          </a:bodyPr>
          <a:lstStyle/>
          <a:p>
            <a:pPr algn="l">
              <a:lnSpc>
                <a:spcPts val="5451"/>
              </a:lnSpc>
            </a:pPr>
            <a:r>
              <a:rPr lang="en-US" sz="4650" b="1">
                <a:solidFill>
                  <a:srgbClr val="000000"/>
                </a:solidFill>
                <a:latin typeface="Arial"/>
                <a:cs typeface="Arial"/>
              </a:rPr>
              <a:t>What was the most interesting thing you found?</a:t>
            </a:r>
          </a:p>
        </p:txBody>
      </p:sp>
      <p:grpSp>
        <p:nvGrpSpPr>
          <p:cNvPr id="9" name="Group 9"/>
          <p:cNvGrpSpPr/>
          <p:nvPr/>
        </p:nvGrpSpPr>
        <p:grpSpPr>
          <a:xfrm rot="-5400000">
            <a:off x="12674239" y="4673239"/>
            <a:ext cx="10287000" cy="940523"/>
            <a:chOff x="0" y="0"/>
            <a:chExt cx="1993384" cy="182252"/>
          </a:xfrm>
        </p:grpSpPr>
        <p:sp>
          <p:nvSpPr>
            <p:cNvPr id="10" name="Freeform 10"/>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1" name="TextBox 11"/>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2" name="TextBox 11">
            <a:extLst>
              <a:ext uri="{FF2B5EF4-FFF2-40B4-BE49-F238E27FC236}">
                <a16:creationId xmlns:a16="http://schemas.microsoft.com/office/drawing/2014/main" id="{BCE3DF2B-1FD7-2935-4943-EF809F1C6EFB}"/>
              </a:ext>
            </a:extLst>
          </p:cNvPr>
          <p:cNvSpPr txBox="1"/>
          <p:nvPr/>
        </p:nvSpPr>
        <p:spPr>
          <a:xfrm>
            <a:off x="1714500" y="2871439"/>
            <a:ext cx="30805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p:txBody>
      </p:sp>
      <p:sp>
        <p:nvSpPr>
          <p:cNvPr id="13" name="TextBox 12">
            <a:extLst>
              <a:ext uri="{FF2B5EF4-FFF2-40B4-BE49-F238E27FC236}">
                <a16:creationId xmlns:a16="http://schemas.microsoft.com/office/drawing/2014/main" id="{849E751D-3018-7364-8C84-CD448EC81BC1}"/>
              </a:ext>
            </a:extLst>
          </p:cNvPr>
          <p:cNvSpPr txBox="1"/>
          <p:nvPr/>
        </p:nvSpPr>
        <p:spPr>
          <a:xfrm>
            <a:off x="7122841" y="2578719"/>
            <a:ext cx="437685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p:txBody>
      </p:sp>
      <p:sp>
        <p:nvSpPr>
          <p:cNvPr id="14" name="TextBox 13">
            <a:extLst>
              <a:ext uri="{FF2B5EF4-FFF2-40B4-BE49-F238E27FC236}">
                <a16:creationId xmlns:a16="http://schemas.microsoft.com/office/drawing/2014/main" id="{28D96444-DCE1-5D2B-D465-D92495C2FFEF}"/>
              </a:ext>
            </a:extLst>
          </p:cNvPr>
          <p:cNvSpPr txBox="1"/>
          <p:nvPr/>
        </p:nvSpPr>
        <p:spPr>
          <a:xfrm>
            <a:off x="13381463" y="2996889"/>
            <a:ext cx="30805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p:txBody>
      </p:sp>
      <p:sp>
        <p:nvSpPr>
          <p:cNvPr id="15" name="TextBox 14">
            <a:extLst>
              <a:ext uri="{FF2B5EF4-FFF2-40B4-BE49-F238E27FC236}">
                <a16:creationId xmlns:a16="http://schemas.microsoft.com/office/drawing/2014/main" id="{AE843BAB-6E24-9A73-DCDA-842F6F3D9C63}"/>
              </a:ext>
            </a:extLst>
          </p:cNvPr>
          <p:cNvSpPr txBox="1"/>
          <p:nvPr/>
        </p:nvSpPr>
        <p:spPr>
          <a:xfrm>
            <a:off x="1282390" y="5826512"/>
            <a:ext cx="437685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p:txBody>
      </p:sp>
      <p:sp>
        <p:nvSpPr>
          <p:cNvPr id="16" name="TextBox 15">
            <a:extLst>
              <a:ext uri="{FF2B5EF4-FFF2-40B4-BE49-F238E27FC236}">
                <a16:creationId xmlns:a16="http://schemas.microsoft.com/office/drawing/2014/main" id="{7A6158C6-EB80-8672-0CE2-5743CC30125D}"/>
              </a:ext>
            </a:extLst>
          </p:cNvPr>
          <p:cNvSpPr txBox="1"/>
          <p:nvPr/>
        </p:nvSpPr>
        <p:spPr>
          <a:xfrm>
            <a:off x="7471317" y="6481645"/>
            <a:ext cx="30805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p:txBody>
      </p:sp>
      <p:sp>
        <p:nvSpPr>
          <p:cNvPr id="17" name="TextBox 16">
            <a:extLst>
              <a:ext uri="{FF2B5EF4-FFF2-40B4-BE49-F238E27FC236}">
                <a16:creationId xmlns:a16="http://schemas.microsoft.com/office/drawing/2014/main" id="{B0EBAE70-6FE1-FC18-5BEA-948904AA5E96}"/>
              </a:ext>
            </a:extLst>
          </p:cNvPr>
          <p:cNvSpPr txBox="1"/>
          <p:nvPr/>
        </p:nvSpPr>
        <p:spPr>
          <a:xfrm>
            <a:off x="12586939" y="6593157"/>
            <a:ext cx="30805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Arial"/>
              <a:cs typeface="Arial"/>
            </a:endParaRPr>
          </a:p>
          <a:p>
            <a:endParaRPr lang="en-GB">
              <a:latin typeface="Arial"/>
              <a:cs typeface="Arial"/>
            </a:endParaRPr>
          </a:p>
          <a:p>
            <a:endParaRPr lang="en-GB">
              <a:latin typeface="Arial"/>
              <a:cs typeface="Arial"/>
            </a:endParaRPr>
          </a:p>
          <a:p>
            <a:endParaRPr lang="en-GB">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5" name="AutoShape 5"/>
          <p:cNvSpPr/>
          <p:nvPr/>
        </p:nvSpPr>
        <p:spPr>
          <a:xfrm>
            <a:off x="648530" y="8998434"/>
            <a:ext cx="16492850" cy="0"/>
          </a:xfrm>
          <a:prstGeom prst="line">
            <a:avLst/>
          </a:prstGeom>
          <a:ln w="19050" cap="rnd">
            <a:solidFill>
              <a:srgbClr val="D9D9D9"/>
            </a:solidFill>
            <a:prstDash val="solid"/>
            <a:headEnd type="none" w="sm" len="sm"/>
            <a:tailEnd type="none" w="sm" len="sm"/>
          </a:ln>
        </p:spPr>
      </p:sp>
      <p:pic>
        <p:nvPicPr>
          <p:cNvPr id="7" name="Picture 7"/>
          <p:cNvPicPr>
            <a:picLocks noChangeAspect="1"/>
          </p:cNvPicPr>
          <p:nvPr/>
        </p:nvPicPr>
        <p:blipFill>
          <a:blip r:embed="rId3"/>
          <a:srcRect/>
          <a:stretch>
            <a:fillRect/>
          </a:stretch>
        </p:blipFill>
        <p:spPr>
          <a:xfrm>
            <a:off x="14225220" y="9075539"/>
            <a:ext cx="2916160" cy="965469"/>
          </a:xfrm>
          <a:prstGeom prst="rect">
            <a:avLst/>
          </a:prstGeom>
        </p:spPr>
      </p:pic>
      <p:sp>
        <p:nvSpPr>
          <p:cNvPr id="8" name="TextBox 8"/>
          <p:cNvSpPr txBox="1"/>
          <p:nvPr/>
        </p:nvSpPr>
        <p:spPr>
          <a:xfrm>
            <a:off x="1028700" y="873609"/>
            <a:ext cx="16725207" cy="1144288"/>
          </a:xfrm>
          <a:prstGeom prst="rect">
            <a:avLst/>
          </a:prstGeom>
        </p:spPr>
        <p:txBody>
          <a:bodyPr lIns="0" tIns="0" rIns="0" bIns="0" rtlCol="0" anchor="t">
            <a:spAutoFit/>
          </a:bodyPr>
          <a:lstStyle/>
          <a:p>
            <a:pPr algn="l">
              <a:lnSpc>
                <a:spcPts val="9504"/>
              </a:lnSpc>
            </a:pPr>
            <a:r>
              <a:rPr lang="en-US" sz="7900" b="1" spc="117">
                <a:solidFill>
                  <a:srgbClr val="597F32"/>
                </a:solidFill>
                <a:latin typeface="Arial"/>
                <a:cs typeface="Arial"/>
              </a:rPr>
              <a:t>Families of the flax mill</a:t>
            </a:r>
          </a:p>
        </p:txBody>
      </p:sp>
      <p:sp>
        <p:nvSpPr>
          <p:cNvPr id="9" name="TextBox 9"/>
          <p:cNvSpPr txBox="1"/>
          <p:nvPr/>
        </p:nvSpPr>
        <p:spPr>
          <a:xfrm>
            <a:off x="1028700" y="2021993"/>
            <a:ext cx="16019552" cy="7043082"/>
          </a:xfrm>
          <a:prstGeom prst="rect">
            <a:avLst/>
          </a:prstGeom>
        </p:spPr>
        <p:txBody>
          <a:bodyPr lIns="0" tIns="0" rIns="0" bIns="0" rtlCol="0" anchor="t">
            <a:spAutoFit/>
          </a:bodyPr>
          <a:lstStyle/>
          <a:p>
            <a:pPr algn="l">
              <a:lnSpc>
                <a:spcPts val="2879"/>
              </a:lnSpc>
            </a:pPr>
            <a:r>
              <a:rPr lang="en-US" sz="2400" spc="33">
                <a:solidFill>
                  <a:srgbClr val="191715"/>
                </a:solidFill>
                <a:latin typeface="Arial"/>
                <a:cs typeface="Arial"/>
              </a:rPr>
              <a:t>Shrewsbury </a:t>
            </a:r>
            <a:r>
              <a:rPr lang="en-US" sz="2400" spc="33" err="1">
                <a:solidFill>
                  <a:srgbClr val="191715"/>
                </a:solidFill>
                <a:latin typeface="Arial"/>
                <a:cs typeface="Arial"/>
              </a:rPr>
              <a:t>Flaxmill</a:t>
            </a:r>
            <a:r>
              <a:rPr lang="en-US" sz="2400" spc="33">
                <a:solidFill>
                  <a:srgbClr val="191715"/>
                </a:solidFill>
                <a:latin typeface="Arial"/>
                <a:cs typeface="Arial"/>
              </a:rPr>
              <a:t> Maltings was in use as a flax mill from 1797-1887, before being converted in to a maltings. During its use as a flax mill hundreds of men, women and children worked there.</a:t>
            </a:r>
          </a:p>
          <a:p>
            <a:pPr>
              <a:lnSpc>
                <a:spcPts val="2879"/>
              </a:lnSpc>
            </a:pPr>
            <a:endParaRPr lang="en-US" sz="2400" spc="35">
              <a:solidFill>
                <a:srgbClr val="191715"/>
              </a:solidFill>
              <a:latin typeface="Arial"/>
              <a:cs typeface="Arial"/>
            </a:endParaRPr>
          </a:p>
          <a:p>
            <a:pPr>
              <a:lnSpc>
                <a:spcPts val="2879"/>
              </a:lnSpc>
            </a:pPr>
            <a:r>
              <a:rPr lang="en-US" sz="2400" spc="33">
                <a:solidFill>
                  <a:srgbClr val="191715"/>
                </a:solidFill>
                <a:latin typeface="Arial"/>
                <a:cs typeface="Arial"/>
              </a:rPr>
              <a:t>This PPT is designed to be used with the </a:t>
            </a:r>
            <a:r>
              <a:rPr lang="en-US" sz="2400" u="sng" spc="33">
                <a:solidFill>
                  <a:srgbClr val="2579A4"/>
                </a:solidFill>
                <a:latin typeface="Arial"/>
                <a:cs typeface="Arial"/>
                <a:hlinkClick r:id="rId4"/>
              </a:rPr>
              <a:t>Families of the flax mill StoryMap</a:t>
            </a:r>
            <a:r>
              <a:rPr lang="en-US" sz="2400" spc="33">
                <a:solidFill>
                  <a:srgbClr val="191715"/>
                </a:solidFill>
                <a:latin typeface="Arial"/>
                <a:cs typeface="Arial"/>
              </a:rPr>
              <a:t>. It looks at some of the places in Shrewsbury where these people lived and uses the 1851 census to help us discover more about some of the families that lived here. </a:t>
            </a:r>
          </a:p>
          <a:p>
            <a:pPr algn="l">
              <a:lnSpc>
                <a:spcPts val="2879"/>
              </a:lnSpc>
            </a:pPr>
            <a:endParaRPr lang="en-US" sz="2400" spc="33">
              <a:solidFill>
                <a:srgbClr val="191715"/>
              </a:solidFill>
              <a:latin typeface="Arial"/>
              <a:cs typeface="Arial"/>
            </a:endParaRPr>
          </a:p>
          <a:p>
            <a:pPr>
              <a:lnSpc>
                <a:spcPts val="2879"/>
              </a:lnSpc>
            </a:pPr>
            <a:r>
              <a:rPr lang="en-US" sz="2400" spc="35">
                <a:solidFill>
                  <a:srgbClr val="191715"/>
                </a:solidFill>
                <a:latin typeface="Arial"/>
                <a:cs typeface="Arial"/>
              </a:rPr>
              <a:t>You can find out more about the history of the Shrewsbury </a:t>
            </a:r>
            <a:r>
              <a:rPr lang="en-US" sz="2400" spc="35" err="1">
                <a:solidFill>
                  <a:srgbClr val="191715"/>
                </a:solidFill>
                <a:latin typeface="Arial"/>
                <a:cs typeface="Arial"/>
              </a:rPr>
              <a:t>Flaxmill</a:t>
            </a:r>
            <a:r>
              <a:rPr lang="en-US" sz="2400" spc="35">
                <a:solidFill>
                  <a:srgbClr val="191715"/>
                </a:solidFill>
                <a:latin typeface="Arial"/>
                <a:cs typeface="Arial"/>
              </a:rPr>
              <a:t> Maltings here: </a:t>
            </a:r>
          </a:p>
          <a:p>
            <a:pPr algn="l">
              <a:lnSpc>
                <a:spcPts val="2879"/>
              </a:lnSpc>
            </a:pPr>
            <a:r>
              <a:rPr lang="en-US" sz="2400" u="sng" spc="33">
                <a:solidFill>
                  <a:srgbClr val="2579A4"/>
                </a:solidFill>
                <a:latin typeface="Arial"/>
                <a:cs typeface="Arial"/>
                <a:hlinkClick r:id="rId5"/>
              </a:rPr>
              <a:t>https://www.shrewsburyflaxmillmaltings.org.uk/story/history/</a:t>
            </a:r>
            <a:endParaRPr lang="en-US" sz="2400" u="sng" spc="33">
              <a:solidFill>
                <a:srgbClr val="2579A4"/>
              </a:solidFill>
              <a:latin typeface="Arial"/>
              <a:cs typeface="Arial"/>
            </a:endParaRPr>
          </a:p>
          <a:p>
            <a:pPr algn="l">
              <a:lnSpc>
                <a:spcPts val="2879"/>
              </a:lnSpc>
            </a:pPr>
            <a:endParaRPr lang="en-US" sz="2400" u="sng" spc="33">
              <a:solidFill>
                <a:srgbClr val="2579A4"/>
              </a:solidFill>
              <a:latin typeface="Arial"/>
              <a:cs typeface="Arial"/>
            </a:endParaRPr>
          </a:p>
          <a:p>
            <a:pPr algn="l">
              <a:lnSpc>
                <a:spcPts val="2879"/>
              </a:lnSpc>
            </a:pPr>
            <a:r>
              <a:rPr lang="en-US" sz="2400" spc="33">
                <a:solidFill>
                  <a:srgbClr val="191715"/>
                </a:solidFill>
                <a:latin typeface="Arial"/>
                <a:cs typeface="Arial"/>
              </a:rPr>
              <a:t>Having been derelict for many years, Historic England, the Friends of the </a:t>
            </a:r>
            <a:r>
              <a:rPr lang="en-US" sz="2400" spc="33" err="1">
                <a:solidFill>
                  <a:srgbClr val="191715"/>
                </a:solidFill>
                <a:latin typeface="Arial"/>
                <a:cs typeface="Arial"/>
              </a:rPr>
              <a:t>Flaxmill</a:t>
            </a:r>
            <a:r>
              <a:rPr lang="en-US" sz="2400" spc="33">
                <a:solidFill>
                  <a:srgbClr val="191715"/>
                </a:solidFill>
                <a:latin typeface="Arial"/>
                <a:cs typeface="Arial"/>
              </a:rPr>
              <a:t> Maltings and Shropshire Council worked together in partnership to save this remarkable piece of the industrial revolution and make it a place that everyone can be proud of and be part of. Find out more about the project here:</a:t>
            </a:r>
          </a:p>
          <a:p>
            <a:pPr>
              <a:lnSpc>
                <a:spcPts val="2879"/>
              </a:lnSpc>
            </a:pPr>
            <a:r>
              <a:rPr lang="en-US" sz="2400" u="sng" spc="33">
                <a:solidFill>
                  <a:srgbClr val="2579A4"/>
                </a:solidFill>
                <a:latin typeface="Arial"/>
                <a:cs typeface="Arial"/>
                <a:hlinkClick r:id="rId6"/>
              </a:rPr>
              <a:t>https://www.shrewsburyflaxmillmaltings.org.uk/story/the-partners/</a:t>
            </a:r>
            <a:r>
              <a:rPr lang="en-US" sz="2400" spc="33">
                <a:solidFill>
                  <a:srgbClr val="191715"/>
                </a:solidFill>
                <a:latin typeface="Arial"/>
                <a:cs typeface="Arial"/>
              </a:rPr>
              <a:t> </a:t>
            </a:r>
          </a:p>
          <a:p>
            <a:pPr algn="l">
              <a:lnSpc>
                <a:spcPts val="2879"/>
              </a:lnSpc>
            </a:pPr>
            <a:endParaRPr lang="en-US" sz="2400" spc="33">
              <a:solidFill>
                <a:srgbClr val="191715"/>
              </a:solidFill>
              <a:latin typeface="Arial"/>
              <a:cs typeface="Arial"/>
            </a:endParaRPr>
          </a:p>
          <a:p>
            <a:pPr>
              <a:lnSpc>
                <a:spcPts val="2879"/>
              </a:lnSpc>
            </a:pPr>
            <a:r>
              <a:rPr lang="en-US" sz="2400" spc="35">
                <a:solidFill>
                  <a:srgbClr val="191715"/>
                </a:solidFill>
                <a:latin typeface="Arial"/>
                <a:cs typeface="Arial"/>
              </a:rPr>
              <a:t>The work that has been done to save, conserve and give new life to Shrewsbury </a:t>
            </a:r>
            <a:r>
              <a:rPr lang="en-US" sz="2400" spc="35" err="1">
                <a:solidFill>
                  <a:srgbClr val="191715"/>
                </a:solidFill>
                <a:latin typeface="Arial"/>
                <a:cs typeface="Arial"/>
              </a:rPr>
              <a:t>Flaxmill</a:t>
            </a:r>
            <a:r>
              <a:rPr lang="en-US" sz="2400" spc="35">
                <a:solidFill>
                  <a:srgbClr val="191715"/>
                </a:solidFill>
                <a:latin typeface="Arial"/>
                <a:cs typeface="Arial"/>
              </a:rPr>
              <a:t> Maltings shows how historic buildings can be repurposed and cared for, and aims to be an inspiration to all. If you are local to Shrewsbury the new exhibition within Shrewsbury </a:t>
            </a:r>
            <a:r>
              <a:rPr lang="en-US" sz="2400" spc="35" err="1">
                <a:solidFill>
                  <a:srgbClr val="191715"/>
                </a:solidFill>
                <a:latin typeface="Arial"/>
                <a:cs typeface="Arial"/>
              </a:rPr>
              <a:t>Flaxmill</a:t>
            </a:r>
            <a:r>
              <a:rPr lang="en-US" sz="2400" spc="35">
                <a:solidFill>
                  <a:srgbClr val="191715"/>
                </a:solidFill>
                <a:latin typeface="Arial"/>
                <a:cs typeface="Arial"/>
              </a:rPr>
              <a:t> Maltings is now open for visitors: </a:t>
            </a:r>
            <a:r>
              <a:rPr lang="en-US" sz="2400" u="sng" spc="35">
                <a:solidFill>
                  <a:srgbClr val="2579A4"/>
                </a:solidFill>
                <a:latin typeface="Arial"/>
                <a:cs typeface="Arial"/>
                <a:hlinkClick r:id="rId7"/>
              </a:rPr>
              <a:t>https://www.shrewsburyflaxmillmaltings.org.uk/visit/</a:t>
            </a:r>
            <a:r>
              <a:rPr lang="en-US" sz="2400" spc="35">
                <a:solidFill>
                  <a:srgbClr val="191715"/>
                </a:solidFill>
                <a:latin typeface="Arial"/>
                <a:cs typeface="Arial"/>
              </a:rPr>
              <a:t> </a:t>
            </a:r>
          </a:p>
        </p:txBody>
      </p:sp>
      <p:sp>
        <p:nvSpPr>
          <p:cNvPr id="11" name="TextBox 6">
            <a:extLst>
              <a:ext uri="{FF2B5EF4-FFF2-40B4-BE49-F238E27FC236}">
                <a16:creationId xmlns:a16="http://schemas.microsoft.com/office/drawing/2014/main" id="{43B1B303-284C-EFD8-417F-357F8CAD0F29}"/>
              </a:ext>
            </a:extLst>
          </p:cNvPr>
          <p:cNvSpPr txBox="1"/>
          <p:nvPr/>
        </p:nvSpPr>
        <p:spPr>
          <a:xfrm>
            <a:off x="648530" y="9331578"/>
            <a:ext cx="11171416" cy="397032"/>
          </a:xfrm>
          <a:prstGeom prst="rect">
            <a:avLst/>
          </a:prstGeom>
        </p:spPr>
        <p:txBody>
          <a:bodyPr lIns="0" tIns="0" rIns="0" bIns="0" rtlCol="0" anchor="t">
            <a:spAutoFit/>
          </a:bodyPr>
          <a:lstStyle/>
          <a:p>
            <a:pPr>
              <a:lnSpc>
                <a:spcPts val="3359"/>
              </a:lnSpc>
            </a:pPr>
            <a:r>
              <a:rPr lang="en-US" sz="2400">
                <a:solidFill>
                  <a:srgbClr val="737373"/>
                </a:solidFill>
                <a:latin typeface="Arial"/>
                <a:cs typeface="Arial"/>
              </a:rPr>
              <a:t>More resources at </a:t>
            </a:r>
            <a:r>
              <a:rPr lang="en-US" sz="2400">
                <a:solidFill>
                  <a:schemeClr val="bg1">
                    <a:lumMod val="50000"/>
                  </a:schemeClr>
                </a:solidFill>
                <a:latin typeface="Arial"/>
                <a:cs typeface="Arial"/>
              </a:rPr>
              <a:t>HistoricEngland.org.uk/Education</a:t>
            </a:r>
          </a:p>
        </p:txBody>
      </p:sp>
      <p:sp>
        <p:nvSpPr>
          <p:cNvPr id="12" name="Rectangle 11">
            <a:hlinkClick r:id="rId8"/>
            <a:extLst>
              <a:ext uri="{FF2B5EF4-FFF2-40B4-BE49-F238E27FC236}">
                <a16:creationId xmlns:a16="http://schemas.microsoft.com/office/drawing/2014/main" id="{A73F8749-2C28-B257-E0A9-724151F9F282}"/>
              </a:ext>
            </a:extLst>
          </p:cNvPr>
          <p:cNvSpPr/>
          <p:nvPr/>
        </p:nvSpPr>
        <p:spPr>
          <a:xfrm>
            <a:off x="2961861" y="9331578"/>
            <a:ext cx="4333461" cy="419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a:off x="1028700" y="628986"/>
            <a:ext cx="12900678" cy="1179810"/>
          </a:xfrm>
          <a:prstGeom prst="rect">
            <a:avLst/>
          </a:prstGeom>
        </p:spPr>
        <p:txBody>
          <a:bodyPr lIns="0" tIns="0" rIns="0" bIns="0" rtlCol="0" anchor="t">
            <a:spAutoFit/>
          </a:bodyPr>
          <a:lstStyle/>
          <a:p>
            <a:pPr>
              <a:lnSpc>
                <a:spcPts val="4589"/>
              </a:lnSpc>
            </a:pPr>
            <a:r>
              <a:rPr lang="en-US" sz="3950" b="1">
                <a:solidFill>
                  <a:srgbClr val="000000"/>
                </a:solidFill>
                <a:latin typeface="Arial"/>
                <a:cs typeface="Arial"/>
              </a:rPr>
              <a:t>Who did the 8 most common jobs? </a:t>
            </a:r>
          </a:p>
          <a:p>
            <a:pPr algn="l">
              <a:lnSpc>
                <a:spcPts val="4589"/>
              </a:lnSpc>
            </a:pPr>
            <a:endParaRPr lang="en-US" sz="3950" b="1">
              <a:solidFill>
                <a:srgbClr val="000000"/>
              </a:solidFill>
              <a:latin typeface="Arial"/>
              <a:cs typeface="Arial"/>
            </a:endParaRPr>
          </a:p>
        </p:txBody>
      </p:sp>
      <p:sp>
        <p:nvSpPr>
          <p:cNvPr id="5" name="TextBox 5"/>
          <p:cNvSpPr txBox="1"/>
          <p:nvPr/>
        </p:nvSpPr>
        <p:spPr>
          <a:xfrm rot="5400000">
            <a:off x="15145547" y="2973751"/>
            <a:ext cx="5526628" cy="712458"/>
          </a:xfrm>
          <a:prstGeom prst="rect">
            <a:avLst/>
          </a:prstGeom>
        </p:spPr>
        <p:txBody>
          <a:bodyPr lIns="0" tIns="0" rIns="0" bIns="0" rtlCol="0" anchor="t">
            <a:spAutoFit/>
          </a:bodyPr>
          <a:lstStyle/>
          <a:p>
            <a:pPr algn="ctr">
              <a:lnSpc>
                <a:spcPts val="5880"/>
              </a:lnSpc>
            </a:pPr>
            <a:r>
              <a:rPr lang="en-US" sz="4200">
                <a:solidFill>
                  <a:srgbClr val="FFFFFF"/>
                </a:solidFill>
                <a:latin typeface="Arial"/>
                <a:cs typeface="Arial"/>
              </a:rPr>
              <a:t>Education Resources</a:t>
            </a:r>
          </a:p>
        </p:txBody>
      </p:sp>
      <p:graphicFrame>
        <p:nvGraphicFramePr>
          <p:cNvPr id="6" name="Table 6"/>
          <p:cNvGraphicFramePr>
            <a:graphicFrameLocks noGrp="1"/>
          </p:cNvGraphicFramePr>
          <p:nvPr>
            <p:extLst>
              <p:ext uri="{D42A27DB-BD31-4B8C-83A1-F6EECF244321}">
                <p14:modId xmlns:p14="http://schemas.microsoft.com/office/powerpoint/2010/main" val="1864435354"/>
              </p:ext>
            </p:extLst>
          </p:nvPr>
        </p:nvGraphicFramePr>
        <p:xfrm>
          <a:off x="1028700" y="2219201"/>
          <a:ext cx="15578496" cy="7039100"/>
        </p:xfrm>
        <a:graphic>
          <a:graphicData uri="http://schemas.openxmlformats.org/drawingml/2006/table">
            <a:tbl>
              <a:tblPr/>
              <a:tblGrid>
                <a:gridCol w="2596416">
                  <a:extLst>
                    <a:ext uri="{9D8B030D-6E8A-4147-A177-3AD203B41FA5}">
                      <a16:colId xmlns:a16="http://schemas.microsoft.com/office/drawing/2014/main" val="20000"/>
                    </a:ext>
                  </a:extLst>
                </a:gridCol>
                <a:gridCol w="2596416">
                  <a:extLst>
                    <a:ext uri="{9D8B030D-6E8A-4147-A177-3AD203B41FA5}">
                      <a16:colId xmlns:a16="http://schemas.microsoft.com/office/drawing/2014/main" val="20001"/>
                    </a:ext>
                  </a:extLst>
                </a:gridCol>
                <a:gridCol w="2596416">
                  <a:extLst>
                    <a:ext uri="{9D8B030D-6E8A-4147-A177-3AD203B41FA5}">
                      <a16:colId xmlns:a16="http://schemas.microsoft.com/office/drawing/2014/main" val="20002"/>
                    </a:ext>
                  </a:extLst>
                </a:gridCol>
                <a:gridCol w="2596416">
                  <a:extLst>
                    <a:ext uri="{9D8B030D-6E8A-4147-A177-3AD203B41FA5}">
                      <a16:colId xmlns:a16="http://schemas.microsoft.com/office/drawing/2014/main" val="20003"/>
                    </a:ext>
                  </a:extLst>
                </a:gridCol>
                <a:gridCol w="2596416">
                  <a:extLst>
                    <a:ext uri="{9D8B030D-6E8A-4147-A177-3AD203B41FA5}">
                      <a16:colId xmlns:a16="http://schemas.microsoft.com/office/drawing/2014/main" val="20004"/>
                    </a:ext>
                  </a:extLst>
                </a:gridCol>
                <a:gridCol w="2596416">
                  <a:extLst>
                    <a:ext uri="{9D8B030D-6E8A-4147-A177-3AD203B41FA5}">
                      <a16:colId xmlns:a16="http://schemas.microsoft.com/office/drawing/2014/main" val="20005"/>
                    </a:ext>
                  </a:extLst>
                </a:gridCol>
              </a:tblGrid>
              <a:tr h="703910">
                <a:tc>
                  <a:txBody>
                    <a:bodyPr/>
                    <a:lstStyle/>
                    <a:p>
                      <a:pPr algn="l">
                        <a:defRPr/>
                      </a:pPr>
                      <a:r>
                        <a:rPr lang="en-US" sz="2750" b="1" u="none">
                          <a:solidFill>
                            <a:srgbClr val="000000"/>
                          </a:solidFill>
                          <a:latin typeface="Arial"/>
                        </a:rPr>
                        <a:t>Job title</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Boy (9-19)</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Man (20 +)</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Girl (9-19)</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Woman (20 +)</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TOTAL</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10000"/>
                  </a:ext>
                </a:extLst>
              </a:tr>
              <a:tr h="703910">
                <a:tc>
                  <a:txBody>
                    <a:bodyPr/>
                    <a:lstStyle/>
                    <a:p>
                      <a:pPr algn="l">
                        <a:defRPr/>
                      </a:pPr>
                      <a:r>
                        <a:rPr lang="en-US" sz="2750" u="none">
                          <a:solidFill>
                            <a:srgbClr val="000000"/>
                          </a:solidFill>
                          <a:latin typeface="Arial"/>
                        </a:rPr>
                        <a:t>Dyer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703910">
                <a:tc>
                  <a:txBody>
                    <a:bodyPr/>
                    <a:lstStyle/>
                    <a:p>
                      <a:pPr algn="l">
                        <a:defRPr/>
                      </a:pPr>
                      <a:r>
                        <a:rPr lang="en-US" sz="2750" u="none">
                          <a:solidFill>
                            <a:srgbClr val="000000"/>
                          </a:solidFill>
                          <a:latin typeface="Arial"/>
                        </a:rPr>
                        <a:t>Finisher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3910">
                <a:tc>
                  <a:txBody>
                    <a:bodyPr/>
                    <a:lstStyle/>
                    <a:p>
                      <a:pPr algn="l">
                        <a:defRPr/>
                      </a:pPr>
                      <a:r>
                        <a:rPr lang="en-US" sz="2750">
                          <a:solidFill>
                            <a:srgbClr val="000000"/>
                          </a:solidFill>
                          <a:latin typeface="Arial"/>
                        </a:rPr>
                        <a:t>Maker Up</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3"/>
                  </a:ext>
                </a:extLst>
              </a:tr>
              <a:tr h="703910">
                <a:tc>
                  <a:txBody>
                    <a:bodyPr/>
                    <a:lstStyle/>
                    <a:p>
                      <a:pPr algn="l">
                        <a:defRPr/>
                      </a:pPr>
                      <a:r>
                        <a:rPr lang="en-US" sz="2750">
                          <a:solidFill>
                            <a:srgbClr val="000000"/>
                          </a:solidFill>
                          <a:latin typeface="Arial"/>
                        </a:rPr>
                        <a:t>Reeler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3910">
                <a:tc>
                  <a:txBody>
                    <a:bodyPr/>
                    <a:lstStyle/>
                    <a:p>
                      <a:pPr algn="l">
                        <a:defRPr/>
                      </a:pPr>
                      <a:r>
                        <a:rPr lang="en-US" sz="2750">
                          <a:solidFill>
                            <a:srgbClr val="000000"/>
                          </a:solidFill>
                          <a:latin typeface="Arial"/>
                        </a:rPr>
                        <a:t>Sorter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5"/>
                  </a:ext>
                </a:extLst>
              </a:tr>
              <a:tr h="703910">
                <a:tc>
                  <a:txBody>
                    <a:bodyPr/>
                    <a:lstStyle/>
                    <a:p>
                      <a:pPr algn="l">
                        <a:defRPr/>
                      </a:pPr>
                      <a:r>
                        <a:rPr lang="en-US" sz="2750">
                          <a:solidFill>
                            <a:srgbClr val="000000"/>
                          </a:solidFill>
                          <a:latin typeface="Arial"/>
                        </a:rPr>
                        <a:t>Spinner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03910">
                <a:tc>
                  <a:txBody>
                    <a:bodyPr/>
                    <a:lstStyle/>
                    <a:p>
                      <a:pPr algn="l">
                        <a:defRPr/>
                      </a:pPr>
                      <a:r>
                        <a:rPr lang="en-US" sz="2750" u="none">
                          <a:solidFill>
                            <a:srgbClr val="000000"/>
                          </a:solidFill>
                          <a:latin typeface="Arial"/>
                        </a:rPr>
                        <a:t>Parter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7"/>
                  </a:ext>
                </a:extLst>
              </a:tr>
              <a:tr h="703910">
                <a:tc>
                  <a:txBody>
                    <a:bodyPr/>
                    <a:lstStyle/>
                    <a:p>
                      <a:pPr algn="l">
                        <a:defRPr/>
                      </a:pPr>
                      <a:r>
                        <a:rPr lang="en-US" sz="2750" u="none">
                          <a:solidFill>
                            <a:srgbClr val="000000"/>
                          </a:solidFill>
                          <a:latin typeface="Arial"/>
                        </a:rPr>
                        <a:t>Piecer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703910">
                <a:tc>
                  <a:txBody>
                    <a:bodyPr/>
                    <a:lstStyle/>
                    <a:p>
                      <a:pPr algn="l">
                        <a:defRPr/>
                      </a:pPr>
                      <a:r>
                        <a:rPr lang="en-US" sz="2750" u="none">
                          <a:solidFill>
                            <a:srgbClr val="000000"/>
                          </a:solidFill>
                          <a:latin typeface="Arial"/>
                        </a:rPr>
                        <a:t>Polisher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9"/>
                  </a:ext>
                </a:extLst>
              </a:tr>
            </a:tbl>
          </a:graphicData>
        </a:graphic>
      </p:graphicFrame>
      <p:sp>
        <p:nvSpPr>
          <p:cNvPr id="7" name="TextBox 7"/>
          <p:cNvSpPr txBox="1"/>
          <p:nvPr/>
        </p:nvSpPr>
        <p:spPr>
          <a:xfrm>
            <a:off x="1028700" y="1396465"/>
            <a:ext cx="16103773" cy="737235"/>
          </a:xfrm>
          <a:prstGeom prst="rect">
            <a:avLst/>
          </a:prstGeom>
        </p:spPr>
        <p:txBody>
          <a:bodyPr lIns="0" tIns="0" rIns="0" bIns="0" rtlCol="0" anchor="t">
            <a:spAutoFit/>
          </a:bodyPr>
          <a:lstStyle/>
          <a:p>
            <a:pPr>
              <a:lnSpc>
                <a:spcPts val="2940"/>
              </a:lnSpc>
            </a:pPr>
            <a:r>
              <a:rPr lang="en-US" sz="2100">
                <a:solidFill>
                  <a:srgbClr val="000000"/>
                </a:solidFill>
                <a:latin typeface="Arial"/>
                <a:cs typeface="Arial"/>
              </a:rPr>
              <a:t>Share your information from your Record Sheets. If someone did one of these jobs in the mill add a tally mark into the correct column. </a:t>
            </a:r>
          </a:p>
          <a:p>
            <a:pPr>
              <a:lnSpc>
                <a:spcPts val="2940"/>
              </a:lnSpc>
            </a:pPr>
            <a:r>
              <a:rPr lang="en-US" sz="2100">
                <a:solidFill>
                  <a:srgbClr val="000000"/>
                </a:solidFill>
                <a:latin typeface="Arial"/>
                <a:cs typeface="Arial"/>
              </a:rPr>
              <a:t>Use different </a:t>
            </a:r>
            <a:r>
              <a:rPr lang="en-US" sz="2100" err="1">
                <a:solidFill>
                  <a:srgbClr val="000000"/>
                </a:solidFill>
                <a:latin typeface="Arial"/>
                <a:cs typeface="Arial"/>
              </a:rPr>
              <a:t>colour</a:t>
            </a:r>
            <a:r>
              <a:rPr lang="en-US" sz="2100">
                <a:solidFill>
                  <a:srgbClr val="000000"/>
                </a:solidFill>
                <a:latin typeface="Arial"/>
                <a:cs typeface="Arial"/>
              </a:rPr>
              <a:t> tally marks for males and females, to help see if they did different types of job.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graphicFrame>
        <p:nvGraphicFramePr>
          <p:cNvPr id="4" name="Table 4"/>
          <p:cNvGraphicFramePr>
            <a:graphicFrameLocks noGrp="1"/>
          </p:cNvGraphicFramePr>
          <p:nvPr>
            <p:extLst>
              <p:ext uri="{D42A27DB-BD31-4B8C-83A1-F6EECF244321}">
                <p14:modId xmlns:p14="http://schemas.microsoft.com/office/powerpoint/2010/main" val="1018905647"/>
              </p:ext>
            </p:extLst>
          </p:nvPr>
        </p:nvGraphicFramePr>
        <p:xfrm>
          <a:off x="1028700" y="2219201"/>
          <a:ext cx="15578496" cy="7039100"/>
        </p:xfrm>
        <a:graphic>
          <a:graphicData uri="http://schemas.openxmlformats.org/drawingml/2006/table">
            <a:tbl>
              <a:tblPr/>
              <a:tblGrid>
                <a:gridCol w="2596416">
                  <a:extLst>
                    <a:ext uri="{9D8B030D-6E8A-4147-A177-3AD203B41FA5}">
                      <a16:colId xmlns:a16="http://schemas.microsoft.com/office/drawing/2014/main" val="20000"/>
                    </a:ext>
                  </a:extLst>
                </a:gridCol>
                <a:gridCol w="2596416">
                  <a:extLst>
                    <a:ext uri="{9D8B030D-6E8A-4147-A177-3AD203B41FA5}">
                      <a16:colId xmlns:a16="http://schemas.microsoft.com/office/drawing/2014/main" val="20001"/>
                    </a:ext>
                  </a:extLst>
                </a:gridCol>
                <a:gridCol w="2596416">
                  <a:extLst>
                    <a:ext uri="{9D8B030D-6E8A-4147-A177-3AD203B41FA5}">
                      <a16:colId xmlns:a16="http://schemas.microsoft.com/office/drawing/2014/main" val="20002"/>
                    </a:ext>
                  </a:extLst>
                </a:gridCol>
                <a:gridCol w="2596416">
                  <a:extLst>
                    <a:ext uri="{9D8B030D-6E8A-4147-A177-3AD203B41FA5}">
                      <a16:colId xmlns:a16="http://schemas.microsoft.com/office/drawing/2014/main" val="20003"/>
                    </a:ext>
                  </a:extLst>
                </a:gridCol>
                <a:gridCol w="2596416">
                  <a:extLst>
                    <a:ext uri="{9D8B030D-6E8A-4147-A177-3AD203B41FA5}">
                      <a16:colId xmlns:a16="http://schemas.microsoft.com/office/drawing/2014/main" val="20004"/>
                    </a:ext>
                  </a:extLst>
                </a:gridCol>
                <a:gridCol w="2596416">
                  <a:extLst>
                    <a:ext uri="{9D8B030D-6E8A-4147-A177-3AD203B41FA5}">
                      <a16:colId xmlns:a16="http://schemas.microsoft.com/office/drawing/2014/main" val="20005"/>
                    </a:ext>
                  </a:extLst>
                </a:gridCol>
              </a:tblGrid>
              <a:tr h="703910">
                <a:tc>
                  <a:txBody>
                    <a:bodyPr/>
                    <a:lstStyle/>
                    <a:p>
                      <a:pPr algn="l">
                        <a:defRPr/>
                      </a:pPr>
                      <a:r>
                        <a:rPr lang="en-US" sz="2750" b="1" u="none">
                          <a:solidFill>
                            <a:srgbClr val="000000"/>
                          </a:solidFill>
                          <a:latin typeface="Arial"/>
                        </a:rPr>
                        <a:t>Job title</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Boy (9-19)</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Man (20 +)</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Girl (9-19)</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Woman (20 +)</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750" b="1">
                          <a:solidFill>
                            <a:srgbClr val="000000"/>
                          </a:solidFill>
                          <a:latin typeface="Arial"/>
                        </a:rPr>
                        <a:t>TOTAL</a:t>
                      </a:r>
                      <a:endParaRPr lang="en-US" sz="275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10000"/>
                  </a:ext>
                </a:extLst>
              </a:tr>
              <a:tr h="703910">
                <a:tc>
                  <a:txBody>
                    <a:bodyPr/>
                    <a:lstStyle/>
                    <a:p>
                      <a:pPr algn="l">
                        <a:defRPr/>
                      </a:pPr>
                      <a:r>
                        <a:rPr lang="en-US" sz="2750" u="none">
                          <a:solidFill>
                            <a:srgbClr val="000000"/>
                          </a:solidFill>
                          <a:latin typeface="Arial"/>
                        </a:rPr>
                        <a:t>Dyer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800">
                          <a:solidFill>
                            <a:srgbClr val="000000"/>
                          </a:solidFill>
                          <a:latin typeface="Arial"/>
                        </a:rPr>
                        <a:t>2</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703910">
                <a:tc>
                  <a:txBody>
                    <a:bodyPr/>
                    <a:lstStyle/>
                    <a:p>
                      <a:pPr algn="l">
                        <a:defRPr/>
                      </a:pPr>
                      <a:r>
                        <a:rPr lang="en-US" sz="2750" u="none">
                          <a:solidFill>
                            <a:srgbClr val="000000"/>
                          </a:solidFill>
                          <a:latin typeface="Arial"/>
                        </a:rPr>
                        <a:t>Finisher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800">
                          <a:solidFill>
                            <a:srgbClr val="000000"/>
                          </a:solidFill>
                          <a:latin typeface="Arial"/>
                        </a:rPr>
                        <a:t>8</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03910">
                <a:tc>
                  <a:txBody>
                    <a:bodyPr/>
                    <a:lstStyle/>
                    <a:p>
                      <a:pPr algn="l">
                        <a:defRPr/>
                      </a:pPr>
                      <a:r>
                        <a:rPr lang="en-US" sz="2750">
                          <a:solidFill>
                            <a:srgbClr val="000000"/>
                          </a:solidFill>
                          <a:latin typeface="Arial"/>
                        </a:rPr>
                        <a:t>Maker Up</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800">
                          <a:solidFill>
                            <a:srgbClr val="000000"/>
                          </a:solidFill>
                          <a:latin typeface="Arial"/>
                        </a:rPr>
                        <a:t>4</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3"/>
                  </a:ext>
                </a:extLst>
              </a:tr>
              <a:tr h="703910">
                <a:tc>
                  <a:txBody>
                    <a:bodyPr/>
                    <a:lstStyle/>
                    <a:p>
                      <a:pPr algn="l">
                        <a:defRPr/>
                      </a:pPr>
                      <a:r>
                        <a:rPr lang="en-US" sz="2750">
                          <a:solidFill>
                            <a:srgbClr val="000000"/>
                          </a:solidFill>
                          <a:latin typeface="Arial"/>
                        </a:rPr>
                        <a:t>Reeler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750">
                          <a:solidFill>
                            <a:srgbClr val="000000"/>
                          </a:solidFill>
                          <a:latin typeface="Arial"/>
                        </a:rPr>
                        <a:t>17</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3910">
                <a:tc>
                  <a:txBody>
                    <a:bodyPr/>
                    <a:lstStyle/>
                    <a:p>
                      <a:pPr algn="l">
                        <a:defRPr/>
                      </a:pPr>
                      <a:r>
                        <a:rPr lang="en-US" sz="2750">
                          <a:solidFill>
                            <a:srgbClr val="000000"/>
                          </a:solidFill>
                          <a:latin typeface="Arial"/>
                        </a:rPr>
                        <a:t>Sorter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750">
                          <a:solidFill>
                            <a:srgbClr val="000000"/>
                          </a:solidFill>
                          <a:latin typeface="Arial"/>
                        </a:rPr>
                        <a:t>2</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5"/>
                  </a:ext>
                </a:extLst>
              </a:tr>
              <a:tr h="703910">
                <a:tc>
                  <a:txBody>
                    <a:bodyPr/>
                    <a:lstStyle/>
                    <a:p>
                      <a:pPr algn="l">
                        <a:defRPr/>
                      </a:pPr>
                      <a:r>
                        <a:rPr lang="en-US" sz="2750">
                          <a:solidFill>
                            <a:srgbClr val="000000"/>
                          </a:solidFill>
                          <a:latin typeface="Arial"/>
                        </a:rPr>
                        <a:t>Spinner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750">
                          <a:solidFill>
                            <a:srgbClr val="000000"/>
                          </a:solidFill>
                          <a:latin typeface="Arial"/>
                        </a:rPr>
                        <a:t>13</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03910">
                <a:tc>
                  <a:txBody>
                    <a:bodyPr/>
                    <a:lstStyle/>
                    <a:p>
                      <a:pPr algn="l">
                        <a:defRPr/>
                      </a:pPr>
                      <a:r>
                        <a:rPr lang="en-US" sz="2750">
                          <a:solidFill>
                            <a:srgbClr val="000000"/>
                          </a:solidFill>
                          <a:latin typeface="Arial"/>
                        </a:rPr>
                        <a:t>Spreader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750">
                          <a:solidFill>
                            <a:srgbClr val="000000"/>
                          </a:solidFill>
                          <a:latin typeface="Arial"/>
                        </a:rPr>
                        <a:t>5</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7"/>
                  </a:ext>
                </a:extLst>
              </a:tr>
              <a:tr h="703910">
                <a:tc>
                  <a:txBody>
                    <a:bodyPr/>
                    <a:lstStyle/>
                    <a:p>
                      <a:pPr algn="l">
                        <a:defRPr/>
                      </a:pPr>
                      <a:r>
                        <a:rPr lang="en-US" sz="2750">
                          <a:solidFill>
                            <a:srgbClr val="000000"/>
                          </a:solidFill>
                          <a:latin typeface="Arial"/>
                        </a:rPr>
                        <a:t>Twister</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2750">
                          <a:solidFill>
                            <a:srgbClr val="000000"/>
                          </a:solidFill>
                          <a:latin typeface="Arial"/>
                        </a:rPr>
                        <a:t>3</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703910">
                <a:tc>
                  <a:txBody>
                    <a:bodyPr/>
                    <a:lstStyle/>
                    <a:p>
                      <a:pPr algn="l">
                        <a:defRPr/>
                      </a:pPr>
                      <a:r>
                        <a:rPr lang="en-US" sz="2750">
                          <a:solidFill>
                            <a:srgbClr val="000000"/>
                          </a:solidFill>
                          <a:latin typeface="Arial"/>
                        </a:rPr>
                        <a:t>Total</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750">
                          <a:solidFill>
                            <a:srgbClr val="000000"/>
                          </a:solidFill>
                          <a:latin typeface="Arial"/>
                        </a:rPr>
                        <a:t>11</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750">
                          <a:solidFill>
                            <a:srgbClr val="000000"/>
                          </a:solidFill>
                          <a:latin typeface="Arial"/>
                        </a:rPr>
                        <a:t>9</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750">
                          <a:solidFill>
                            <a:srgbClr val="BA4D81"/>
                          </a:solidFill>
                          <a:latin typeface="Arial"/>
                        </a:rPr>
                        <a:t>18</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750">
                          <a:solidFill>
                            <a:srgbClr val="BA4D81"/>
                          </a:solidFill>
                          <a:latin typeface="Arial"/>
                        </a:rPr>
                        <a:t>16</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2750">
                          <a:solidFill>
                            <a:srgbClr val="000000"/>
                          </a:solidFill>
                          <a:latin typeface="Arial"/>
                        </a:rPr>
                        <a:t>54</a:t>
                      </a:r>
                      <a:endParaRPr lang="en-US" sz="27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9"/>
                  </a:ext>
                </a:extLst>
              </a:tr>
            </a:tbl>
          </a:graphicData>
        </a:graphic>
      </p:graphicFrame>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80587" y="5143500"/>
            <a:ext cx="763142" cy="595251"/>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26847" y="5143500"/>
            <a:ext cx="763142" cy="595251"/>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97263" y="5143500"/>
            <a:ext cx="763142" cy="595251"/>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80587" y="6552846"/>
            <a:ext cx="763142" cy="595251"/>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97263" y="6552846"/>
            <a:ext cx="763142" cy="59525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4008842" y="3702201"/>
            <a:ext cx="244091" cy="53875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4252933" y="3702201"/>
            <a:ext cx="244091" cy="538752"/>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4008842" y="4466535"/>
            <a:ext cx="244091" cy="538752"/>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6526286" y="3060605"/>
            <a:ext cx="244091" cy="538752"/>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6526286" y="3702201"/>
            <a:ext cx="244091" cy="538752"/>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6770377" y="3702201"/>
            <a:ext cx="244091" cy="538752"/>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6526286" y="4466535"/>
            <a:ext cx="244091" cy="53875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4130888" y="5143500"/>
            <a:ext cx="244091" cy="538752"/>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a:stretch>
            <a:fillRect/>
          </a:stretch>
        </p:blipFill>
        <p:spPr>
          <a:xfrm>
            <a:off x="4130888" y="5823919"/>
            <a:ext cx="244091" cy="538752"/>
          </a:xfrm>
          <a:prstGeom prst="rect">
            <a:avLst/>
          </a:prstGeom>
        </p:spPr>
      </p:pic>
      <p:sp>
        <p:nvSpPr>
          <p:cNvPr id="19" name="TextBox 19"/>
          <p:cNvSpPr txBox="1"/>
          <p:nvPr/>
        </p:nvSpPr>
        <p:spPr>
          <a:xfrm>
            <a:off x="1028700" y="628986"/>
            <a:ext cx="12900678" cy="1172623"/>
          </a:xfrm>
          <a:prstGeom prst="rect">
            <a:avLst/>
          </a:prstGeom>
        </p:spPr>
        <p:txBody>
          <a:bodyPr lIns="0" tIns="0" rIns="0" bIns="0" rtlCol="0" anchor="t">
            <a:spAutoFit/>
          </a:bodyPr>
          <a:lstStyle/>
          <a:p>
            <a:pPr>
              <a:lnSpc>
                <a:spcPts val="4589"/>
              </a:lnSpc>
            </a:pPr>
            <a:r>
              <a:rPr lang="en-US" sz="3950" b="1">
                <a:solidFill>
                  <a:srgbClr val="BA4D81"/>
                </a:solidFill>
                <a:latin typeface="Arial"/>
                <a:cs typeface="Arial"/>
              </a:rPr>
              <a:t>ANSWERS</a:t>
            </a:r>
            <a:r>
              <a:rPr lang="en-US" sz="3950" b="1">
                <a:solidFill>
                  <a:srgbClr val="000000"/>
                </a:solidFill>
                <a:latin typeface="Arial"/>
                <a:cs typeface="Arial"/>
              </a:rPr>
              <a:t> Who did the 8 most common jobs? </a:t>
            </a:r>
          </a:p>
          <a:p>
            <a:pPr algn="l">
              <a:lnSpc>
                <a:spcPts val="4589"/>
              </a:lnSpc>
            </a:pPr>
            <a:endParaRPr lang="en-US" sz="3950" b="1">
              <a:solidFill>
                <a:srgbClr val="000000"/>
              </a:solidFill>
              <a:latin typeface="Arial"/>
              <a:cs typeface="Arial"/>
            </a:endParaRPr>
          </a:p>
        </p:txBody>
      </p:sp>
      <p:sp>
        <p:nvSpPr>
          <p:cNvPr id="20" name="TextBox 20"/>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21" name="TextBox 21"/>
          <p:cNvSpPr txBox="1"/>
          <p:nvPr/>
        </p:nvSpPr>
        <p:spPr>
          <a:xfrm>
            <a:off x="1028700" y="1396465"/>
            <a:ext cx="16103773" cy="1092928"/>
          </a:xfrm>
          <a:prstGeom prst="rect">
            <a:avLst/>
          </a:prstGeom>
        </p:spPr>
        <p:txBody>
          <a:bodyPr lIns="0" tIns="0" rIns="0" bIns="0" rtlCol="0" anchor="t">
            <a:spAutoFit/>
          </a:bodyPr>
          <a:lstStyle/>
          <a:p>
            <a:pPr>
              <a:lnSpc>
                <a:spcPts val="2940"/>
              </a:lnSpc>
            </a:pPr>
            <a:r>
              <a:rPr lang="en-US" sz="2100">
                <a:solidFill>
                  <a:srgbClr val="000000"/>
                </a:solidFill>
                <a:latin typeface="Arial"/>
                <a:cs typeface="Arial"/>
              </a:rPr>
              <a:t>Share your information from your Record Sheets. If someone did one of these jobs in the mill add a tally mark into the correct column. </a:t>
            </a:r>
          </a:p>
          <a:p>
            <a:pPr>
              <a:lnSpc>
                <a:spcPts val="2940"/>
              </a:lnSpc>
            </a:pPr>
            <a:r>
              <a:rPr lang="en-US" sz="2100">
                <a:solidFill>
                  <a:srgbClr val="000000"/>
                </a:solidFill>
                <a:latin typeface="Arial"/>
                <a:cs typeface="Arial"/>
              </a:rPr>
              <a:t>Use different </a:t>
            </a:r>
            <a:r>
              <a:rPr lang="en-US" sz="2100" err="1">
                <a:solidFill>
                  <a:srgbClr val="000000"/>
                </a:solidFill>
                <a:latin typeface="Arial"/>
                <a:cs typeface="Arial"/>
              </a:rPr>
              <a:t>colour</a:t>
            </a:r>
            <a:r>
              <a:rPr lang="en-US" sz="2100">
                <a:solidFill>
                  <a:srgbClr val="000000"/>
                </a:solidFill>
                <a:latin typeface="Arial"/>
                <a:cs typeface="Arial"/>
              </a:rPr>
              <a:t> tally marks for males and females, to help see if they did different types of job.</a:t>
            </a:r>
          </a:p>
          <a:p>
            <a:pPr>
              <a:lnSpc>
                <a:spcPts val="2940"/>
              </a:lnSpc>
            </a:pPr>
            <a:endParaRPr lang="en-US" sz="2100">
              <a:solidFill>
                <a:srgbClr val="000000"/>
              </a:solidFill>
              <a:latin typeface="Arial"/>
              <a:cs typeface="Arial"/>
            </a:endParaRPr>
          </a:p>
        </p:txBody>
      </p:sp>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r="11635" b="5913"/>
          <a:stretch>
            <a:fillRect/>
          </a:stretch>
        </p:blipFill>
        <p:spPr>
          <a:xfrm>
            <a:off x="4130888" y="6505546"/>
            <a:ext cx="142575" cy="506892"/>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72023" r="11635" b="5913"/>
          <a:stretch>
            <a:fillRect/>
          </a:stretch>
        </p:blipFill>
        <p:spPr>
          <a:xfrm>
            <a:off x="6605737" y="6552846"/>
            <a:ext cx="142575" cy="506892"/>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72023" r="11635" b="5913"/>
          <a:stretch>
            <a:fillRect/>
          </a:stretch>
        </p:blipFill>
        <p:spPr>
          <a:xfrm>
            <a:off x="9884273" y="6552846"/>
            <a:ext cx="142575" cy="506892"/>
          </a:xfrm>
          <a:prstGeom prst="rect">
            <a:avLst/>
          </a:prstGeom>
        </p:spPr>
      </p:pic>
      <p:pic>
        <p:nvPicPr>
          <p:cNvPr id="25" name="Picture 2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72023" r="11635" b="5913"/>
          <a:stretch>
            <a:fillRect/>
          </a:stretch>
        </p:blipFill>
        <p:spPr>
          <a:xfrm>
            <a:off x="11697263" y="7957722"/>
            <a:ext cx="142575" cy="506892"/>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72023"/>
          <a:stretch>
            <a:fillRect/>
          </a:stretch>
        </p:blipFill>
        <p:spPr>
          <a:xfrm>
            <a:off x="9218066" y="7957722"/>
            <a:ext cx="244091" cy="538752"/>
          </a:xfrm>
          <a:prstGeom prst="rect">
            <a:avLst/>
          </a:prstGeom>
        </p:spPr>
      </p:pic>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97263" y="7255284"/>
            <a:ext cx="763142" cy="59525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6" name="TextBox 6"/>
          <p:cNvSpPr txBox="1"/>
          <p:nvPr/>
        </p:nvSpPr>
        <p:spPr>
          <a:xfrm>
            <a:off x="553926" y="576192"/>
            <a:ext cx="2960879" cy="4719241"/>
          </a:xfrm>
          <a:prstGeom prst="rect">
            <a:avLst/>
          </a:prstGeom>
        </p:spPr>
        <p:txBody>
          <a:bodyPr lIns="0" tIns="0" rIns="0" bIns="0" rtlCol="0" anchor="t">
            <a:spAutoFit/>
          </a:bodyPr>
          <a:lstStyle/>
          <a:p>
            <a:pPr>
              <a:lnSpc>
                <a:spcPts val="4589"/>
              </a:lnSpc>
            </a:pPr>
            <a:r>
              <a:rPr lang="en-US" sz="3950" b="1">
                <a:solidFill>
                  <a:srgbClr val="BA4D81"/>
                </a:solidFill>
                <a:latin typeface="Arial"/>
                <a:cs typeface="Arial"/>
              </a:rPr>
              <a:t>EXTENDED VERSION</a:t>
            </a:r>
          </a:p>
          <a:p>
            <a:pPr>
              <a:lnSpc>
                <a:spcPts val="4589"/>
              </a:lnSpc>
            </a:pPr>
            <a:endParaRPr lang="en-US" sz="3950" b="1">
              <a:solidFill>
                <a:srgbClr val="000000"/>
              </a:solidFill>
              <a:latin typeface="Arial"/>
              <a:cs typeface="Arial"/>
            </a:endParaRPr>
          </a:p>
          <a:p>
            <a:pPr>
              <a:lnSpc>
                <a:spcPts val="4589"/>
              </a:lnSpc>
            </a:pPr>
            <a:r>
              <a:rPr lang="en-US" sz="3950" b="1">
                <a:solidFill>
                  <a:srgbClr val="000000"/>
                </a:solidFill>
                <a:latin typeface="Arial"/>
                <a:cs typeface="Arial"/>
              </a:rPr>
              <a:t>What jobs were done in the flax mill? </a:t>
            </a:r>
          </a:p>
          <a:p>
            <a:pPr algn="l">
              <a:lnSpc>
                <a:spcPts val="4589"/>
              </a:lnSpc>
            </a:pPr>
            <a:endParaRPr lang="en-US" sz="3950" b="1">
              <a:solidFill>
                <a:srgbClr val="000000"/>
              </a:solidFill>
              <a:latin typeface="Arial"/>
              <a:cs typeface="Arial"/>
            </a:endParaRPr>
          </a:p>
        </p:txBody>
      </p:sp>
      <p:sp>
        <p:nvSpPr>
          <p:cNvPr id="7" name="TextBox 7"/>
          <p:cNvSpPr txBox="1"/>
          <p:nvPr/>
        </p:nvSpPr>
        <p:spPr>
          <a:xfrm>
            <a:off x="587958" y="5302054"/>
            <a:ext cx="2382937" cy="4059188"/>
          </a:xfrm>
          <a:prstGeom prst="rect">
            <a:avLst/>
          </a:prstGeom>
        </p:spPr>
        <p:txBody>
          <a:bodyPr lIns="0" tIns="0" rIns="0" bIns="0" rtlCol="0" anchor="t">
            <a:spAutoFit/>
          </a:bodyPr>
          <a:lstStyle/>
          <a:p>
            <a:pPr>
              <a:lnSpc>
                <a:spcPts val="2940"/>
              </a:lnSpc>
            </a:pPr>
            <a:r>
              <a:rPr lang="en-US" sz="2100">
                <a:solidFill>
                  <a:srgbClr val="000000"/>
                </a:solidFill>
                <a:latin typeface="Arial"/>
                <a:cs typeface="Arial"/>
              </a:rPr>
              <a:t>Share your information from your Record Sheets, these are all the jobs from people working in the mill, add a tally to it, use different </a:t>
            </a:r>
            <a:r>
              <a:rPr lang="en-US" sz="2100" err="1">
                <a:solidFill>
                  <a:srgbClr val="000000"/>
                </a:solidFill>
                <a:latin typeface="Arial"/>
                <a:cs typeface="Arial"/>
              </a:rPr>
              <a:t>colours</a:t>
            </a:r>
            <a:r>
              <a:rPr lang="en-US" sz="2100">
                <a:solidFill>
                  <a:srgbClr val="000000"/>
                </a:solidFill>
                <a:latin typeface="Arial"/>
                <a:cs typeface="Arial"/>
              </a:rPr>
              <a:t> for male and female to see the difference.</a:t>
            </a:r>
          </a:p>
        </p:txBody>
      </p:sp>
      <p:graphicFrame>
        <p:nvGraphicFramePr>
          <p:cNvPr id="8" name="Table 5">
            <a:extLst>
              <a:ext uri="{FF2B5EF4-FFF2-40B4-BE49-F238E27FC236}">
                <a16:creationId xmlns:a16="http://schemas.microsoft.com/office/drawing/2014/main" id="{33CE8C99-D198-410D-BE81-EB1BCCEA2784}"/>
              </a:ext>
            </a:extLst>
          </p:cNvPr>
          <p:cNvGraphicFramePr>
            <a:graphicFrameLocks noGrp="1"/>
          </p:cNvGraphicFramePr>
          <p:nvPr>
            <p:extLst>
              <p:ext uri="{D42A27DB-BD31-4B8C-83A1-F6EECF244321}">
                <p14:modId xmlns:p14="http://schemas.microsoft.com/office/powerpoint/2010/main" val="2257532073"/>
              </p:ext>
            </p:extLst>
          </p:nvPr>
        </p:nvGraphicFramePr>
        <p:xfrm>
          <a:off x="3437022" y="614823"/>
          <a:ext cx="13598121" cy="9240284"/>
        </p:xfrm>
        <a:graphic>
          <a:graphicData uri="http://schemas.openxmlformats.org/drawingml/2006/table">
            <a:tbl>
              <a:tblPr/>
              <a:tblGrid>
                <a:gridCol w="1291256">
                  <a:extLst>
                    <a:ext uri="{9D8B030D-6E8A-4147-A177-3AD203B41FA5}">
                      <a16:colId xmlns:a16="http://schemas.microsoft.com/office/drawing/2014/main" val="20000"/>
                    </a:ext>
                  </a:extLst>
                </a:gridCol>
                <a:gridCol w="1109281">
                  <a:extLst>
                    <a:ext uri="{9D8B030D-6E8A-4147-A177-3AD203B41FA5}">
                      <a16:colId xmlns:a16="http://schemas.microsoft.com/office/drawing/2014/main" val="20001"/>
                    </a:ext>
                  </a:extLst>
                </a:gridCol>
                <a:gridCol w="1109281">
                  <a:extLst>
                    <a:ext uri="{9D8B030D-6E8A-4147-A177-3AD203B41FA5}">
                      <a16:colId xmlns:a16="http://schemas.microsoft.com/office/drawing/2014/main" val="20002"/>
                    </a:ext>
                  </a:extLst>
                </a:gridCol>
                <a:gridCol w="994523">
                  <a:extLst>
                    <a:ext uri="{9D8B030D-6E8A-4147-A177-3AD203B41FA5}">
                      <a16:colId xmlns:a16="http://schemas.microsoft.com/office/drawing/2014/main" val="20003"/>
                    </a:ext>
                  </a:extLst>
                </a:gridCol>
                <a:gridCol w="1109281">
                  <a:extLst>
                    <a:ext uri="{9D8B030D-6E8A-4147-A177-3AD203B41FA5}">
                      <a16:colId xmlns:a16="http://schemas.microsoft.com/office/drawing/2014/main" val="20004"/>
                    </a:ext>
                  </a:extLst>
                </a:gridCol>
                <a:gridCol w="1109281">
                  <a:extLst>
                    <a:ext uri="{9D8B030D-6E8A-4147-A177-3AD203B41FA5}">
                      <a16:colId xmlns:a16="http://schemas.microsoft.com/office/drawing/2014/main" val="20005"/>
                    </a:ext>
                  </a:extLst>
                </a:gridCol>
                <a:gridCol w="1109281">
                  <a:extLst>
                    <a:ext uri="{9D8B030D-6E8A-4147-A177-3AD203B41FA5}">
                      <a16:colId xmlns:a16="http://schemas.microsoft.com/office/drawing/2014/main" val="20006"/>
                    </a:ext>
                  </a:extLst>
                </a:gridCol>
                <a:gridCol w="1109281">
                  <a:extLst>
                    <a:ext uri="{9D8B030D-6E8A-4147-A177-3AD203B41FA5}">
                      <a16:colId xmlns:a16="http://schemas.microsoft.com/office/drawing/2014/main" val="20007"/>
                    </a:ext>
                  </a:extLst>
                </a:gridCol>
                <a:gridCol w="1328813">
                  <a:extLst>
                    <a:ext uri="{9D8B030D-6E8A-4147-A177-3AD203B41FA5}">
                      <a16:colId xmlns:a16="http://schemas.microsoft.com/office/drawing/2014/main" val="20008"/>
                    </a:ext>
                  </a:extLst>
                </a:gridCol>
                <a:gridCol w="1109281">
                  <a:extLst>
                    <a:ext uri="{9D8B030D-6E8A-4147-A177-3AD203B41FA5}">
                      <a16:colId xmlns:a16="http://schemas.microsoft.com/office/drawing/2014/main" val="20009"/>
                    </a:ext>
                  </a:extLst>
                </a:gridCol>
                <a:gridCol w="1109281">
                  <a:extLst>
                    <a:ext uri="{9D8B030D-6E8A-4147-A177-3AD203B41FA5}">
                      <a16:colId xmlns:a16="http://schemas.microsoft.com/office/drawing/2014/main" val="20010"/>
                    </a:ext>
                  </a:extLst>
                </a:gridCol>
                <a:gridCol w="1109281">
                  <a:extLst>
                    <a:ext uri="{9D8B030D-6E8A-4147-A177-3AD203B41FA5}">
                      <a16:colId xmlns:a16="http://schemas.microsoft.com/office/drawing/2014/main" val="20011"/>
                    </a:ext>
                  </a:extLst>
                </a:gridCol>
              </a:tblGrid>
              <a:tr h="696784">
                <a:tc>
                  <a:txBody>
                    <a:bodyPr/>
                    <a:lstStyle/>
                    <a:p>
                      <a:pPr algn="l">
                        <a:defRPr/>
                      </a:pPr>
                      <a:r>
                        <a:rPr lang="en-US" sz="1550" u="none">
                          <a:solidFill>
                            <a:srgbClr val="000000"/>
                          </a:solidFill>
                          <a:latin typeface="Arial"/>
                        </a:rPr>
                        <a:t>Job title</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Boy 9-15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Girl 9-15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Boy 16-19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r>
                        <a:rPr lang="en-US" sz="1550">
                          <a:solidFill>
                            <a:srgbClr val="000000"/>
                          </a:solidFill>
                          <a:latin typeface="Arial"/>
                        </a:rPr>
                        <a:t> 16-19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Man 20-29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Woman 20-29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Man 30-39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Woman 30-39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Man 40+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Woman 40+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Total</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10000"/>
                  </a:ext>
                </a:extLst>
              </a:tr>
              <a:tr h="419980">
                <a:tc>
                  <a:txBody>
                    <a:bodyPr/>
                    <a:lstStyle/>
                    <a:p>
                      <a:pPr algn="l">
                        <a:defRPr/>
                      </a:pPr>
                      <a:r>
                        <a:rPr lang="en-US" sz="1550" u="none">
                          <a:solidFill>
                            <a:srgbClr val="000000"/>
                          </a:solidFill>
                          <a:latin typeface="Arial"/>
                        </a:rPr>
                        <a:t>Dyer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419980">
                <a:tc>
                  <a:txBody>
                    <a:bodyPr/>
                    <a:lstStyle/>
                    <a:p>
                      <a:pPr algn="l">
                        <a:defRPr/>
                      </a:pPr>
                      <a:r>
                        <a:rPr lang="en-US" sz="1550" u="none">
                          <a:solidFill>
                            <a:srgbClr val="000000"/>
                          </a:solidFill>
                          <a:latin typeface="Arial"/>
                        </a:rPr>
                        <a:t>Finisher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solidFill>
                          <a:srgbClr val="000000"/>
                        </a:solidFill>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9980">
                <a:tc>
                  <a:txBody>
                    <a:bodyPr/>
                    <a:lstStyle/>
                    <a:p>
                      <a:pPr algn="l">
                        <a:defRPr/>
                      </a:pPr>
                      <a:r>
                        <a:rPr lang="en-US" sz="1550">
                          <a:solidFill>
                            <a:srgbClr val="000000"/>
                          </a:solidFill>
                          <a:latin typeface="Arial"/>
                        </a:rPr>
                        <a:t>Fireman</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3"/>
                  </a:ext>
                </a:extLst>
              </a:tr>
              <a:tr h="419980">
                <a:tc>
                  <a:txBody>
                    <a:bodyPr/>
                    <a:lstStyle/>
                    <a:p>
                      <a:pPr algn="l">
                        <a:defRPr/>
                      </a:pPr>
                      <a:r>
                        <a:rPr lang="en-US" sz="1550">
                          <a:solidFill>
                            <a:srgbClr val="000000"/>
                          </a:solidFill>
                          <a:latin typeface="Arial"/>
                        </a:rPr>
                        <a:t>Maker Up</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9980">
                <a:tc>
                  <a:txBody>
                    <a:bodyPr/>
                    <a:lstStyle/>
                    <a:p>
                      <a:pPr algn="l">
                        <a:defRPr/>
                      </a:pPr>
                      <a:r>
                        <a:rPr lang="en-US" sz="1550">
                          <a:solidFill>
                            <a:srgbClr val="000000"/>
                          </a:solidFill>
                          <a:latin typeface="Arial"/>
                        </a:rPr>
                        <a:t>Overlooker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5"/>
                  </a:ext>
                </a:extLst>
              </a:tr>
              <a:tr h="419980">
                <a:tc>
                  <a:txBody>
                    <a:bodyPr/>
                    <a:lstStyle/>
                    <a:p>
                      <a:pPr algn="l">
                        <a:defRPr/>
                      </a:pPr>
                      <a:r>
                        <a:rPr lang="en-US" sz="1550">
                          <a:solidFill>
                            <a:srgbClr val="000000"/>
                          </a:solidFill>
                          <a:latin typeface="Arial"/>
                        </a:rPr>
                        <a:t>Paperer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9980">
                <a:tc>
                  <a:txBody>
                    <a:bodyPr/>
                    <a:lstStyle/>
                    <a:p>
                      <a:pPr algn="l">
                        <a:defRPr/>
                      </a:pPr>
                      <a:r>
                        <a:rPr lang="en-US" sz="1550" u="none">
                          <a:solidFill>
                            <a:srgbClr val="000000"/>
                          </a:solidFill>
                          <a:latin typeface="Arial"/>
                        </a:rPr>
                        <a:t>Parter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7"/>
                  </a:ext>
                </a:extLst>
              </a:tr>
              <a:tr h="419980">
                <a:tc>
                  <a:txBody>
                    <a:bodyPr/>
                    <a:lstStyle/>
                    <a:p>
                      <a:pPr algn="l">
                        <a:defRPr/>
                      </a:pPr>
                      <a:r>
                        <a:rPr lang="en-US" sz="1550" u="none">
                          <a:solidFill>
                            <a:srgbClr val="000000"/>
                          </a:solidFill>
                          <a:latin typeface="Arial"/>
                        </a:rPr>
                        <a:t>Piecer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9980">
                <a:tc>
                  <a:txBody>
                    <a:bodyPr/>
                    <a:lstStyle/>
                    <a:p>
                      <a:pPr algn="l">
                        <a:defRPr/>
                      </a:pPr>
                      <a:r>
                        <a:rPr lang="en-US" sz="1550" u="none">
                          <a:solidFill>
                            <a:srgbClr val="000000"/>
                          </a:solidFill>
                          <a:latin typeface="Arial"/>
                        </a:rPr>
                        <a:t>Polisher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9"/>
                  </a:ext>
                </a:extLst>
              </a:tr>
              <a:tr h="419980">
                <a:tc>
                  <a:txBody>
                    <a:bodyPr/>
                    <a:lstStyle/>
                    <a:p>
                      <a:pPr algn="l">
                        <a:defRPr/>
                      </a:pPr>
                      <a:r>
                        <a:rPr lang="en-US" sz="1550">
                          <a:solidFill>
                            <a:srgbClr val="000000"/>
                          </a:solidFill>
                          <a:latin typeface="Arial"/>
                        </a:rPr>
                        <a:t>Reeler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19980">
                <a:tc>
                  <a:txBody>
                    <a:bodyPr/>
                    <a:lstStyle/>
                    <a:p>
                      <a:pPr algn="l">
                        <a:defRPr/>
                      </a:pPr>
                      <a:r>
                        <a:rPr lang="en-US" sz="1550">
                          <a:solidFill>
                            <a:srgbClr val="000000"/>
                          </a:solidFill>
                          <a:latin typeface="Arial"/>
                        </a:rPr>
                        <a:t>Sorter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1"/>
                  </a:ext>
                </a:extLst>
              </a:tr>
              <a:tr h="419980">
                <a:tc>
                  <a:txBody>
                    <a:bodyPr/>
                    <a:lstStyle/>
                    <a:p>
                      <a:pPr algn="l">
                        <a:defRPr/>
                      </a:pPr>
                      <a:r>
                        <a:rPr lang="en-US" sz="1550">
                          <a:solidFill>
                            <a:srgbClr val="000000"/>
                          </a:solidFill>
                          <a:latin typeface="Arial"/>
                        </a:rPr>
                        <a:t>Spinner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19980">
                <a:tc>
                  <a:txBody>
                    <a:bodyPr/>
                    <a:lstStyle/>
                    <a:p>
                      <a:pPr algn="l">
                        <a:defRPr/>
                      </a:pPr>
                      <a:r>
                        <a:rPr lang="en-US" sz="1550">
                          <a:solidFill>
                            <a:srgbClr val="000000"/>
                          </a:solidFill>
                          <a:latin typeface="Arial"/>
                        </a:rPr>
                        <a:t>Spooler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3"/>
                  </a:ext>
                </a:extLst>
              </a:tr>
              <a:tr h="419980">
                <a:tc>
                  <a:txBody>
                    <a:bodyPr/>
                    <a:lstStyle/>
                    <a:p>
                      <a:pPr algn="l">
                        <a:defRPr/>
                      </a:pPr>
                      <a:r>
                        <a:rPr lang="en-US" sz="1550">
                          <a:solidFill>
                            <a:srgbClr val="000000"/>
                          </a:solidFill>
                          <a:latin typeface="Arial"/>
                        </a:rPr>
                        <a:t>Spreader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19980">
                <a:tc>
                  <a:txBody>
                    <a:bodyPr/>
                    <a:lstStyle/>
                    <a:p>
                      <a:pPr algn="l">
                        <a:defRPr/>
                      </a:pPr>
                      <a:r>
                        <a:rPr lang="en-US" sz="1550">
                          <a:solidFill>
                            <a:srgbClr val="000000"/>
                          </a:solidFill>
                          <a:latin typeface="Arial"/>
                        </a:rPr>
                        <a:t>Stacker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419980">
                <a:tc>
                  <a:txBody>
                    <a:bodyPr/>
                    <a:lstStyle/>
                    <a:p>
                      <a:pPr algn="l">
                        <a:defRPr/>
                      </a:pPr>
                      <a:r>
                        <a:rPr lang="en-US" sz="1550">
                          <a:solidFill>
                            <a:srgbClr val="000000"/>
                          </a:solidFill>
                          <a:latin typeface="Arial"/>
                        </a:rPr>
                        <a:t>Twister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6"/>
                  </a:ext>
                </a:extLst>
              </a:tr>
              <a:tr h="419980">
                <a:tc>
                  <a:txBody>
                    <a:bodyPr/>
                    <a:lstStyle/>
                    <a:p>
                      <a:pPr algn="l">
                        <a:defRPr/>
                      </a:pPr>
                      <a:r>
                        <a:rPr lang="en-US" sz="1550" err="1">
                          <a:solidFill>
                            <a:srgbClr val="000000"/>
                          </a:solidFill>
                          <a:latin typeface="Arial"/>
                        </a:rPr>
                        <a:t>Weigher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419980">
                <a:tc>
                  <a:txBody>
                    <a:bodyPr/>
                    <a:lstStyle/>
                    <a:p>
                      <a:pPr algn="l">
                        <a:defRPr/>
                      </a:pPr>
                      <a:r>
                        <a:rPr lang="en-US" sz="1550">
                          <a:solidFill>
                            <a:srgbClr val="000000"/>
                          </a:solidFill>
                          <a:latin typeface="Arial"/>
                        </a:rPr>
                        <a:t>Writing Clerk</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8"/>
                  </a:ext>
                </a:extLst>
              </a:tr>
              <a:tr h="419980">
                <a:tc>
                  <a:txBody>
                    <a:bodyPr/>
                    <a:lstStyle/>
                    <a:p>
                      <a:pPr algn="l">
                        <a:defRPr/>
                      </a:pPr>
                      <a:r>
                        <a:rPr lang="en-US" sz="1550">
                          <a:solidFill>
                            <a:srgbClr val="000000"/>
                          </a:solidFill>
                          <a:latin typeface="Arial"/>
                        </a:rPr>
                        <a:t>Non-specific</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419980">
                <a:tc>
                  <a:txBody>
                    <a:bodyPr/>
                    <a:lstStyle/>
                    <a:p>
                      <a:pPr algn="l">
                        <a:defRPr/>
                      </a:pPr>
                      <a:r>
                        <a:rPr lang="en-US" sz="1550">
                          <a:solidFill>
                            <a:srgbClr val="000000"/>
                          </a:solidFill>
                          <a:latin typeface="Arial"/>
                        </a:rPr>
                        <a:t>TOTAL</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2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graphicFrame>
        <p:nvGraphicFramePr>
          <p:cNvPr id="5" name="Table 5"/>
          <p:cNvGraphicFramePr>
            <a:graphicFrameLocks noGrp="1"/>
          </p:cNvGraphicFramePr>
          <p:nvPr>
            <p:extLst>
              <p:ext uri="{D42A27DB-BD31-4B8C-83A1-F6EECF244321}">
                <p14:modId xmlns:p14="http://schemas.microsoft.com/office/powerpoint/2010/main" val="326295003"/>
              </p:ext>
            </p:extLst>
          </p:nvPr>
        </p:nvGraphicFramePr>
        <p:xfrm>
          <a:off x="3437022" y="614823"/>
          <a:ext cx="13598121" cy="9240284"/>
        </p:xfrm>
        <a:graphic>
          <a:graphicData uri="http://schemas.openxmlformats.org/drawingml/2006/table">
            <a:tbl>
              <a:tblPr/>
              <a:tblGrid>
                <a:gridCol w="1291256">
                  <a:extLst>
                    <a:ext uri="{9D8B030D-6E8A-4147-A177-3AD203B41FA5}">
                      <a16:colId xmlns:a16="http://schemas.microsoft.com/office/drawing/2014/main" val="20000"/>
                    </a:ext>
                  </a:extLst>
                </a:gridCol>
                <a:gridCol w="1109281">
                  <a:extLst>
                    <a:ext uri="{9D8B030D-6E8A-4147-A177-3AD203B41FA5}">
                      <a16:colId xmlns:a16="http://schemas.microsoft.com/office/drawing/2014/main" val="20001"/>
                    </a:ext>
                  </a:extLst>
                </a:gridCol>
                <a:gridCol w="1109281">
                  <a:extLst>
                    <a:ext uri="{9D8B030D-6E8A-4147-A177-3AD203B41FA5}">
                      <a16:colId xmlns:a16="http://schemas.microsoft.com/office/drawing/2014/main" val="20002"/>
                    </a:ext>
                  </a:extLst>
                </a:gridCol>
                <a:gridCol w="994523">
                  <a:extLst>
                    <a:ext uri="{9D8B030D-6E8A-4147-A177-3AD203B41FA5}">
                      <a16:colId xmlns:a16="http://schemas.microsoft.com/office/drawing/2014/main" val="20003"/>
                    </a:ext>
                  </a:extLst>
                </a:gridCol>
                <a:gridCol w="1109281">
                  <a:extLst>
                    <a:ext uri="{9D8B030D-6E8A-4147-A177-3AD203B41FA5}">
                      <a16:colId xmlns:a16="http://schemas.microsoft.com/office/drawing/2014/main" val="20004"/>
                    </a:ext>
                  </a:extLst>
                </a:gridCol>
                <a:gridCol w="1109281">
                  <a:extLst>
                    <a:ext uri="{9D8B030D-6E8A-4147-A177-3AD203B41FA5}">
                      <a16:colId xmlns:a16="http://schemas.microsoft.com/office/drawing/2014/main" val="20005"/>
                    </a:ext>
                  </a:extLst>
                </a:gridCol>
                <a:gridCol w="1109281">
                  <a:extLst>
                    <a:ext uri="{9D8B030D-6E8A-4147-A177-3AD203B41FA5}">
                      <a16:colId xmlns:a16="http://schemas.microsoft.com/office/drawing/2014/main" val="20006"/>
                    </a:ext>
                  </a:extLst>
                </a:gridCol>
                <a:gridCol w="1109281">
                  <a:extLst>
                    <a:ext uri="{9D8B030D-6E8A-4147-A177-3AD203B41FA5}">
                      <a16:colId xmlns:a16="http://schemas.microsoft.com/office/drawing/2014/main" val="20007"/>
                    </a:ext>
                  </a:extLst>
                </a:gridCol>
                <a:gridCol w="1328813">
                  <a:extLst>
                    <a:ext uri="{9D8B030D-6E8A-4147-A177-3AD203B41FA5}">
                      <a16:colId xmlns:a16="http://schemas.microsoft.com/office/drawing/2014/main" val="20008"/>
                    </a:ext>
                  </a:extLst>
                </a:gridCol>
                <a:gridCol w="1109281">
                  <a:extLst>
                    <a:ext uri="{9D8B030D-6E8A-4147-A177-3AD203B41FA5}">
                      <a16:colId xmlns:a16="http://schemas.microsoft.com/office/drawing/2014/main" val="20009"/>
                    </a:ext>
                  </a:extLst>
                </a:gridCol>
                <a:gridCol w="1109281">
                  <a:extLst>
                    <a:ext uri="{9D8B030D-6E8A-4147-A177-3AD203B41FA5}">
                      <a16:colId xmlns:a16="http://schemas.microsoft.com/office/drawing/2014/main" val="20010"/>
                    </a:ext>
                  </a:extLst>
                </a:gridCol>
                <a:gridCol w="1109281">
                  <a:extLst>
                    <a:ext uri="{9D8B030D-6E8A-4147-A177-3AD203B41FA5}">
                      <a16:colId xmlns:a16="http://schemas.microsoft.com/office/drawing/2014/main" val="20011"/>
                    </a:ext>
                  </a:extLst>
                </a:gridCol>
              </a:tblGrid>
              <a:tr h="696784">
                <a:tc>
                  <a:txBody>
                    <a:bodyPr/>
                    <a:lstStyle/>
                    <a:p>
                      <a:pPr algn="l">
                        <a:defRPr/>
                      </a:pPr>
                      <a:r>
                        <a:rPr lang="en-US" sz="1550" u="none">
                          <a:solidFill>
                            <a:srgbClr val="000000"/>
                          </a:solidFill>
                          <a:latin typeface="Arial"/>
                        </a:rPr>
                        <a:t>Job title</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Boy 9-15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Girl 9-15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Boy 16-19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r>
                        <a:rPr lang="en-US" sz="1550">
                          <a:solidFill>
                            <a:srgbClr val="000000"/>
                          </a:solidFill>
                          <a:latin typeface="Arial"/>
                        </a:rPr>
                        <a:t> 16-19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Man 20-29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Woman 20-29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Man 30-39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Woman 30-39</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Man 40+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Woman 40+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1550">
                          <a:solidFill>
                            <a:srgbClr val="000000"/>
                          </a:solidFill>
                          <a:latin typeface="Arial"/>
                        </a:rPr>
                        <a:t>Total</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10000"/>
                  </a:ext>
                </a:extLst>
              </a:tr>
              <a:tr h="419980">
                <a:tc>
                  <a:txBody>
                    <a:bodyPr/>
                    <a:lstStyle/>
                    <a:p>
                      <a:pPr algn="l">
                        <a:defRPr/>
                      </a:pPr>
                      <a:r>
                        <a:rPr lang="en-US" sz="1550" u="none">
                          <a:solidFill>
                            <a:srgbClr val="000000"/>
                          </a:solidFill>
                          <a:latin typeface="Arial"/>
                        </a:rPr>
                        <a:t>Dyer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2</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419980">
                <a:tc>
                  <a:txBody>
                    <a:bodyPr/>
                    <a:lstStyle/>
                    <a:p>
                      <a:pPr algn="l">
                        <a:defRPr/>
                      </a:pPr>
                      <a:r>
                        <a:rPr lang="en-US" sz="1550" u="none">
                          <a:solidFill>
                            <a:srgbClr val="000000"/>
                          </a:solidFill>
                          <a:latin typeface="Arial"/>
                        </a:rPr>
                        <a:t>Finisher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IIII</a:t>
                      </a:r>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8</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9980">
                <a:tc>
                  <a:txBody>
                    <a:bodyPr/>
                    <a:lstStyle/>
                    <a:p>
                      <a:pPr algn="l">
                        <a:defRPr/>
                      </a:pPr>
                      <a:r>
                        <a:rPr lang="en-US" sz="1550">
                          <a:solidFill>
                            <a:srgbClr val="000000"/>
                          </a:solidFill>
                          <a:latin typeface="Arial"/>
                        </a:rPr>
                        <a:t>Fireman</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3"/>
                  </a:ext>
                </a:extLst>
              </a:tr>
              <a:tr h="419980">
                <a:tc>
                  <a:txBody>
                    <a:bodyPr/>
                    <a:lstStyle/>
                    <a:p>
                      <a:pPr algn="l">
                        <a:defRPr/>
                      </a:pPr>
                      <a:r>
                        <a:rPr lang="en-US" sz="1550">
                          <a:solidFill>
                            <a:srgbClr val="000000"/>
                          </a:solidFill>
                          <a:latin typeface="Arial"/>
                        </a:rPr>
                        <a:t>Maker Up</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9980">
                <a:tc>
                  <a:txBody>
                    <a:bodyPr/>
                    <a:lstStyle/>
                    <a:p>
                      <a:pPr algn="l">
                        <a:defRPr/>
                      </a:pPr>
                      <a:r>
                        <a:rPr lang="en-US" sz="1550">
                          <a:solidFill>
                            <a:srgbClr val="000000"/>
                          </a:solidFill>
                          <a:latin typeface="Arial"/>
                        </a:rPr>
                        <a:t>Overlooker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5"/>
                  </a:ext>
                </a:extLst>
              </a:tr>
              <a:tr h="419980">
                <a:tc>
                  <a:txBody>
                    <a:bodyPr/>
                    <a:lstStyle/>
                    <a:p>
                      <a:pPr algn="l">
                        <a:defRPr/>
                      </a:pPr>
                      <a:r>
                        <a:rPr lang="en-US" sz="1550">
                          <a:solidFill>
                            <a:srgbClr val="000000"/>
                          </a:solidFill>
                          <a:latin typeface="Arial"/>
                        </a:rPr>
                        <a:t>Paperer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9980">
                <a:tc>
                  <a:txBody>
                    <a:bodyPr/>
                    <a:lstStyle/>
                    <a:p>
                      <a:pPr algn="l">
                        <a:defRPr/>
                      </a:pPr>
                      <a:r>
                        <a:rPr lang="en-US" sz="1550" u="none">
                          <a:solidFill>
                            <a:srgbClr val="000000"/>
                          </a:solidFill>
                          <a:latin typeface="Arial"/>
                        </a:rPr>
                        <a:t>Parter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7"/>
                  </a:ext>
                </a:extLst>
              </a:tr>
              <a:tr h="419980">
                <a:tc>
                  <a:txBody>
                    <a:bodyPr/>
                    <a:lstStyle/>
                    <a:p>
                      <a:pPr algn="l">
                        <a:defRPr/>
                      </a:pPr>
                      <a:r>
                        <a:rPr lang="en-US" sz="1550" u="none">
                          <a:solidFill>
                            <a:srgbClr val="000000"/>
                          </a:solidFill>
                          <a:latin typeface="Arial"/>
                        </a:rPr>
                        <a:t>Piecer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9980">
                <a:tc>
                  <a:txBody>
                    <a:bodyPr/>
                    <a:lstStyle/>
                    <a:p>
                      <a:pPr algn="l">
                        <a:defRPr/>
                      </a:pPr>
                      <a:r>
                        <a:rPr lang="en-US" sz="1550" u="none">
                          <a:solidFill>
                            <a:srgbClr val="000000"/>
                          </a:solidFill>
                          <a:latin typeface="Arial"/>
                        </a:rPr>
                        <a:t>Polisher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9"/>
                  </a:ext>
                </a:extLst>
              </a:tr>
              <a:tr h="419980">
                <a:tc>
                  <a:txBody>
                    <a:bodyPr/>
                    <a:lstStyle/>
                    <a:p>
                      <a:pPr algn="l">
                        <a:defRPr/>
                      </a:pPr>
                      <a:r>
                        <a:rPr lang="en-US" sz="1550">
                          <a:solidFill>
                            <a:srgbClr val="000000"/>
                          </a:solidFill>
                          <a:latin typeface="Arial"/>
                        </a:rPr>
                        <a:t>Reeler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17</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19980">
                <a:tc>
                  <a:txBody>
                    <a:bodyPr/>
                    <a:lstStyle/>
                    <a:p>
                      <a:pPr algn="l">
                        <a:defRPr/>
                      </a:pPr>
                      <a:r>
                        <a:rPr lang="en-US" sz="1550">
                          <a:solidFill>
                            <a:srgbClr val="000000"/>
                          </a:solidFill>
                          <a:latin typeface="Arial"/>
                        </a:rPr>
                        <a:t>Sorter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2</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1"/>
                  </a:ext>
                </a:extLst>
              </a:tr>
              <a:tr h="419980">
                <a:tc>
                  <a:txBody>
                    <a:bodyPr/>
                    <a:lstStyle/>
                    <a:p>
                      <a:pPr algn="l">
                        <a:defRPr/>
                      </a:pPr>
                      <a:r>
                        <a:rPr lang="en-US" sz="1550">
                          <a:solidFill>
                            <a:srgbClr val="000000"/>
                          </a:solidFill>
                          <a:latin typeface="Arial"/>
                        </a:rPr>
                        <a:t>Spinner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13</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19980">
                <a:tc>
                  <a:txBody>
                    <a:bodyPr/>
                    <a:lstStyle/>
                    <a:p>
                      <a:pPr algn="l">
                        <a:defRPr/>
                      </a:pPr>
                      <a:r>
                        <a:rPr lang="en-US" sz="1550">
                          <a:solidFill>
                            <a:srgbClr val="000000"/>
                          </a:solidFill>
                          <a:latin typeface="Arial"/>
                        </a:rPr>
                        <a:t>Spooler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3"/>
                  </a:ext>
                </a:extLst>
              </a:tr>
              <a:tr h="419980">
                <a:tc>
                  <a:txBody>
                    <a:bodyPr/>
                    <a:lstStyle/>
                    <a:p>
                      <a:pPr algn="l">
                        <a:defRPr/>
                      </a:pPr>
                      <a:r>
                        <a:rPr lang="en-US" sz="1550">
                          <a:solidFill>
                            <a:srgbClr val="000000"/>
                          </a:solidFill>
                          <a:latin typeface="Arial"/>
                        </a:rPr>
                        <a:t>Spreader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3</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19980">
                <a:tc>
                  <a:txBody>
                    <a:bodyPr/>
                    <a:lstStyle/>
                    <a:p>
                      <a:pPr algn="l">
                        <a:defRPr/>
                      </a:pPr>
                      <a:r>
                        <a:rPr lang="en-US" sz="1550">
                          <a:solidFill>
                            <a:srgbClr val="000000"/>
                          </a:solidFill>
                          <a:latin typeface="Arial"/>
                        </a:rPr>
                        <a:t>Stacker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419980">
                <a:tc>
                  <a:txBody>
                    <a:bodyPr/>
                    <a:lstStyle/>
                    <a:p>
                      <a:pPr algn="l">
                        <a:defRPr/>
                      </a:pPr>
                      <a:r>
                        <a:rPr lang="en-US" sz="1550">
                          <a:solidFill>
                            <a:srgbClr val="000000"/>
                          </a:solidFill>
                          <a:latin typeface="Arial"/>
                        </a:rPr>
                        <a:t>Twister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IIIII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6"/>
                  </a:ext>
                </a:extLst>
              </a:tr>
              <a:tr h="419980">
                <a:tc>
                  <a:txBody>
                    <a:bodyPr/>
                    <a:lstStyle/>
                    <a:p>
                      <a:pPr algn="l">
                        <a:defRPr/>
                      </a:pPr>
                      <a:r>
                        <a:rPr lang="en-US" sz="1550" err="1">
                          <a:solidFill>
                            <a:srgbClr val="000000"/>
                          </a:solidFill>
                          <a:latin typeface="Arial"/>
                        </a:rPr>
                        <a:t>Weigher</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419980">
                <a:tc>
                  <a:txBody>
                    <a:bodyPr/>
                    <a:lstStyle/>
                    <a:p>
                      <a:pPr algn="l">
                        <a:defRPr/>
                      </a:pPr>
                      <a:r>
                        <a:rPr lang="en-US" sz="1550">
                          <a:solidFill>
                            <a:srgbClr val="000000"/>
                          </a:solidFill>
                          <a:latin typeface="Arial"/>
                        </a:rPr>
                        <a:t>Writing Clerk</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18"/>
                  </a:ext>
                </a:extLst>
              </a:tr>
              <a:tr h="419980">
                <a:tc>
                  <a:txBody>
                    <a:bodyPr/>
                    <a:lstStyle/>
                    <a:p>
                      <a:pPr algn="l">
                        <a:defRPr/>
                      </a:pPr>
                      <a:r>
                        <a:rPr lang="en-US" sz="1550">
                          <a:solidFill>
                            <a:srgbClr val="000000"/>
                          </a:solidFill>
                          <a:latin typeface="Arial"/>
                        </a:rPr>
                        <a:t>Non-specific</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II</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defRPr/>
                      </a:pPr>
                      <a:r>
                        <a:rPr lang="en-US" sz="1550">
                          <a:solidFill>
                            <a:srgbClr val="000000"/>
                          </a:solidFill>
                          <a:latin typeface="Arial"/>
                        </a:rPr>
                        <a:t>10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419980">
                <a:tc>
                  <a:txBody>
                    <a:bodyPr/>
                    <a:lstStyle/>
                    <a:p>
                      <a:pPr algn="l">
                        <a:defRPr/>
                      </a:pPr>
                      <a:r>
                        <a:rPr lang="en-US" sz="1550">
                          <a:solidFill>
                            <a:srgbClr val="000000"/>
                          </a:solidFill>
                          <a:latin typeface="Arial"/>
                        </a:rPr>
                        <a:t>TOTAL</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7</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16</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1</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0</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gn="l">
                        <a:defRPr/>
                      </a:pPr>
                      <a:r>
                        <a:rPr lang="en-US" sz="1550">
                          <a:solidFill>
                            <a:srgbClr val="000000"/>
                          </a:solidFill>
                          <a:latin typeface="Arial"/>
                        </a:rPr>
                        <a:t>75</a:t>
                      </a:r>
                      <a:endParaRPr lang="en-US" sz="155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20"/>
                  </a:ext>
                </a:extLst>
              </a:tr>
            </a:tbl>
          </a:graphicData>
        </a:graphic>
      </p:graphicFrame>
      <p:sp>
        <p:nvSpPr>
          <p:cNvPr id="6" name="TextBox 6"/>
          <p:cNvSpPr txBox="1"/>
          <p:nvPr/>
        </p:nvSpPr>
        <p:spPr>
          <a:xfrm>
            <a:off x="504230" y="576192"/>
            <a:ext cx="2960879" cy="5309146"/>
          </a:xfrm>
          <a:prstGeom prst="rect">
            <a:avLst/>
          </a:prstGeom>
        </p:spPr>
        <p:txBody>
          <a:bodyPr lIns="0" tIns="0" rIns="0" bIns="0" rtlCol="0" anchor="t">
            <a:spAutoFit/>
          </a:bodyPr>
          <a:lstStyle/>
          <a:p>
            <a:pPr>
              <a:lnSpc>
                <a:spcPts val="4589"/>
              </a:lnSpc>
            </a:pPr>
            <a:r>
              <a:rPr lang="en-US" sz="3950" b="1">
                <a:solidFill>
                  <a:srgbClr val="BA4D81"/>
                </a:solidFill>
                <a:latin typeface="Arial"/>
                <a:cs typeface="Arial"/>
              </a:rPr>
              <a:t>ANSWERS EXTENDED VERSION</a:t>
            </a:r>
          </a:p>
          <a:p>
            <a:pPr>
              <a:lnSpc>
                <a:spcPts val="4589"/>
              </a:lnSpc>
            </a:pPr>
            <a:endParaRPr lang="en-US" sz="3950" b="1">
              <a:solidFill>
                <a:srgbClr val="000000"/>
              </a:solidFill>
              <a:latin typeface="Arial"/>
              <a:cs typeface="Arial"/>
            </a:endParaRPr>
          </a:p>
          <a:p>
            <a:pPr>
              <a:lnSpc>
                <a:spcPts val="4589"/>
              </a:lnSpc>
            </a:pPr>
            <a:r>
              <a:rPr lang="en-US" sz="3950" b="1">
                <a:solidFill>
                  <a:srgbClr val="000000"/>
                </a:solidFill>
                <a:latin typeface="Arial"/>
                <a:cs typeface="Arial"/>
              </a:rPr>
              <a:t>What jobs were done in the flax mill? </a:t>
            </a:r>
          </a:p>
          <a:p>
            <a:pPr algn="l">
              <a:lnSpc>
                <a:spcPts val="4589"/>
              </a:lnSpc>
            </a:pPr>
            <a:endParaRPr lang="en-US" sz="3950" b="1">
              <a:solidFill>
                <a:srgbClr val="000000"/>
              </a:solidFill>
              <a:latin typeface="Arial"/>
              <a:cs typeface="Arial"/>
            </a:endParaRPr>
          </a:p>
        </p:txBody>
      </p:sp>
      <p:sp>
        <p:nvSpPr>
          <p:cNvPr id="7" name="TextBox 7"/>
          <p:cNvSpPr txBox="1"/>
          <p:nvPr/>
        </p:nvSpPr>
        <p:spPr>
          <a:xfrm>
            <a:off x="674926" y="5642527"/>
            <a:ext cx="2382937" cy="4059188"/>
          </a:xfrm>
          <a:prstGeom prst="rect">
            <a:avLst/>
          </a:prstGeom>
        </p:spPr>
        <p:txBody>
          <a:bodyPr lIns="0" tIns="0" rIns="0" bIns="0" rtlCol="0" anchor="t">
            <a:spAutoFit/>
          </a:bodyPr>
          <a:lstStyle/>
          <a:p>
            <a:pPr>
              <a:lnSpc>
                <a:spcPts val="2940"/>
              </a:lnSpc>
            </a:pPr>
            <a:r>
              <a:rPr lang="en-US" sz="2100">
                <a:solidFill>
                  <a:srgbClr val="000000"/>
                </a:solidFill>
                <a:latin typeface="Arial"/>
                <a:cs typeface="Arial"/>
              </a:rPr>
              <a:t>Share your information from your Record Sheets, these are all the jobs from people working in the mill, add a tally to it, use different </a:t>
            </a:r>
            <a:r>
              <a:rPr lang="en-US" sz="2100" err="1">
                <a:solidFill>
                  <a:srgbClr val="000000"/>
                </a:solidFill>
                <a:latin typeface="Arial"/>
                <a:cs typeface="Arial"/>
              </a:rPr>
              <a:t>colours</a:t>
            </a:r>
            <a:r>
              <a:rPr lang="en-US" sz="2100">
                <a:solidFill>
                  <a:srgbClr val="000000"/>
                </a:solidFill>
                <a:latin typeface="Arial"/>
                <a:cs typeface="Arial"/>
              </a:rPr>
              <a:t> for male and female to see the difference.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52551" y="2209980"/>
            <a:ext cx="5419669" cy="323147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31659" y="2580246"/>
            <a:ext cx="5198811" cy="309979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71825" y="5805678"/>
            <a:ext cx="5790560" cy="3452622"/>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0211319" y="6212376"/>
            <a:ext cx="4426375" cy="2639226"/>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194786" y="2580246"/>
            <a:ext cx="4885816" cy="2913168"/>
          </a:xfrm>
          <a:prstGeom prst="rect">
            <a:avLst/>
          </a:prstGeom>
        </p:spPr>
      </p:pic>
      <p:sp>
        <p:nvSpPr>
          <p:cNvPr id="7" name="TextBox 7"/>
          <p:cNvSpPr txBox="1"/>
          <p:nvPr/>
        </p:nvSpPr>
        <p:spPr>
          <a:xfrm>
            <a:off x="1028700" y="1047750"/>
            <a:ext cx="14179286" cy="705321"/>
          </a:xfrm>
          <a:prstGeom prst="rect">
            <a:avLst/>
          </a:prstGeom>
        </p:spPr>
        <p:txBody>
          <a:bodyPr lIns="0" tIns="0" rIns="0" bIns="0" rtlCol="0" anchor="t">
            <a:spAutoFit/>
          </a:bodyPr>
          <a:lstStyle/>
          <a:p>
            <a:pPr algn="l">
              <a:lnSpc>
                <a:spcPts val="5451"/>
              </a:lnSpc>
            </a:pPr>
            <a:r>
              <a:rPr lang="en-US" sz="4650" b="1">
                <a:solidFill>
                  <a:srgbClr val="000000"/>
                </a:solidFill>
                <a:latin typeface="Arial"/>
                <a:cs typeface="Arial"/>
              </a:rPr>
              <a:t>Questions to discuss: flax mill jobs</a:t>
            </a:r>
          </a:p>
        </p:txBody>
      </p:sp>
      <p:grpSp>
        <p:nvGrpSpPr>
          <p:cNvPr id="8" name="Group 8"/>
          <p:cNvGrpSpPr/>
          <p:nvPr/>
        </p:nvGrpSpPr>
        <p:grpSpPr>
          <a:xfrm rot="-5400000">
            <a:off x="12674239" y="4673239"/>
            <a:ext cx="10287000" cy="940523"/>
            <a:chOff x="0" y="0"/>
            <a:chExt cx="1993384" cy="182252"/>
          </a:xfrm>
        </p:grpSpPr>
        <p:sp>
          <p:nvSpPr>
            <p:cNvPr id="9" name="Freeform 9"/>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0" name="TextBox 10"/>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1" name="TextBox 11"/>
          <p:cNvSpPr txBox="1"/>
          <p:nvPr/>
        </p:nvSpPr>
        <p:spPr>
          <a:xfrm>
            <a:off x="1028700" y="3018169"/>
            <a:ext cx="4685655" cy="1354794"/>
          </a:xfrm>
          <a:prstGeom prst="rect">
            <a:avLst/>
          </a:prstGeom>
        </p:spPr>
        <p:txBody>
          <a:bodyPr lIns="0" tIns="0" rIns="0" bIns="0" rtlCol="0" anchor="t">
            <a:spAutoFit/>
          </a:bodyPr>
          <a:lstStyle/>
          <a:p>
            <a:pPr algn="ctr">
              <a:lnSpc>
                <a:spcPts val="3620"/>
              </a:lnSpc>
            </a:pPr>
            <a:r>
              <a:rPr lang="en-US" sz="2550" dirty="0">
                <a:solidFill>
                  <a:srgbClr val="000000"/>
                </a:solidFill>
                <a:latin typeface="Arial"/>
                <a:cs typeface="Arial"/>
              </a:rPr>
              <a:t>1. Looking at the information about the families are there jobs </a:t>
            </a:r>
            <a:r>
              <a:rPr lang="en-US" sz="2550" b="1" dirty="0">
                <a:solidFill>
                  <a:srgbClr val="000000"/>
                </a:solidFill>
                <a:latin typeface="Arial"/>
                <a:cs typeface="Arial"/>
              </a:rPr>
              <a:t>only done by men or boys</a:t>
            </a:r>
            <a:r>
              <a:rPr lang="en-US" sz="2550" dirty="0">
                <a:solidFill>
                  <a:srgbClr val="000000"/>
                </a:solidFill>
                <a:latin typeface="Arial"/>
                <a:cs typeface="Arial"/>
              </a:rPr>
              <a:t>?</a:t>
            </a:r>
          </a:p>
        </p:txBody>
      </p:sp>
      <p:sp>
        <p:nvSpPr>
          <p:cNvPr id="12" name="TextBox 12"/>
          <p:cNvSpPr txBox="1"/>
          <p:nvPr/>
        </p:nvSpPr>
        <p:spPr>
          <a:xfrm>
            <a:off x="6801173" y="2943587"/>
            <a:ext cx="4685655" cy="896347"/>
          </a:xfrm>
          <a:prstGeom prst="rect">
            <a:avLst/>
          </a:prstGeom>
        </p:spPr>
        <p:txBody>
          <a:bodyPr lIns="0" tIns="0" rIns="0" bIns="0" rtlCol="0" anchor="t">
            <a:spAutoFit/>
          </a:bodyPr>
          <a:lstStyle/>
          <a:p>
            <a:pPr algn="ctr">
              <a:lnSpc>
                <a:spcPts val="3620"/>
              </a:lnSpc>
            </a:pPr>
            <a:r>
              <a:rPr lang="en-US" sz="2550" dirty="0">
                <a:solidFill>
                  <a:srgbClr val="000000"/>
                </a:solidFill>
                <a:latin typeface="Arial"/>
                <a:cs typeface="Arial"/>
              </a:rPr>
              <a:t>2. Which jobs are </a:t>
            </a:r>
            <a:r>
              <a:rPr lang="en-US" sz="2550" b="1" dirty="0">
                <a:solidFill>
                  <a:srgbClr val="000000"/>
                </a:solidFill>
                <a:latin typeface="Arial"/>
                <a:cs typeface="Arial"/>
              </a:rPr>
              <a:t>mostly done by women or girls</a:t>
            </a:r>
            <a:r>
              <a:rPr lang="en-US" sz="2550" dirty="0">
                <a:solidFill>
                  <a:srgbClr val="000000"/>
                </a:solidFill>
                <a:latin typeface="Arial"/>
                <a:cs typeface="Arial"/>
              </a:rPr>
              <a:t>? </a:t>
            </a:r>
          </a:p>
        </p:txBody>
      </p:sp>
      <p:sp>
        <p:nvSpPr>
          <p:cNvPr id="13" name="TextBox 13"/>
          <p:cNvSpPr txBox="1"/>
          <p:nvPr/>
        </p:nvSpPr>
        <p:spPr>
          <a:xfrm>
            <a:off x="12294867" y="3233795"/>
            <a:ext cx="4685655" cy="896347"/>
          </a:xfrm>
          <a:prstGeom prst="rect">
            <a:avLst/>
          </a:prstGeom>
        </p:spPr>
        <p:txBody>
          <a:bodyPr lIns="0" tIns="0" rIns="0" bIns="0" rtlCol="0" anchor="t">
            <a:spAutoFit/>
          </a:bodyPr>
          <a:lstStyle/>
          <a:p>
            <a:pPr algn="ctr">
              <a:lnSpc>
                <a:spcPts val="3620"/>
              </a:lnSpc>
            </a:pPr>
            <a:r>
              <a:rPr lang="en-US" sz="2550" dirty="0">
                <a:solidFill>
                  <a:srgbClr val="000000"/>
                </a:solidFill>
                <a:latin typeface="Arial"/>
                <a:cs typeface="Arial"/>
              </a:rPr>
              <a:t>3. Are any jobs </a:t>
            </a:r>
            <a:r>
              <a:rPr lang="en-US" sz="2550" b="1" dirty="0">
                <a:solidFill>
                  <a:srgbClr val="000000"/>
                </a:solidFill>
                <a:latin typeface="Arial"/>
                <a:cs typeface="Arial"/>
              </a:rPr>
              <a:t>only done by children</a:t>
            </a:r>
            <a:r>
              <a:rPr lang="en-US" sz="2550" dirty="0">
                <a:solidFill>
                  <a:srgbClr val="000000"/>
                </a:solidFill>
                <a:latin typeface="Arial"/>
                <a:cs typeface="Arial"/>
              </a:rPr>
              <a:t>? </a:t>
            </a:r>
          </a:p>
        </p:txBody>
      </p:sp>
      <p:sp>
        <p:nvSpPr>
          <p:cNvPr id="14" name="TextBox 14"/>
          <p:cNvSpPr txBox="1"/>
          <p:nvPr/>
        </p:nvSpPr>
        <p:spPr>
          <a:xfrm>
            <a:off x="3863647" y="6470612"/>
            <a:ext cx="4685655" cy="1353547"/>
          </a:xfrm>
          <a:prstGeom prst="rect">
            <a:avLst/>
          </a:prstGeom>
        </p:spPr>
        <p:txBody>
          <a:bodyPr lIns="0" tIns="0" rIns="0" bIns="0" rtlCol="0" anchor="t">
            <a:spAutoFit/>
          </a:bodyPr>
          <a:lstStyle/>
          <a:p>
            <a:pPr algn="ctr">
              <a:lnSpc>
                <a:spcPts val="3620"/>
              </a:lnSpc>
            </a:pPr>
            <a:r>
              <a:rPr lang="en-US" sz="2550" dirty="0">
                <a:solidFill>
                  <a:srgbClr val="000000"/>
                </a:solidFill>
                <a:latin typeface="Arial"/>
                <a:cs typeface="Arial"/>
              </a:rPr>
              <a:t>4. What is the age of the </a:t>
            </a:r>
            <a:r>
              <a:rPr lang="en-US" sz="2550" b="1" dirty="0">
                <a:solidFill>
                  <a:srgbClr val="000000"/>
                </a:solidFill>
                <a:latin typeface="Arial"/>
                <a:cs typeface="Arial"/>
              </a:rPr>
              <a:t>youngest working child </a:t>
            </a:r>
            <a:r>
              <a:rPr lang="en-US" sz="2550" dirty="0">
                <a:solidFill>
                  <a:srgbClr val="000000"/>
                </a:solidFill>
                <a:latin typeface="Arial"/>
                <a:cs typeface="Arial"/>
              </a:rPr>
              <a:t>you found in this information?</a:t>
            </a:r>
          </a:p>
        </p:txBody>
      </p:sp>
      <p:sp>
        <p:nvSpPr>
          <p:cNvPr id="15" name="TextBox 15"/>
          <p:cNvSpPr txBox="1"/>
          <p:nvPr/>
        </p:nvSpPr>
        <p:spPr>
          <a:xfrm>
            <a:off x="10453801" y="6470612"/>
            <a:ext cx="3941410" cy="1353547"/>
          </a:xfrm>
          <a:prstGeom prst="rect">
            <a:avLst/>
          </a:prstGeom>
        </p:spPr>
        <p:txBody>
          <a:bodyPr lIns="0" tIns="0" rIns="0" bIns="0" rtlCol="0" anchor="t">
            <a:spAutoFit/>
          </a:bodyPr>
          <a:lstStyle/>
          <a:p>
            <a:pPr algn="ctr">
              <a:lnSpc>
                <a:spcPts val="3620"/>
              </a:lnSpc>
            </a:pPr>
            <a:r>
              <a:rPr lang="en-US" sz="2550">
                <a:solidFill>
                  <a:srgbClr val="000000"/>
                </a:solidFill>
                <a:latin typeface="Arial"/>
                <a:cs typeface="Arial"/>
              </a:rPr>
              <a:t>5. </a:t>
            </a:r>
            <a:r>
              <a:rPr lang="en-US" sz="2550" b="1">
                <a:solidFill>
                  <a:srgbClr val="000000"/>
                </a:solidFill>
                <a:latin typeface="Arial"/>
                <a:cs typeface="Arial"/>
              </a:rPr>
              <a:t>No women over 30 </a:t>
            </a:r>
            <a:r>
              <a:rPr lang="en-US" sz="2550">
                <a:solidFill>
                  <a:srgbClr val="000000"/>
                </a:solidFill>
                <a:latin typeface="Arial"/>
                <a:cs typeface="Arial"/>
              </a:rPr>
              <a:t>work at the flax mill. Why do you think this 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52551" y="2209980"/>
            <a:ext cx="5419669" cy="323147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2122" y="3593604"/>
            <a:ext cx="5198811" cy="309979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23063" y="6041987"/>
            <a:ext cx="5790560" cy="3452622"/>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094705" y="4618821"/>
            <a:ext cx="4885816" cy="2913168"/>
          </a:xfrm>
          <a:prstGeom prst="rect">
            <a:avLst/>
          </a:prstGeom>
        </p:spPr>
      </p:pic>
      <p:sp>
        <p:nvSpPr>
          <p:cNvPr id="6" name="TextBox 6"/>
          <p:cNvSpPr txBox="1"/>
          <p:nvPr/>
        </p:nvSpPr>
        <p:spPr>
          <a:xfrm>
            <a:off x="1028700" y="1047750"/>
            <a:ext cx="14179286" cy="705321"/>
          </a:xfrm>
          <a:prstGeom prst="rect">
            <a:avLst/>
          </a:prstGeom>
        </p:spPr>
        <p:txBody>
          <a:bodyPr lIns="0" tIns="0" rIns="0" bIns="0" rtlCol="0" anchor="t">
            <a:spAutoFit/>
          </a:bodyPr>
          <a:lstStyle/>
          <a:p>
            <a:pPr algn="l">
              <a:lnSpc>
                <a:spcPts val="5451"/>
              </a:lnSpc>
            </a:pPr>
            <a:r>
              <a:rPr lang="en-US" sz="4650" b="1">
                <a:solidFill>
                  <a:srgbClr val="000000"/>
                </a:solidFill>
                <a:latin typeface="Arial"/>
                <a:cs typeface="Arial"/>
              </a:rPr>
              <a:t>Questions to discuss: other jobs</a:t>
            </a:r>
          </a:p>
        </p:txBody>
      </p:sp>
      <p:grpSp>
        <p:nvGrpSpPr>
          <p:cNvPr id="7" name="Group 7"/>
          <p:cNvGrpSpPr/>
          <p:nvPr/>
        </p:nvGrpSpPr>
        <p:grpSpPr>
          <a:xfrm rot="-5400000">
            <a:off x="12674239" y="4673239"/>
            <a:ext cx="10287000" cy="940523"/>
            <a:chOff x="0" y="0"/>
            <a:chExt cx="1993384" cy="182252"/>
          </a:xfrm>
        </p:grpSpPr>
        <p:sp>
          <p:nvSpPr>
            <p:cNvPr id="8" name="Freeform 8"/>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9" name="TextBox 9"/>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0" name="TextBox 10"/>
          <p:cNvSpPr txBox="1"/>
          <p:nvPr/>
        </p:nvSpPr>
        <p:spPr>
          <a:xfrm>
            <a:off x="1028700" y="3989205"/>
            <a:ext cx="4685655" cy="1353547"/>
          </a:xfrm>
          <a:prstGeom prst="rect">
            <a:avLst/>
          </a:prstGeom>
        </p:spPr>
        <p:txBody>
          <a:bodyPr lIns="0" tIns="0" rIns="0" bIns="0" rtlCol="0" anchor="t">
            <a:spAutoFit/>
          </a:bodyPr>
          <a:lstStyle/>
          <a:p>
            <a:pPr algn="ctr">
              <a:lnSpc>
                <a:spcPts val="3620"/>
              </a:lnSpc>
            </a:pPr>
            <a:r>
              <a:rPr lang="en-US" sz="2550">
                <a:solidFill>
                  <a:srgbClr val="000000"/>
                </a:solidFill>
                <a:latin typeface="Arial"/>
                <a:cs typeface="Arial"/>
              </a:rPr>
              <a:t>1. Which jobs can you identify, that did not involve working in the flax mill? </a:t>
            </a:r>
          </a:p>
        </p:txBody>
      </p:sp>
      <p:sp>
        <p:nvSpPr>
          <p:cNvPr id="11" name="TextBox 11"/>
          <p:cNvSpPr txBox="1"/>
          <p:nvPr/>
        </p:nvSpPr>
        <p:spPr>
          <a:xfrm>
            <a:off x="6919558" y="2683283"/>
            <a:ext cx="4685655" cy="1353547"/>
          </a:xfrm>
          <a:prstGeom prst="rect">
            <a:avLst/>
          </a:prstGeom>
        </p:spPr>
        <p:txBody>
          <a:bodyPr lIns="0" tIns="0" rIns="0" bIns="0" rtlCol="0" anchor="t">
            <a:spAutoFit/>
          </a:bodyPr>
          <a:lstStyle/>
          <a:p>
            <a:pPr algn="ctr">
              <a:lnSpc>
                <a:spcPts val="3620"/>
              </a:lnSpc>
            </a:pPr>
            <a:r>
              <a:rPr lang="en-US" sz="2550">
                <a:solidFill>
                  <a:srgbClr val="000000"/>
                </a:solidFill>
                <a:latin typeface="Arial"/>
                <a:cs typeface="Arial"/>
              </a:rPr>
              <a:t>2. What do you notice about the families where the ‘Head of Household’ is also a Widow?</a:t>
            </a:r>
          </a:p>
        </p:txBody>
      </p:sp>
      <p:sp>
        <p:nvSpPr>
          <p:cNvPr id="12" name="TextBox 12"/>
          <p:cNvSpPr txBox="1"/>
          <p:nvPr/>
        </p:nvSpPr>
        <p:spPr>
          <a:xfrm>
            <a:off x="12094705" y="5208051"/>
            <a:ext cx="4685655" cy="896347"/>
          </a:xfrm>
          <a:prstGeom prst="rect">
            <a:avLst/>
          </a:prstGeom>
        </p:spPr>
        <p:txBody>
          <a:bodyPr lIns="0" tIns="0" rIns="0" bIns="0" rtlCol="0" anchor="t">
            <a:spAutoFit/>
          </a:bodyPr>
          <a:lstStyle/>
          <a:p>
            <a:pPr algn="ctr">
              <a:lnSpc>
                <a:spcPts val="3620"/>
              </a:lnSpc>
            </a:pPr>
            <a:r>
              <a:rPr lang="en-US" sz="2550">
                <a:solidFill>
                  <a:srgbClr val="000000"/>
                </a:solidFill>
                <a:latin typeface="Arial"/>
                <a:cs typeface="Arial"/>
              </a:rPr>
              <a:t>3. Who is the oldest person still working and what is their job?</a:t>
            </a:r>
          </a:p>
        </p:txBody>
      </p:sp>
      <p:sp>
        <p:nvSpPr>
          <p:cNvPr id="13" name="TextBox 13"/>
          <p:cNvSpPr txBox="1"/>
          <p:nvPr/>
        </p:nvSpPr>
        <p:spPr>
          <a:xfrm>
            <a:off x="5714355" y="6470612"/>
            <a:ext cx="4685655" cy="1810747"/>
          </a:xfrm>
          <a:prstGeom prst="rect">
            <a:avLst/>
          </a:prstGeom>
        </p:spPr>
        <p:txBody>
          <a:bodyPr lIns="0" tIns="0" rIns="0" bIns="0" rtlCol="0" anchor="t">
            <a:spAutoFit/>
          </a:bodyPr>
          <a:lstStyle/>
          <a:p>
            <a:pPr algn="ctr">
              <a:lnSpc>
                <a:spcPts val="3620"/>
              </a:lnSpc>
            </a:pPr>
            <a:r>
              <a:rPr lang="en-US" sz="2550">
                <a:solidFill>
                  <a:srgbClr val="000000"/>
                </a:solidFill>
                <a:latin typeface="Arial"/>
                <a:cs typeface="Arial"/>
              </a:rPr>
              <a:t>4. Can you find any children who are neither working nor at school, but should be at school if they were alive today?</a:t>
            </a:r>
          </a:p>
        </p:txBody>
      </p:sp>
      <p:sp>
        <p:nvSpPr>
          <p:cNvPr id="14" name="TextBox 14"/>
          <p:cNvSpPr txBox="1"/>
          <p:nvPr/>
        </p:nvSpPr>
        <p:spPr>
          <a:xfrm>
            <a:off x="1028700" y="1890071"/>
            <a:ext cx="6281853" cy="455381"/>
          </a:xfrm>
          <a:prstGeom prst="rect">
            <a:avLst/>
          </a:prstGeom>
        </p:spPr>
        <p:txBody>
          <a:bodyPr wrap="square" lIns="0" tIns="0" rIns="0" bIns="0" rtlCol="0" anchor="t">
            <a:spAutoFit/>
          </a:bodyPr>
          <a:lstStyle/>
          <a:p>
            <a:pPr>
              <a:lnSpc>
                <a:spcPts val="3919"/>
              </a:lnSpc>
            </a:pPr>
            <a:r>
              <a:rPr lang="en-US" sz="2750">
                <a:solidFill>
                  <a:srgbClr val="000000"/>
                </a:solidFill>
                <a:latin typeface="Arial"/>
                <a:cs typeface="Arial"/>
              </a:rPr>
              <a:t>Looking back at </a:t>
            </a:r>
            <a:r>
              <a:rPr lang="en-US" sz="2750" b="1">
                <a:solidFill>
                  <a:srgbClr val="000000"/>
                </a:solidFill>
                <a:latin typeface="Arial"/>
                <a:cs typeface="Arial"/>
              </a:rPr>
              <a:t>all</a:t>
            </a:r>
            <a:r>
              <a:rPr lang="en-US" sz="2750">
                <a:solidFill>
                  <a:srgbClr val="000000"/>
                </a:solidFill>
                <a:latin typeface="Arial"/>
                <a:cs typeface="Arial"/>
              </a:rPr>
              <a:t> the Record Sheets: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4" name="Picture 4"/>
          <p:cNvPicPr>
            <a:picLocks noChangeAspect="1"/>
          </p:cNvPicPr>
          <p:nvPr/>
        </p:nvPicPr>
        <p:blipFill>
          <a:blip r:embed="rId3"/>
          <a:srcRect/>
          <a:stretch>
            <a:fillRect/>
          </a:stretch>
        </p:blipFill>
        <p:spPr>
          <a:xfrm>
            <a:off x="2578458" y="2468186"/>
            <a:ext cx="13055650" cy="5938215"/>
          </a:xfrm>
          <a:prstGeom prst="rect">
            <a:avLst/>
          </a:prstGeom>
        </p:spPr>
      </p:pic>
      <p:sp>
        <p:nvSpPr>
          <p:cNvPr id="5" name="TextBox 5"/>
          <p:cNvSpPr txBox="1"/>
          <p:nvPr/>
        </p:nvSpPr>
        <p:spPr>
          <a:xfrm>
            <a:off x="1028700" y="585717"/>
            <a:ext cx="14179286" cy="705321"/>
          </a:xfrm>
          <a:prstGeom prst="rect">
            <a:avLst/>
          </a:prstGeom>
        </p:spPr>
        <p:txBody>
          <a:bodyPr lIns="0" tIns="0" rIns="0" bIns="0" rtlCol="0" anchor="t">
            <a:spAutoFit/>
          </a:bodyPr>
          <a:lstStyle/>
          <a:p>
            <a:pPr algn="l">
              <a:lnSpc>
                <a:spcPts val="5451"/>
              </a:lnSpc>
            </a:pPr>
            <a:r>
              <a:rPr lang="en-US" sz="4650" b="1">
                <a:solidFill>
                  <a:srgbClr val="000000"/>
                </a:solidFill>
                <a:latin typeface="Arial"/>
                <a:cs typeface="Arial"/>
              </a:rPr>
              <a:t>Extension Activity: School and Child Workers</a:t>
            </a:r>
          </a:p>
        </p:txBody>
      </p:sp>
      <p:sp>
        <p:nvSpPr>
          <p:cNvPr id="6" name="TextBox 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6771" y="7686594"/>
            <a:ext cx="5464159" cy="2479362"/>
          </a:xfrm>
          <a:prstGeom prst="rect">
            <a:avLst/>
          </a:prstGeom>
        </p:spPr>
      </p:pic>
      <p:sp>
        <p:nvSpPr>
          <p:cNvPr id="8" name="TextBox 8"/>
          <p:cNvSpPr txBox="1"/>
          <p:nvPr/>
        </p:nvSpPr>
        <p:spPr>
          <a:xfrm>
            <a:off x="1028700" y="1398689"/>
            <a:ext cx="14826607" cy="888522"/>
          </a:xfrm>
          <a:prstGeom prst="rect">
            <a:avLst/>
          </a:prstGeom>
        </p:spPr>
        <p:txBody>
          <a:bodyPr lIns="0" tIns="0" rIns="0" bIns="0" rtlCol="0" anchor="t">
            <a:spAutoFit/>
          </a:bodyPr>
          <a:lstStyle/>
          <a:p>
            <a:pPr>
              <a:lnSpc>
                <a:spcPts val="3526"/>
              </a:lnSpc>
              <a:spcBef>
                <a:spcPct val="0"/>
              </a:spcBef>
            </a:pPr>
            <a:r>
              <a:rPr lang="en-US" sz="2500">
                <a:solidFill>
                  <a:srgbClr val="000000"/>
                </a:solidFill>
                <a:latin typeface="Arial"/>
                <a:cs typeface="Arial"/>
              </a:rPr>
              <a:t>It was not until 1880 that school attendance was compulsory for children aged between 5 and 10 years of age. It was not until 1899 that this was extended to the age of 12 – after the flax mill had closed. </a:t>
            </a:r>
          </a:p>
        </p:txBody>
      </p:sp>
      <p:sp>
        <p:nvSpPr>
          <p:cNvPr id="9" name="TextBox 9"/>
          <p:cNvSpPr txBox="1"/>
          <p:nvPr/>
        </p:nvSpPr>
        <p:spPr>
          <a:xfrm>
            <a:off x="11600261" y="7778346"/>
            <a:ext cx="5137180" cy="2304605"/>
          </a:xfrm>
          <a:prstGeom prst="rect">
            <a:avLst/>
          </a:prstGeom>
        </p:spPr>
        <p:txBody>
          <a:bodyPr lIns="0" tIns="0" rIns="0" bIns="0" rtlCol="0" anchor="t">
            <a:spAutoFit/>
          </a:bodyPr>
          <a:lstStyle/>
          <a:p>
            <a:pPr algn="ctr">
              <a:lnSpc>
                <a:spcPts val="2606"/>
              </a:lnSpc>
              <a:spcBef>
                <a:spcPct val="0"/>
              </a:spcBef>
            </a:pPr>
            <a:r>
              <a:rPr lang="en-US" sz="1850">
                <a:solidFill>
                  <a:srgbClr val="000000"/>
                </a:solidFill>
                <a:latin typeface="Arial"/>
                <a:cs typeface="Arial"/>
              </a:rPr>
              <a:t>All the children of school age who aren’t working are described as ‘Scholar’ or ‘School’. This is really positive – it was not until 1880 that school attendance was compulsory for children aged between 5 and 10 years of age. So the fact that in 1851 so many children are listed as being at school is a credit to Shrewsbury!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16175" y="1357551"/>
            <a:ext cx="7502167" cy="473574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1028">
            <a:off x="15094135" y="127831"/>
            <a:ext cx="1002660" cy="1774619"/>
          </a:xfrm>
          <a:prstGeom prst="rect">
            <a:avLst/>
          </a:prstGeom>
        </p:spPr>
      </p:pic>
      <p:sp>
        <p:nvSpPr>
          <p:cNvPr id="7" name="TextBox 7"/>
          <p:cNvSpPr txBox="1"/>
          <p:nvPr/>
        </p:nvSpPr>
        <p:spPr>
          <a:xfrm>
            <a:off x="869294" y="2534544"/>
            <a:ext cx="6995930" cy="2128788"/>
          </a:xfrm>
          <a:prstGeom prst="rect">
            <a:avLst/>
          </a:prstGeom>
        </p:spPr>
        <p:txBody>
          <a:bodyPr lIns="0" tIns="0" rIns="0" bIns="0" rtlCol="0" anchor="t">
            <a:spAutoFit/>
          </a:bodyPr>
          <a:lstStyle/>
          <a:p>
            <a:pPr algn="ctr">
              <a:lnSpc>
                <a:spcPts val="4479"/>
              </a:lnSpc>
            </a:pPr>
            <a:r>
              <a:rPr lang="en-US" sz="3150" b="1">
                <a:solidFill>
                  <a:srgbClr val="000000"/>
                </a:solidFill>
                <a:latin typeface="Arial"/>
                <a:cs typeface="Arial"/>
              </a:rPr>
              <a:t>Thinking about the children you've found in the 1851 census;</a:t>
            </a:r>
          </a:p>
          <a:p>
            <a:pPr algn="ctr">
              <a:lnSpc>
                <a:spcPts val="4479"/>
              </a:lnSpc>
            </a:pPr>
            <a:r>
              <a:rPr lang="en-US" sz="3150" b="1">
                <a:solidFill>
                  <a:srgbClr val="000000"/>
                </a:solidFill>
                <a:latin typeface="Arial"/>
                <a:cs typeface="Arial"/>
              </a:rPr>
              <a:t>Consider and describe:</a:t>
            </a:r>
          </a:p>
          <a:p>
            <a:pPr algn="ctr">
              <a:lnSpc>
                <a:spcPts val="3080"/>
              </a:lnSpc>
            </a:pPr>
            <a:endParaRPr lang="en-US" sz="3150" b="1">
              <a:solidFill>
                <a:srgbClr val="000000"/>
              </a:solidFill>
              <a:latin typeface="Arial"/>
              <a:cs typeface="Arial"/>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715">
            <a:off x="1030032" y="5709140"/>
            <a:ext cx="1362576" cy="2411639"/>
          </a:xfrm>
          <a:prstGeom prst="rect">
            <a:avLst/>
          </a:prstGeom>
        </p:spPr>
      </p:pic>
      <p:sp>
        <p:nvSpPr>
          <p:cNvPr id="9" name="TextBox 9"/>
          <p:cNvSpPr txBox="1"/>
          <p:nvPr/>
        </p:nvSpPr>
        <p:spPr>
          <a:xfrm>
            <a:off x="1028700" y="585717"/>
            <a:ext cx="14179286" cy="705321"/>
          </a:xfrm>
          <a:prstGeom prst="rect">
            <a:avLst/>
          </a:prstGeom>
        </p:spPr>
        <p:txBody>
          <a:bodyPr lIns="0" tIns="0" rIns="0" bIns="0" rtlCol="0" anchor="t">
            <a:spAutoFit/>
          </a:bodyPr>
          <a:lstStyle/>
          <a:p>
            <a:pPr algn="l">
              <a:lnSpc>
                <a:spcPts val="5451"/>
              </a:lnSpc>
            </a:pPr>
            <a:r>
              <a:rPr lang="en-US" sz="4650" b="1">
                <a:solidFill>
                  <a:srgbClr val="000000"/>
                </a:solidFill>
                <a:latin typeface="Arial"/>
                <a:cs typeface="Arial"/>
              </a:rPr>
              <a:t>School and Child Workers: Questions to discuss</a:t>
            </a:r>
          </a:p>
        </p:txBody>
      </p:sp>
      <p:sp>
        <p:nvSpPr>
          <p:cNvPr id="10" name="TextBox 10"/>
          <p:cNvSpPr txBox="1"/>
          <p:nvPr/>
        </p:nvSpPr>
        <p:spPr>
          <a:xfrm>
            <a:off x="8632889" y="1968660"/>
            <a:ext cx="8405197" cy="7642848"/>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Arial"/>
                <a:cs typeface="Arial"/>
              </a:rPr>
              <a:t>Why did many factory owners, such as John Marshall, employ children?</a:t>
            </a:r>
          </a:p>
          <a:p>
            <a:pPr>
              <a:lnSpc>
                <a:spcPts val="5040"/>
              </a:lnSpc>
            </a:pPr>
            <a:endParaRPr lang="en-US" sz="3600">
              <a:solidFill>
                <a:srgbClr val="000000"/>
              </a:solidFill>
              <a:latin typeface="Arial"/>
              <a:cs typeface="Arial"/>
            </a:endParaRPr>
          </a:p>
          <a:p>
            <a:pPr marL="777240" lvl="1" indent="-388620">
              <a:lnSpc>
                <a:spcPts val="5040"/>
              </a:lnSpc>
              <a:buFont typeface="Arial"/>
              <a:buChar char="•"/>
            </a:pPr>
            <a:r>
              <a:rPr lang="en-US" sz="3600">
                <a:solidFill>
                  <a:srgbClr val="000000"/>
                </a:solidFill>
                <a:latin typeface="Arial"/>
                <a:cs typeface="Arial"/>
              </a:rPr>
              <a:t>Why did parents allow their children to work at the factory with them?</a:t>
            </a:r>
          </a:p>
          <a:p>
            <a:pPr>
              <a:lnSpc>
                <a:spcPts val="5040"/>
              </a:lnSpc>
            </a:pPr>
            <a:endParaRPr lang="en-US" sz="3600">
              <a:solidFill>
                <a:srgbClr val="000000"/>
              </a:solidFill>
              <a:latin typeface="Arial"/>
              <a:cs typeface="Arial"/>
            </a:endParaRPr>
          </a:p>
          <a:p>
            <a:pPr marL="777240" lvl="1" indent="-388620">
              <a:lnSpc>
                <a:spcPts val="5040"/>
              </a:lnSpc>
              <a:buFont typeface="Arial"/>
              <a:buChar char="•"/>
            </a:pPr>
            <a:r>
              <a:rPr lang="en-US" sz="3600">
                <a:solidFill>
                  <a:srgbClr val="000000"/>
                </a:solidFill>
                <a:latin typeface="Arial"/>
                <a:cs typeface="Arial"/>
              </a:rPr>
              <a:t>Why did the factory owners provide an education for the children at their factory?</a:t>
            </a:r>
          </a:p>
          <a:p>
            <a:pPr>
              <a:lnSpc>
                <a:spcPts val="5040"/>
              </a:lnSpc>
            </a:pPr>
            <a:endParaRPr lang="en-US" sz="3600">
              <a:solidFill>
                <a:srgbClr val="000000"/>
              </a:solidFill>
              <a:latin typeface="Arial"/>
              <a:cs typeface="Arial"/>
            </a:endParaRPr>
          </a:p>
          <a:p>
            <a:pPr marL="777240" lvl="1" indent="-388620">
              <a:lnSpc>
                <a:spcPts val="5040"/>
              </a:lnSpc>
              <a:buFont typeface="Arial"/>
              <a:buChar char="•"/>
            </a:pPr>
            <a:r>
              <a:rPr lang="en-US" sz="3600">
                <a:solidFill>
                  <a:srgbClr val="000000"/>
                </a:solidFill>
                <a:latin typeface="Arial"/>
                <a:cs typeface="Arial"/>
              </a:rPr>
              <a:t>How did the children benefit from gaining an education?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5" name="TextBox 5"/>
          <p:cNvSpPr txBox="1"/>
          <p:nvPr/>
        </p:nvSpPr>
        <p:spPr>
          <a:xfrm>
            <a:off x="1028700" y="585717"/>
            <a:ext cx="14179286" cy="705321"/>
          </a:xfrm>
          <a:prstGeom prst="rect">
            <a:avLst/>
          </a:prstGeom>
        </p:spPr>
        <p:txBody>
          <a:bodyPr lIns="0" tIns="0" rIns="0" bIns="0" rtlCol="0" anchor="t">
            <a:spAutoFit/>
          </a:bodyPr>
          <a:lstStyle/>
          <a:p>
            <a:pPr algn="l">
              <a:lnSpc>
                <a:spcPts val="5451"/>
              </a:lnSpc>
            </a:pPr>
            <a:r>
              <a:rPr lang="en-US" sz="4650" b="1">
                <a:solidFill>
                  <a:srgbClr val="000000"/>
                </a:solidFill>
                <a:latin typeface="Arial"/>
                <a:cs typeface="Arial"/>
              </a:rPr>
              <a:t>School and Child Workers: Extended Responses</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387933" y="1437854"/>
            <a:ext cx="8501562" cy="5366611"/>
          </a:xfrm>
          <a:prstGeom prst="rect">
            <a:avLst/>
          </a:prstGeom>
        </p:spPr>
      </p:pic>
      <p:sp>
        <p:nvSpPr>
          <p:cNvPr id="7" name="TextBox 7"/>
          <p:cNvSpPr txBox="1"/>
          <p:nvPr/>
        </p:nvSpPr>
        <p:spPr>
          <a:xfrm>
            <a:off x="4140749" y="2352617"/>
            <a:ext cx="6995930" cy="2716449"/>
          </a:xfrm>
          <a:prstGeom prst="rect">
            <a:avLst/>
          </a:prstGeom>
        </p:spPr>
        <p:txBody>
          <a:bodyPr lIns="0" tIns="0" rIns="0" bIns="0" rtlCol="0" anchor="t">
            <a:spAutoFit/>
          </a:bodyPr>
          <a:lstStyle/>
          <a:p>
            <a:pPr algn="ctr">
              <a:lnSpc>
                <a:spcPts val="4479"/>
              </a:lnSpc>
            </a:pPr>
            <a:r>
              <a:rPr lang="en-US" sz="3150" b="1">
                <a:solidFill>
                  <a:srgbClr val="000000"/>
                </a:solidFill>
                <a:latin typeface="Arial"/>
                <a:cs typeface="Arial"/>
              </a:rPr>
              <a:t>How might factory children feel about having to go to school? Would they see this more as an opportunity or a punishment? </a:t>
            </a:r>
          </a:p>
          <a:p>
            <a:pPr algn="ctr">
              <a:lnSpc>
                <a:spcPts val="3499"/>
              </a:lnSpc>
            </a:pPr>
            <a:r>
              <a:rPr lang="en-US" sz="2450" b="1">
                <a:solidFill>
                  <a:srgbClr val="000000"/>
                </a:solidFill>
                <a:latin typeface="Arial"/>
                <a:cs typeface="Arial"/>
              </a:rPr>
              <a:t>(There is no right answer)</a:t>
            </a:r>
          </a:p>
        </p:txBody>
      </p:sp>
      <p:sp>
        <p:nvSpPr>
          <p:cNvPr id="8" name="TextBox 8"/>
          <p:cNvSpPr txBox="1"/>
          <p:nvPr/>
        </p:nvSpPr>
        <p:spPr>
          <a:xfrm>
            <a:off x="1467917" y="6655898"/>
            <a:ext cx="14698689" cy="3045385"/>
          </a:xfrm>
          <a:prstGeom prst="rect">
            <a:avLst/>
          </a:prstGeom>
        </p:spPr>
        <p:txBody>
          <a:bodyPr lIns="0" tIns="0" rIns="0" bIns="0" rtlCol="0" anchor="t">
            <a:spAutoFit/>
          </a:bodyPr>
          <a:lstStyle/>
          <a:p>
            <a:pPr>
              <a:lnSpc>
                <a:spcPts val="4016"/>
              </a:lnSpc>
              <a:spcBef>
                <a:spcPct val="0"/>
              </a:spcBef>
            </a:pPr>
            <a:r>
              <a:rPr lang="en-US" sz="2850">
                <a:solidFill>
                  <a:srgbClr val="000000"/>
                </a:solidFill>
                <a:latin typeface="Arial"/>
                <a:cs typeface="Arial"/>
              </a:rPr>
              <a:t>You could write this in the first person. It could be in the form of a diary entry, a letter, or a monologue, in the role of one of the children featured on the </a:t>
            </a:r>
            <a:r>
              <a:rPr lang="en-US" sz="2850">
                <a:solidFill>
                  <a:srgbClr val="000000"/>
                </a:solidFill>
                <a:latin typeface="Arial"/>
                <a:cs typeface="Arial"/>
                <a:hlinkClick r:id="rId4"/>
              </a:rPr>
              <a:t>Story Map</a:t>
            </a:r>
            <a:r>
              <a:rPr lang="en-US" sz="2850">
                <a:solidFill>
                  <a:srgbClr val="000000"/>
                </a:solidFill>
                <a:latin typeface="Arial"/>
                <a:cs typeface="Arial"/>
              </a:rPr>
              <a:t> resource.</a:t>
            </a:r>
          </a:p>
          <a:p>
            <a:pPr>
              <a:lnSpc>
                <a:spcPts val="4016"/>
              </a:lnSpc>
              <a:spcBef>
                <a:spcPct val="0"/>
              </a:spcBef>
            </a:pPr>
            <a:endParaRPr lang="en-US" sz="2850">
              <a:solidFill>
                <a:srgbClr val="000000"/>
              </a:solidFill>
              <a:latin typeface="Arial"/>
              <a:cs typeface="Arial"/>
            </a:endParaRPr>
          </a:p>
          <a:p>
            <a:pPr>
              <a:lnSpc>
                <a:spcPts val="4016"/>
              </a:lnSpc>
              <a:spcBef>
                <a:spcPct val="0"/>
              </a:spcBef>
            </a:pPr>
            <a:r>
              <a:rPr lang="en-US" sz="2850">
                <a:solidFill>
                  <a:srgbClr val="000000"/>
                </a:solidFill>
                <a:latin typeface="Arial"/>
                <a:cs typeface="Arial"/>
              </a:rPr>
              <a:t>If you want to look at 2 different points of view, write a playscript of a conversation between 2 or more children, who may have different feelings about the idea of going to school for an education. </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715">
            <a:off x="1112726" y="3211786"/>
            <a:ext cx="1362576" cy="241163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1028">
            <a:off x="14706656" y="851422"/>
            <a:ext cx="1002660" cy="1774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4" name="TextBox 4"/>
          <p:cNvSpPr txBox="1"/>
          <p:nvPr/>
        </p:nvSpPr>
        <p:spPr>
          <a:xfrm>
            <a:off x="1028700" y="2166006"/>
            <a:ext cx="14698689" cy="2546979"/>
          </a:xfrm>
          <a:prstGeom prst="rect">
            <a:avLst/>
          </a:prstGeom>
        </p:spPr>
        <p:txBody>
          <a:bodyPr lIns="0" tIns="0" rIns="0" bIns="0" rtlCol="0" anchor="t">
            <a:spAutoFit/>
          </a:bodyPr>
          <a:lstStyle/>
          <a:p>
            <a:pPr>
              <a:lnSpc>
                <a:spcPts val="4016"/>
              </a:lnSpc>
            </a:pPr>
            <a:r>
              <a:rPr lang="en-US" sz="2850" dirty="0">
                <a:solidFill>
                  <a:srgbClr val="000000"/>
                </a:solidFill>
                <a:latin typeface="Arial"/>
                <a:cs typeface="Arial"/>
              </a:rPr>
              <a:t>In Shrewsbury, many children worked in the Flax Mill. </a:t>
            </a:r>
          </a:p>
          <a:p>
            <a:pPr>
              <a:lnSpc>
                <a:spcPts val="4016"/>
              </a:lnSpc>
            </a:pPr>
            <a:r>
              <a:rPr lang="en-US" sz="2850" dirty="0">
                <a:solidFill>
                  <a:srgbClr val="000000"/>
                </a:solidFill>
                <a:latin typeface="Arial"/>
                <a:cs typeface="Arial"/>
              </a:rPr>
              <a:t>In other parts of the country, what jobs did children do?</a:t>
            </a:r>
          </a:p>
          <a:p>
            <a:pPr>
              <a:lnSpc>
                <a:spcPts val="4016"/>
              </a:lnSpc>
            </a:pPr>
            <a:endParaRPr lang="en-US" sz="2850" dirty="0">
              <a:solidFill>
                <a:srgbClr val="000000"/>
              </a:solidFill>
              <a:latin typeface="Arial"/>
              <a:cs typeface="Arial"/>
            </a:endParaRPr>
          </a:p>
          <a:p>
            <a:pPr>
              <a:lnSpc>
                <a:spcPts val="4016"/>
              </a:lnSpc>
            </a:pPr>
            <a:r>
              <a:rPr lang="en-US" sz="2850">
                <a:solidFill>
                  <a:srgbClr val="000000"/>
                </a:solidFill>
                <a:latin typeface="Arial"/>
                <a:cs typeface="Arial"/>
              </a:rPr>
              <a:t>Here’s one example.</a:t>
            </a:r>
          </a:p>
          <a:p>
            <a:pPr>
              <a:lnSpc>
                <a:spcPts val="4016"/>
              </a:lnSpc>
              <a:spcBef>
                <a:spcPct val="0"/>
              </a:spcBef>
            </a:pPr>
            <a:endParaRPr lang="en-US" sz="2850">
              <a:solidFill>
                <a:srgbClr val="000000"/>
              </a:solidFill>
              <a:latin typeface="Arial"/>
              <a:cs typeface="Arial"/>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67018" y="2223156"/>
            <a:ext cx="5053020" cy="3189719"/>
          </a:xfrm>
          <a:prstGeom prst="rect">
            <a:avLst/>
          </a:prstGeom>
        </p:spPr>
      </p:pic>
      <p:pic>
        <p:nvPicPr>
          <p:cNvPr id="6" name="Picture 6"/>
          <p:cNvPicPr>
            <a:picLocks noChangeAspect="1"/>
          </p:cNvPicPr>
          <p:nvPr/>
        </p:nvPicPr>
        <p:blipFill>
          <a:blip r:embed="rId5"/>
          <a:srcRect/>
          <a:stretch>
            <a:fillRect/>
          </a:stretch>
        </p:blipFill>
        <p:spPr>
          <a:xfrm>
            <a:off x="5447172" y="4016705"/>
            <a:ext cx="5976526" cy="3346855"/>
          </a:xfrm>
          <a:prstGeom prst="rect">
            <a:avLst/>
          </a:prstGeom>
        </p:spPr>
      </p:pic>
      <p:sp>
        <p:nvSpPr>
          <p:cNvPr id="7" name="TextBox 7"/>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8" name="TextBox 8"/>
          <p:cNvSpPr txBox="1"/>
          <p:nvPr/>
        </p:nvSpPr>
        <p:spPr>
          <a:xfrm>
            <a:off x="1028700" y="1047750"/>
            <a:ext cx="14179286" cy="705321"/>
          </a:xfrm>
          <a:prstGeom prst="rect">
            <a:avLst/>
          </a:prstGeom>
        </p:spPr>
        <p:txBody>
          <a:bodyPr lIns="0" tIns="0" rIns="0" bIns="0" rtlCol="0" anchor="t">
            <a:spAutoFit/>
          </a:bodyPr>
          <a:lstStyle/>
          <a:p>
            <a:pPr algn="l">
              <a:lnSpc>
                <a:spcPts val="5451"/>
              </a:lnSpc>
            </a:pPr>
            <a:r>
              <a:rPr lang="en-US" sz="4650" b="1" dirty="0">
                <a:solidFill>
                  <a:srgbClr val="000000"/>
                </a:solidFill>
                <a:latin typeface="Arial"/>
                <a:cs typeface="Arial"/>
              </a:rPr>
              <a:t>School and Child Workers: Compare to elsewhere</a:t>
            </a:r>
          </a:p>
        </p:txBody>
      </p:sp>
      <p:sp>
        <p:nvSpPr>
          <p:cNvPr id="9" name="TextBox 9"/>
          <p:cNvSpPr txBox="1"/>
          <p:nvPr/>
        </p:nvSpPr>
        <p:spPr>
          <a:xfrm>
            <a:off x="991428" y="7277339"/>
            <a:ext cx="15807185" cy="1455309"/>
          </a:xfrm>
          <a:prstGeom prst="rect">
            <a:avLst/>
          </a:prstGeom>
        </p:spPr>
        <p:txBody>
          <a:bodyPr lIns="0" tIns="0" rIns="0" bIns="0" rtlCol="0" anchor="t">
            <a:spAutoFit/>
          </a:bodyPr>
          <a:lstStyle/>
          <a:p>
            <a:pPr algn="ctr">
              <a:lnSpc>
                <a:spcPts val="5880"/>
              </a:lnSpc>
              <a:spcBef>
                <a:spcPct val="0"/>
              </a:spcBef>
            </a:pPr>
            <a:r>
              <a:rPr lang="en-US" sz="4200" u="sng">
                <a:solidFill>
                  <a:srgbClr val="40907F"/>
                </a:solidFill>
                <a:latin typeface="Arial"/>
                <a:cs typeface="Arial"/>
                <a:hlinkClick r:id="rId6"/>
              </a:rPr>
              <a:t>https://www.bbc.co.uk/teach/class-clips-video/history-ks2-dodgers-guide-to-being-a-victorian-kid/ztb2m39</a:t>
            </a:r>
            <a:r>
              <a:rPr lang="en-US" sz="4200" u="sng">
                <a:solidFill>
                  <a:srgbClr val="40907F"/>
                </a:solidFill>
                <a:latin typeface="Arial"/>
                <a:cs typeface="Arial"/>
              </a:rPr>
              <a:t> </a:t>
            </a:r>
          </a:p>
        </p:txBody>
      </p:sp>
      <p:sp>
        <p:nvSpPr>
          <p:cNvPr id="10" name="TextBox 10"/>
          <p:cNvSpPr txBox="1"/>
          <p:nvPr/>
        </p:nvSpPr>
        <p:spPr>
          <a:xfrm>
            <a:off x="12610648" y="3028265"/>
            <a:ext cx="3660061" cy="1099821"/>
          </a:xfrm>
          <a:prstGeom prst="rect">
            <a:avLst/>
          </a:prstGeom>
        </p:spPr>
        <p:txBody>
          <a:bodyPr lIns="0" tIns="0" rIns="0" bIns="0" rtlCol="0" anchor="t">
            <a:spAutoFit/>
          </a:bodyPr>
          <a:lstStyle/>
          <a:p>
            <a:pPr algn="ctr">
              <a:lnSpc>
                <a:spcPts val="4479"/>
              </a:lnSpc>
            </a:pPr>
            <a:r>
              <a:rPr lang="en-US" sz="3150" b="1">
                <a:solidFill>
                  <a:srgbClr val="000000"/>
                </a:solidFill>
                <a:latin typeface="Arial"/>
                <a:cs typeface="Arial"/>
              </a:rPr>
              <a:t>Can you find other examples? </a:t>
            </a:r>
          </a:p>
        </p:txBody>
      </p:sp>
      <p:sp>
        <p:nvSpPr>
          <p:cNvPr id="11" name="AutoShape 5">
            <a:extLst>
              <a:ext uri="{FF2B5EF4-FFF2-40B4-BE49-F238E27FC236}">
                <a16:creationId xmlns:a16="http://schemas.microsoft.com/office/drawing/2014/main" id="{3D34A9B0-07B8-F115-C2C2-2B5FA66AD2EB}"/>
              </a:ext>
            </a:extLst>
          </p:cNvPr>
          <p:cNvSpPr/>
          <p:nvPr/>
        </p:nvSpPr>
        <p:spPr>
          <a:xfrm>
            <a:off x="648530" y="8998434"/>
            <a:ext cx="16492850" cy="0"/>
          </a:xfrm>
          <a:prstGeom prst="line">
            <a:avLst/>
          </a:prstGeom>
          <a:ln w="19050" cap="rnd">
            <a:solidFill>
              <a:srgbClr val="D9D9D9"/>
            </a:solidFill>
            <a:prstDash val="solid"/>
            <a:headEnd type="none" w="sm" len="sm"/>
            <a:tailEnd type="none" w="sm" len="sm"/>
          </a:ln>
        </p:spPr>
      </p:sp>
      <p:pic>
        <p:nvPicPr>
          <p:cNvPr id="12" name="Picture 7">
            <a:extLst>
              <a:ext uri="{FF2B5EF4-FFF2-40B4-BE49-F238E27FC236}">
                <a16:creationId xmlns:a16="http://schemas.microsoft.com/office/drawing/2014/main" id="{4C510486-01B0-58D2-3DA5-B5922B609A1D}"/>
              </a:ext>
            </a:extLst>
          </p:cNvPr>
          <p:cNvPicPr>
            <a:picLocks noChangeAspect="1"/>
          </p:cNvPicPr>
          <p:nvPr/>
        </p:nvPicPr>
        <p:blipFill>
          <a:blip r:embed="rId7"/>
          <a:srcRect/>
          <a:stretch>
            <a:fillRect/>
          </a:stretch>
        </p:blipFill>
        <p:spPr>
          <a:xfrm>
            <a:off x="14225220" y="9075539"/>
            <a:ext cx="2916160" cy="965469"/>
          </a:xfrm>
          <a:prstGeom prst="rect">
            <a:avLst/>
          </a:prstGeom>
        </p:spPr>
      </p:pic>
      <p:sp>
        <p:nvSpPr>
          <p:cNvPr id="14" name="TextBox 6">
            <a:extLst>
              <a:ext uri="{FF2B5EF4-FFF2-40B4-BE49-F238E27FC236}">
                <a16:creationId xmlns:a16="http://schemas.microsoft.com/office/drawing/2014/main" id="{2EDD279D-88F1-2386-8E51-9F6D5A52EEA8}"/>
              </a:ext>
            </a:extLst>
          </p:cNvPr>
          <p:cNvSpPr txBox="1"/>
          <p:nvPr/>
        </p:nvSpPr>
        <p:spPr>
          <a:xfrm>
            <a:off x="648530" y="9331578"/>
            <a:ext cx="11171416" cy="397032"/>
          </a:xfrm>
          <a:prstGeom prst="rect">
            <a:avLst/>
          </a:prstGeom>
        </p:spPr>
        <p:txBody>
          <a:bodyPr lIns="0" tIns="0" rIns="0" bIns="0" rtlCol="0" anchor="t">
            <a:spAutoFit/>
          </a:bodyPr>
          <a:lstStyle/>
          <a:p>
            <a:pPr>
              <a:lnSpc>
                <a:spcPts val="3359"/>
              </a:lnSpc>
            </a:pPr>
            <a:r>
              <a:rPr lang="en-US" sz="2400">
                <a:solidFill>
                  <a:srgbClr val="737373"/>
                </a:solidFill>
                <a:latin typeface="Arial"/>
                <a:cs typeface="Arial"/>
              </a:rPr>
              <a:t>More resources at </a:t>
            </a:r>
            <a:r>
              <a:rPr lang="en-US" sz="2400">
                <a:solidFill>
                  <a:schemeClr val="bg1">
                    <a:lumMod val="50000"/>
                  </a:schemeClr>
                </a:solidFill>
                <a:latin typeface="Arial"/>
                <a:cs typeface="Arial"/>
              </a:rPr>
              <a:t>HistoricEngland.org.uk/Education</a:t>
            </a:r>
          </a:p>
        </p:txBody>
      </p:sp>
      <p:sp>
        <p:nvSpPr>
          <p:cNvPr id="15" name="Rectangle 14">
            <a:hlinkClick r:id="rId8"/>
            <a:extLst>
              <a:ext uri="{FF2B5EF4-FFF2-40B4-BE49-F238E27FC236}">
                <a16:creationId xmlns:a16="http://schemas.microsoft.com/office/drawing/2014/main" id="{F3348CC0-9D74-A889-5EA5-5DF91358CFA1}"/>
              </a:ext>
            </a:extLst>
          </p:cNvPr>
          <p:cNvSpPr/>
          <p:nvPr/>
        </p:nvSpPr>
        <p:spPr>
          <a:xfrm>
            <a:off x="2961861" y="9331578"/>
            <a:ext cx="4333461" cy="419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9016" r="196" b="133"/>
          <a:stretch>
            <a:fillRect/>
          </a:stretch>
        </p:blipFill>
        <p:spPr>
          <a:xfrm>
            <a:off x="9248504" y="0"/>
            <a:ext cx="8764758" cy="8074606"/>
          </a:xfrm>
          <a:prstGeom prst="rect">
            <a:avLst/>
          </a:prstGeom>
        </p:spPr>
      </p:pic>
      <p:sp>
        <p:nvSpPr>
          <p:cNvPr id="3" name="AutoShape 3"/>
          <p:cNvSpPr/>
          <p:nvPr/>
        </p:nvSpPr>
        <p:spPr>
          <a:xfrm rot="540070">
            <a:off x="8100021" y="4147630"/>
            <a:ext cx="5575229" cy="0"/>
          </a:xfrm>
          <a:prstGeom prst="line">
            <a:avLst/>
          </a:prstGeom>
          <a:ln w="95250" cap="rnd">
            <a:solidFill>
              <a:srgbClr val="77A942"/>
            </a:solidFill>
            <a:prstDash val="solid"/>
            <a:headEnd type="none" w="sm" len="sm"/>
            <a:tailEnd type="triangle" w="lg" len="med"/>
          </a:ln>
        </p:spPr>
      </p:sp>
      <p:sp>
        <p:nvSpPr>
          <p:cNvPr id="4" name="TextBox 4"/>
          <p:cNvSpPr txBox="1"/>
          <p:nvPr/>
        </p:nvSpPr>
        <p:spPr>
          <a:xfrm>
            <a:off x="860700" y="4800600"/>
            <a:ext cx="10026935" cy="4572000"/>
          </a:xfrm>
          <a:prstGeom prst="rect">
            <a:avLst/>
          </a:prstGeom>
        </p:spPr>
        <p:txBody>
          <a:bodyPr lIns="0" tIns="0" rIns="0" bIns="0" rtlCol="0" anchor="t">
            <a:spAutoFit/>
          </a:bodyPr>
          <a:lstStyle/>
          <a:p>
            <a:pPr algn="l">
              <a:lnSpc>
                <a:spcPts val="3648"/>
              </a:lnSpc>
            </a:pPr>
            <a:r>
              <a:rPr lang="en-US" sz="3000" spc="42">
                <a:solidFill>
                  <a:srgbClr val="191715"/>
                </a:solidFill>
                <a:latin typeface="Arial"/>
                <a:cs typeface="Arial"/>
              </a:rPr>
              <a:t>Shrewsbury </a:t>
            </a:r>
            <a:r>
              <a:rPr lang="en-US" sz="3000" spc="42" err="1">
                <a:solidFill>
                  <a:srgbClr val="191715"/>
                </a:solidFill>
                <a:latin typeface="Arial"/>
                <a:cs typeface="Arial"/>
              </a:rPr>
              <a:t>Flaxmill</a:t>
            </a:r>
            <a:r>
              <a:rPr lang="en-US" sz="3000" spc="42">
                <a:solidFill>
                  <a:srgbClr val="191715"/>
                </a:solidFill>
                <a:latin typeface="Arial"/>
                <a:cs typeface="Arial"/>
              </a:rPr>
              <a:t> Maltings was built between 1796 and 1797 and was the world’s first completely iron-framed building.</a:t>
            </a:r>
          </a:p>
          <a:p>
            <a:pPr>
              <a:lnSpc>
                <a:spcPts val="3648"/>
              </a:lnSpc>
            </a:pPr>
            <a:endParaRPr lang="en-US" sz="3000" spc="45">
              <a:solidFill>
                <a:srgbClr val="191715"/>
              </a:solidFill>
              <a:latin typeface="Arial"/>
              <a:cs typeface="Arial"/>
            </a:endParaRPr>
          </a:p>
          <a:p>
            <a:pPr algn="l">
              <a:lnSpc>
                <a:spcPts val="3648"/>
              </a:lnSpc>
            </a:pPr>
            <a:r>
              <a:rPr lang="en-US" sz="3000" spc="42">
                <a:solidFill>
                  <a:srgbClr val="191715"/>
                </a:solidFill>
                <a:latin typeface="Arial"/>
                <a:cs typeface="Arial"/>
              </a:rPr>
              <a:t>It paved the way for future all iron-framed and steel-framed structures, including modern skyscrapers.</a:t>
            </a:r>
          </a:p>
          <a:p>
            <a:pPr algn="l">
              <a:lnSpc>
                <a:spcPts val="3648"/>
              </a:lnSpc>
            </a:pPr>
            <a:endParaRPr lang="en-US" sz="3000" spc="42">
              <a:solidFill>
                <a:srgbClr val="191715"/>
              </a:solidFill>
              <a:latin typeface="Arial"/>
              <a:cs typeface="Arial"/>
            </a:endParaRPr>
          </a:p>
          <a:p>
            <a:pPr algn="l">
              <a:lnSpc>
                <a:spcPts val="3648"/>
              </a:lnSpc>
            </a:pPr>
            <a:r>
              <a:rPr lang="en-US" sz="3000" spc="45">
                <a:solidFill>
                  <a:srgbClr val="191715"/>
                </a:solidFill>
                <a:latin typeface="Arial"/>
                <a:cs typeface="Arial"/>
              </a:rPr>
              <a:t>The people who built the mill, John Marshall and brothers Thomas and Benjamin Benyon wanted to create a factory to spin flax which could then be woven into linen thread.</a:t>
            </a:r>
          </a:p>
        </p:txBody>
      </p:sp>
      <p:pic>
        <p:nvPicPr>
          <p:cNvPr id="5" name="Picture 5"/>
          <p:cNvPicPr>
            <a:picLocks noChangeAspect="1"/>
          </p:cNvPicPr>
          <p:nvPr/>
        </p:nvPicPr>
        <p:blipFill>
          <a:blip r:embed="rId3"/>
          <a:srcRect l="6440" r="12765" b="14615"/>
          <a:stretch>
            <a:fillRect/>
          </a:stretch>
        </p:blipFill>
        <p:spPr>
          <a:xfrm>
            <a:off x="0" y="0"/>
            <a:ext cx="8594386" cy="40205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9069" y="3391944"/>
            <a:ext cx="2920303" cy="3063073"/>
            <a:chOff x="0" y="0"/>
            <a:chExt cx="13716000" cy="14386560"/>
          </a:xfrm>
        </p:grpSpPr>
        <p:sp>
          <p:nvSpPr>
            <p:cNvPr id="3" name="Freeform 3"/>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3"/>
              <a:stretch>
                <a:fillRect t="-43681" r="-229" b="-17501"/>
              </a:stretch>
            </a:blipFill>
          </p:spPr>
        </p:sp>
        <p:sp>
          <p:nvSpPr>
            <p:cNvPr id="4" name="Freeform 4"/>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grpSp>
        <p:nvGrpSpPr>
          <p:cNvPr id="5" name="Group 5"/>
          <p:cNvGrpSpPr>
            <a:grpSpLocks noChangeAspect="1"/>
          </p:cNvGrpSpPr>
          <p:nvPr/>
        </p:nvGrpSpPr>
        <p:grpSpPr>
          <a:xfrm>
            <a:off x="8510422" y="5523090"/>
            <a:ext cx="2944603" cy="3088561"/>
            <a:chOff x="0" y="0"/>
            <a:chExt cx="13716000" cy="14386560"/>
          </a:xfrm>
        </p:grpSpPr>
        <p:sp>
          <p:nvSpPr>
            <p:cNvPr id="6" name="Freeform 6"/>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20410" r="-19497"/>
              </a:stretch>
            </a:blipFill>
          </p:spPr>
        </p:sp>
        <p:sp>
          <p:nvSpPr>
            <p:cNvPr id="7" name="Freeform 7"/>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grpSp>
        <p:nvGrpSpPr>
          <p:cNvPr id="8" name="Group 8"/>
          <p:cNvGrpSpPr>
            <a:grpSpLocks noChangeAspect="1"/>
          </p:cNvGrpSpPr>
          <p:nvPr/>
        </p:nvGrpSpPr>
        <p:grpSpPr>
          <a:xfrm>
            <a:off x="11726185" y="4932352"/>
            <a:ext cx="5621292" cy="5491184"/>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8546" t="-770" r="-21501" b="-3923"/>
              </a:stretch>
            </a:blipFill>
          </p:spPr>
        </p:sp>
      </p:grpSp>
      <p:grpSp>
        <p:nvGrpSpPr>
          <p:cNvPr id="10" name="Group 10"/>
          <p:cNvGrpSpPr>
            <a:grpSpLocks noChangeAspect="1"/>
          </p:cNvGrpSpPr>
          <p:nvPr/>
        </p:nvGrpSpPr>
        <p:grpSpPr>
          <a:xfrm>
            <a:off x="3240995" y="2411721"/>
            <a:ext cx="5246516" cy="5503012"/>
            <a:chOff x="0" y="0"/>
            <a:chExt cx="13716000" cy="14386560"/>
          </a:xfrm>
        </p:grpSpPr>
        <p:sp>
          <p:nvSpPr>
            <p:cNvPr id="11" name="Freeform 11"/>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7"/>
              <a:stretch>
                <a:fillRect l="-24428" r="-24668" b="-6647"/>
              </a:stretch>
            </a:blipFill>
          </p:spPr>
        </p:sp>
        <p:sp>
          <p:nvSpPr>
            <p:cNvPr id="12" name="Freeform 12"/>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sp>
        <p:nvSpPr>
          <p:cNvPr id="13" name="TextBox 13"/>
          <p:cNvSpPr txBox="1"/>
          <p:nvPr/>
        </p:nvSpPr>
        <p:spPr>
          <a:xfrm>
            <a:off x="914400" y="981231"/>
            <a:ext cx="15774711" cy="872034"/>
          </a:xfrm>
          <a:prstGeom prst="rect">
            <a:avLst/>
          </a:prstGeom>
        </p:spPr>
        <p:txBody>
          <a:bodyPr wrap="square" lIns="0" tIns="0" rIns="0" bIns="0" rtlCol="0" anchor="t">
            <a:spAutoFit/>
          </a:bodyPr>
          <a:lstStyle/>
          <a:p>
            <a:pPr>
              <a:lnSpc>
                <a:spcPts val="3359"/>
              </a:lnSpc>
            </a:pPr>
            <a:r>
              <a:rPr lang="en-US" sz="3000" spc="42">
                <a:solidFill>
                  <a:srgbClr val="191715"/>
                </a:solidFill>
                <a:latin typeface="Arial"/>
                <a:cs typeface="Arial"/>
              </a:rPr>
              <a:t>Shrewsbury </a:t>
            </a:r>
            <a:r>
              <a:rPr lang="en-US" sz="3000" spc="42" err="1">
                <a:solidFill>
                  <a:srgbClr val="191715"/>
                </a:solidFill>
                <a:latin typeface="Arial"/>
                <a:cs typeface="Arial"/>
              </a:rPr>
              <a:t>Flaxmill</a:t>
            </a:r>
            <a:r>
              <a:rPr lang="en-US" sz="3000" spc="42">
                <a:solidFill>
                  <a:srgbClr val="191715"/>
                </a:solidFill>
                <a:latin typeface="Arial"/>
                <a:cs typeface="Arial"/>
              </a:rPr>
              <a:t> Maltings was in use as a flax mill from 1797-1887, before being converted in to a maltings in 1897. The flax mill made linen thread. </a:t>
            </a:r>
          </a:p>
        </p:txBody>
      </p:sp>
      <p:grpSp>
        <p:nvGrpSpPr>
          <p:cNvPr id="14" name="Group 14"/>
          <p:cNvGrpSpPr/>
          <p:nvPr/>
        </p:nvGrpSpPr>
        <p:grpSpPr>
          <a:xfrm rot="-5400000">
            <a:off x="12674239" y="4673239"/>
            <a:ext cx="10287000" cy="940523"/>
            <a:chOff x="0" y="0"/>
            <a:chExt cx="1993384" cy="182252"/>
          </a:xfrm>
        </p:grpSpPr>
        <p:sp>
          <p:nvSpPr>
            <p:cNvPr id="15" name="Freeform 15"/>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6" name="TextBox 1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183866" y="2278592"/>
            <a:ext cx="5534896" cy="3300182"/>
          </a:xfrm>
          <a:prstGeom prst="rect">
            <a:avLst/>
          </a:prstGeom>
        </p:spPr>
      </p:pic>
      <p:sp>
        <p:nvSpPr>
          <p:cNvPr id="18" name="TextBox 18"/>
          <p:cNvSpPr txBox="1"/>
          <p:nvPr/>
        </p:nvSpPr>
        <p:spPr>
          <a:xfrm>
            <a:off x="11425730" y="2570017"/>
            <a:ext cx="5076014" cy="2132700"/>
          </a:xfrm>
          <a:prstGeom prst="rect">
            <a:avLst/>
          </a:prstGeom>
        </p:spPr>
        <p:txBody>
          <a:bodyPr lIns="0" tIns="0" rIns="0" bIns="0" rtlCol="0" anchor="t">
            <a:spAutoFit/>
          </a:bodyPr>
          <a:lstStyle/>
          <a:p>
            <a:pPr algn="ctr">
              <a:lnSpc>
                <a:spcPts val="3639"/>
              </a:lnSpc>
            </a:pPr>
            <a:r>
              <a:rPr lang="en-US" sz="2550" b="1">
                <a:solidFill>
                  <a:srgbClr val="000000"/>
                </a:solidFill>
                <a:latin typeface="Arial"/>
                <a:cs typeface="Arial"/>
              </a:rPr>
              <a:t>The flax was spun using a process called wet spinning which would have made the air damp and unhealthy to breathe.​</a:t>
            </a:r>
          </a:p>
          <a:p>
            <a:pPr algn="ctr">
              <a:lnSpc>
                <a:spcPts val="2239"/>
              </a:lnSpc>
            </a:pPr>
            <a:endParaRPr lang="en-US" sz="2550" b="1">
              <a:solidFill>
                <a:srgbClr val="000000"/>
              </a:solidFill>
              <a:latin typeface="Arial"/>
              <a:cs typeface="Arial"/>
            </a:endParaRPr>
          </a:p>
        </p:txBody>
      </p:sp>
      <p:sp>
        <p:nvSpPr>
          <p:cNvPr id="21" name="TextBox 13">
            <a:extLst>
              <a:ext uri="{FF2B5EF4-FFF2-40B4-BE49-F238E27FC236}">
                <a16:creationId xmlns:a16="http://schemas.microsoft.com/office/drawing/2014/main" id="{68D88A91-AAAF-4889-6370-F4D0F716FDCA}"/>
              </a:ext>
            </a:extLst>
          </p:cNvPr>
          <p:cNvSpPr txBox="1"/>
          <p:nvPr/>
        </p:nvSpPr>
        <p:spPr>
          <a:xfrm>
            <a:off x="281117" y="8809238"/>
            <a:ext cx="11591873" cy="436017"/>
          </a:xfrm>
          <a:prstGeom prst="rect">
            <a:avLst/>
          </a:prstGeom>
        </p:spPr>
        <p:txBody>
          <a:bodyPr wrap="square" lIns="0" tIns="0" rIns="0" bIns="0" rtlCol="0" anchor="t">
            <a:spAutoFit/>
          </a:bodyPr>
          <a:lstStyle/>
          <a:p>
            <a:pPr>
              <a:lnSpc>
                <a:spcPts val="3359"/>
              </a:lnSpc>
            </a:pPr>
            <a:r>
              <a:rPr lang="en-US" sz="3000" spc="42">
                <a:solidFill>
                  <a:srgbClr val="191715"/>
                </a:solidFill>
                <a:latin typeface="Arial"/>
                <a:cs typeface="Arial"/>
              </a:rPr>
              <a:t>The thread was dyed different </a:t>
            </a:r>
            <a:r>
              <a:rPr lang="en-US" sz="3000" spc="42" err="1">
                <a:solidFill>
                  <a:srgbClr val="191715"/>
                </a:solidFill>
                <a:latin typeface="Arial"/>
                <a:cs typeface="Arial"/>
              </a:rPr>
              <a:t>colours</a:t>
            </a:r>
            <a:r>
              <a:rPr lang="en-US" sz="3000" spc="42">
                <a:solidFill>
                  <a:srgbClr val="191715"/>
                </a:solidFill>
                <a:latin typeface="Arial"/>
                <a:cs typeface="Arial"/>
              </a:rPr>
              <a:t> in the mill’s own dye house.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222083" y="1962159"/>
            <a:ext cx="3938582" cy="4131135"/>
            <a:chOff x="0" y="0"/>
            <a:chExt cx="13716000" cy="14386560"/>
          </a:xfrm>
        </p:grpSpPr>
        <p:sp>
          <p:nvSpPr>
            <p:cNvPr id="3" name="Freeform 3"/>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3"/>
              <a:stretch>
                <a:fillRect t="-7022" r="-369" b="-7411"/>
              </a:stretch>
            </a:blipFill>
          </p:spPr>
        </p:sp>
        <p:sp>
          <p:nvSpPr>
            <p:cNvPr id="4" name="Freeform 4"/>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grpSp>
        <p:nvGrpSpPr>
          <p:cNvPr id="5" name="Group 5"/>
          <p:cNvGrpSpPr>
            <a:grpSpLocks noChangeAspect="1"/>
          </p:cNvGrpSpPr>
          <p:nvPr/>
        </p:nvGrpSpPr>
        <p:grpSpPr>
          <a:xfrm>
            <a:off x="682836" y="5292546"/>
            <a:ext cx="3938582" cy="4131135"/>
            <a:chOff x="0" y="0"/>
            <a:chExt cx="13716000" cy="14386560"/>
          </a:xfrm>
        </p:grpSpPr>
        <p:sp>
          <p:nvSpPr>
            <p:cNvPr id="6" name="Freeform 6"/>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18911" r="-21698" b="-286"/>
              </a:stretch>
            </a:blipFill>
          </p:spPr>
        </p:sp>
        <p:sp>
          <p:nvSpPr>
            <p:cNvPr id="7" name="Freeform 7"/>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grpSp>
        <p:nvGrpSpPr>
          <p:cNvPr id="8" name="Group 8"/>
          <p:cNvGrpSpPr>
            <a:grpSpLocks noChangeAspect="1"/>
          </p:cNvGrpSpPr>
          <p:nvPr/>
        </p:nvGrpSpPr>
        <p:grpSpPr>
          <a:xfrm>
            <a:off x="4752032" y="5763354"/>
            <a:ext cx="3938582" cy="4131135"/>
            <a:chOff x="0" y="0"/>
            <a:chExt cx="13716000" cy="14386560"/>
          </a:xfrm>
        </p:grpSpPr>
        <p:sp>
          <p:nvSpPr>
            <p:cNvPr id="9" name="Freeform 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6"/>
              <a:stretch>
                <a:fillRect t="-34721" r="-5687" b="-35222"/>
              </a:stretch>
            </a:blipFill>
          </p:spPr>
        </p:sp>
        <p:sp>
          <p:nvSpPr>
            <p:cNvPr id="10" name="Freeform 1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grpSp>
        <p:nvGrpSpPr>
          <p:cNvPr id="11" name="Group 11"/>
          <p:cNvGrpSpPr>
            <a:grpSpLocks noChangeAspect="1"/>
          </p:cNvGrpSpPr>
          <p:nvPr/>
        </p:nvGrpSpPr>
        <p:grpSpPr>
          <a:xfrm>
            <a:off x="11638008" y="4441163"/>
            <a:ext cx="5621292" cy="5491184"/>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t="-5001" r="-98" b="-5109"/>
              </a:stretch>
            </a:blipFill>
          </p:spPr>
        </p:sp>
      </p:grpSp>
      <p:sp>
        <p:nvSpPr>
          <p:cNvPr id="13" name="TextBox 13"/>
          <p:cNvSpPr txBox="1"/>
          <p:nvPr/>
        </p:nvSpPr>
        <p:spPr>
          <a:xfrm>
            <a:off x="961678" y="1006153"/>
            <a:ext cx="15603638" cy="887679"/>
          </a:xfrm>
          <a:prstGeom prst="rect">
            <a:avLst/>
          </a:prstGeom>
        </p:spPr>
        <p:txBody>
          <a:bodyPr lIns="0" tIns="0" rIns="0" bIns="0" rtlCol="0" anchor="t">
            <a:spAutoFit/>
          </a:bodyPr>
          <a:lstStyle/>
          <a:p>
            <a:pPr>
              <a:lnSpc>
                <a:spcPts val="3359"/>
              </a:lnSpc>
            </a:pPr>
            <a:r>
              <a:rPr lang="en-US" sz="3200" spc="47">
                <a:solidFill>
                  <a:srgbClr val="191715"/>
                </a:solidFill>
                <a:latin typeface="Arial"/>
                <a:cs typeface="Arial"/>
              </a:rPr>
              <a:t>Flax is plant that can be grown by farmers as a crop. It is the stalks from the plant that are used to make linen.</a:t>
            </a:r>
          </a:p>
        </p:txBody>
      </p:sp>
      <p:grpSp>
        <p:nvGrpSpPr>
          <p:cNvPr id="14" name="Group 14"/>
          <p:cNvGrpSpPr/>
          <p:nvPr/>
        </p:nvGrpSpPr>
        <p:grpSpPr>
          <a:xfrm rot="-5400000">
            <a:off x="12674239" y="4673239"/>
            <a:ext cx="10287000" cy="940523"/>
            <a:chOff x="0" y="0"/>
            <a:chExt cx="1993384" cy="182252"/>
          </a:xfrm>
        </p:grpSpPr>
        <p:sp>
          <p:nvSpPr>
            <p:cNvPr id="15" name="Freeform 15"/>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6" name="TextBox 16"/>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630092" y="2047624"/>
            <a:ext cx="5325730" cy="3175466"/>
          </a:xfrm>
          <a:prstGeom prst="rect">
            <a:avLst/>
          </a:prstGeom>
        </p:spPr>
      </p:pic>
      <p:sp>
        <p:nvSpPr>
          <p:cNvPr id="18" name="TextBox 18"/>
          <p:cNvSpPr txBox="1"/>
          <p:nvPr/>
        </p:nvSpPr>
        <p:spPr>
          <a:xfrm>
            <a:off x="10856492" y="2355208"/>
            <a:ext cx="4763136" cy="1810386"/>
          </a:xfrm>
          <a:prstGeom prst="rect">
            <a:avLst/>
          </a:prstGeom>
        </p:spPr>
        <p:txBody>
          <a:bodyPr lIns="0" tIns="0" rIns="0" bIns="0" rtlCol="0" anchor="t">
            <a:spAutoFit/>
          </a:bodyPr>
          <a:lstStyle/>
          <a:p>
            <a:pPr algn="ctr">
              <a:lnSpc>
                <a:spcPts val="3639"/>
              </a:lnSpc>
            </a:pPr>
            <a:r>
              <a:rPr lang="en-US" sz="2550" b="1">
                <a:solidFill>
                  <a:srgbClr val="000000"/>
                </a:solidFill>
                <a:latin typeface="Arial"/>
                <a:cs typeface="Arial"/>
              </a:rPr>
              <a:t>A machine was then used to break down the hard outer casing of the flax plant to get to the </a:t>
            </a:r>
            <a:r>
              <a:rPr lang="en-US" sz="2550" b="1" err="1">
                <a:solidFill>
                  <a:srgbClr val="000000"/>
                </a:solidFill>
                <a:latin typeface="Arial"/>
                <a:cs typeface="Arial"/>
              </a:rPr>
              <a:t>fibres</a:t>
            </a:r>
            <a:r>
              <a:rPr lang="en-US" sz="2550" b="1">
                <a:solidFill>
                  <a:srgbClr val="000000"/>
                </a:solidFill>
                <a:latin typeface="Arial"/>
                <a:cs typeface="Arial"/>
              </a:rPr>
              <a:t> inside.</a:t>
            </a:r>
          </a:p>
        </p:txBody>
      </p:sp>
      <p:sp>
        <p:nvSpPr>
          <p:cNvPr id="19" name="TextBox 9">
            <a:extLst>
              <a:ext uri="{FF2B5EF4-FFF2-40B4-BE49-F238E27FC236}">
                <a16:creationId xmlns:a16="http://schemas.microsoft.com/office/drawing/2014/main" id="{7822E9E9-5051-29BA-D8DA-45CADEFCFB11}"/>
              </a:ext>
            </a:extLst>
          </p:cNvPr>
          <p:cNvSpPr txBox="1"/>
          <p:nvPr/>
        </p:nvSpPr>
        <p:spPr>
          <a:xfrm>
            <a:off x="961678" y="2551071"/>
            <a:ext cx="4652480" cy="2195729"/>
          </a:xfrm>
          <a:prstGeom prst="rect">
            <a:avLst/>
          </a:prstGeom>
        </p:spPr>
        <p:txBody>
          <a:bodyPr wrap="square" lIns="0" tIns="0" rIns="0" bIns="0" rtlCol="0" anchor="t">
            <a:spAutoFit/>
          </a:bodyPr>
          <a:lstStyle/>
          <a:p>
            <a:pPr>
              <a:lnSpc>
                <a:spcPts val="3359"/>
              </a:lnSpc>
            </a:pPr>
            <a:r>
              <a:rPr lang="en-US" sz="3200" spc="47">
                <a:solidFill>
                  <a:srgbClr val="191715"/>
                </a:solidFill>
                <a:latin typeface="Arial"/>
                <a:cs typeface="Arial"/>
              </a:rPr>
              <a:t>After it was harvested it was soaked and dried. It was then taken to the mill by canal boats and later by trains.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674239" y="4673239"/>
            <a:ext cx="10287000" cy="940523"/>
            <a:chOff x="0" y="0"/>
            <a:chExt cx="1993384" cy="182252"/>
          </a:xfrm>
        </p:grpSpPr>
        <p:sp>
          <p:nvSpPr>
            <p:cNvPr id="3" name="Freeform 3"/>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pic>
        <p:nvPicPr>
          <p:cNvPr id="4" name="Picture 4"/>
          <p:cNvPicPr>
            <a:picLocks noChangeAspect="1"/>
          </p:cNvPicPr>
          <p:nvPr/>
        </p:nvPicPr>
        <p:blipFill>
          <a:blip r:embed="rId3"/>
          <a:srcRect l="1835" t="-280" r="1861" b="339"/>
          <a:stretch>
            <a:fillRect/>
          </a:stretch>
        </p:blipFill>
        <p:spPr>
          <a:xfrm>
            <a:off x="10391137" y="2775437"/>
            <a:ext cx="6475082" cy="4381224"/>
          </a:xfrm>
          <a:prstGeom prst="rect">
            <a:avLst/>
          </a:prstGeom>
        </p:spPr>
      </p:pic>
      <p:pic>
        <p:nvPicPr>
          <p:cNvPr id="5" name="Picture 5"/>
          <p:cNvPicPr>
            <a:picLocks noChangeAspect="1"/>
          </p:cNvPicPr>
          <p:nvPr/>
        </p:nvPicPr>
        <p:blipFill>
          <a:blip r:embed="rId4"/>
          <a:srcRect l="9414" t="10085" b="7766"/>
          <a:stretch>
            <a:fillRect/>
          </a:stretch>
        </p:blipFill>
        <p:spPr>
          <a:xfrm>
            <a:off x="595544" y="5385523"/>
            <a:ext cx="6500675" cy="4311341"/>
          </a:xfrm>
          <a:prstGeom prst="rect">
            <a:avLst/>
          </a:prstGeom>
        </p:spPr>
      </p:pic>
      <p:sp>
        <p:nvSpPr>
          <p:cNvPr id="8" name="TextBox 8"/>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9" name="TextBox 9"/>
          <p:cNvSpPr txBox="1"/>
          <p:nvPr/>
        </p:nvSpPr>
        <p:spPr>
          <a:xfrm>
            <a:off x="1028700" y="1028700"/>
            <a:ext cx="9534578" cy="1482329"/>
          </a:xfrm>
          <a:prstGeom prst="rect">
            <a:avLst/>
          </a:prstGeom>
        </p:spPr>
        <p:txBody>
          <a:bodyPr lIns="0" tIns="0" rIns="0" bIns="0" rtlCol="0" anchor="t">
            <a:spAutoFit/>
          </a:bodyPr>
          <a:lstStyle/>
          <a:p>
            <a:pPr algn="l">
              <a:lnSpc>
                <a:spcPts val="3888"/>
              </a:lnSpc>
            </a:pPr>
            <a:r>
              <a:rPr lang="en-US" sz="3200" spc="47">
                <a:solidFill>
                  <a:srgbClr val="191715"/>
                </a:solidFill>
                <a:latin typeface="Arial"/>
                <a:cs typeface="Arial"/>
              </a:rPr>
              <a:t>The </a:t>
            </a:r>
            <a:r>
              <a:rPr lang="en-US" sz="3200" spc="47" err="1">
                <a:solidFill>
                  <a:srgbClr val="191715"/>
                </a:solidFill>
                <a:latin typeface="Arial"/>
                <a:cs typeface="Arial"/>
              </a:rPr>
              <a:t>fibres</a:t>
            </a:r>
            <a:r>
              <a:rPr lang="en-US" sz="3200" spc="47">
                <a:solidFill>
                  <a:srgbClr val="191715"/>
                </a:solidFill>
                <a:latin typeface="Arial"/>
                <a:cs typeface="Arial"/>
              </a:rPr>
              <a:t> then had to be sorted into the right type and length for the machines. After that they were separated, straightened and cleaned.</a:t>
            </a:r>
          </a:p>
        </p:txBody>
      </p:sp>
      <p:grpSp>
        <p:nvGrpSpPr>
          <p:cNvPr id="14" name="Group 13">
            <a:extLst>
              <a:ext uri="{FF2B5EF4-FFF2-40B4-BE49-F238E27FC236}">
                <a16:creationId xmlns:a16="http://schemas.microsoft.com/office/drawing/2014/main" id="{1DA77CED-F24D-9008-FF01-8CA4B7D801D6}"/>
              </a:ext>
            </a:extLst>
          </p:cNvPr>
          <p:cNvGrpSpPr/>
          <p:nvPr/>
        </p:nvGrpSpPr>
        <p:grpSpPr>
          <a:xfrm>
            <a:off x="11634872" y="506108"/>
            <a:ext cx="4467746" cy="2663894"/>
            <a:chOff x="10243393" y="568228"/>
            <a:chExt cx="4467746" cy="2663894"/>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43393" y="568228"/>
              <a:ext cx="4467746" cy="2663894"/>
            </a:xfrm>
            <a:prstGeom prst="rect">
              <a:avLst/>
            </a:prstGeom>
          </p:spPr>
        </p:pic>
        <p:sp>
          <p:nvSpPr>
            <p:cNvPr id="10" name="TextBox 10"/>
            <p:cNvSpPr txBox="1"/>
            <p:nvPr/>
          </p:nvSpPr>
          <p:spPr>
            <a:xfrm>
              <a:off x="10339427" y="800769"/>
              <a:ext cx="4352489" cy="1715278"/>
            </a:xfrm>
            <a:prstGeom prst="rect">
              <a:avLst/>
            </a:prstGeom>
          </p:spPr>
          <p:txBody>
            <a:bodyPr lIns="0" tIns="0" rIns="0" bIns="0" rtlCol="0" anchor="t">
              <a:spAutoFit/>
            </a:bodyPr>
            <a:lstStyle/>
            <a:p>
              <a:pPr algn="ctr">
                <a:lnSpc>
                  <a:spcPts val="3396"/>
                </a:lnSpc>
              </a:pPr>
              <a:r>
                <a:rPr lang="en-US" sz="2400" b="1">
                  <a:solidFill>
                    <a:srgbClr val="000000"/>
                  </a:solidFill>
                  <a:latin typeface="Arial"/>
                  <a:cs typeface="Arial"/>
                </a:rPr>
                <a:t>The process of sorting was called ‘heckling’. It was often young boys who had to cut the </a:t>
              </a:r>
              <a:r>
                <a:rPr lang="en-US" sz="2400" b="1" err="1">
                  <a:solidFill>
                    <a:srgbClr val="000000"/>
                  </a:solidFill>
                  <a:latin typeface="Arial"/>
                  <a:cs typeface="Arial"/>
                </a:rPr>
                <a:t>fibres</a:t>
              </a:r>
              <a:r>
                <a:rPr lang="en-US" sz="2400" b="1">
                  <a:solidFill>
                    <a:srgbClr val="000000"/>
                  </a:solidFill>
                  <a:latin typeface="Arial"/>
                  <a:cs typeface="Arial"/>
                </a:rPr>
                <a:t> to length. </a:t>
              </a:r>
            </a:p>
          </p:txBody>
        </p:sp>
      </p:grpSp>
      <p:sp>
        <p:nvSpPr>
          <p:cNvPr id="11" name="TextBox 11"/>
          <p:cNvSpPr txBox="1"/>
          <p:nvPr/>
        </p:nvSpPr>
        <p:spPr>
          <a:xfrm>
            <a:off x="7454559" y="7245492"/>
            <a:ext cx="9534578" cy="1482329"/>
          </a:xfrm>
          <a:prstGeom prst="rect">
            <a:avLst/>
          </a:prstGeom>
        </p:spPr>
        <p:txBody>
          <a:bodyPr lIns="0" tIns="0" rIns="0" bIns="0" rtlCol="0" anchor="t">
            <a:spAutoFit/>
          </a:bodyPr>
          <a:lstStyle/>
          <a:p>
            <a:pPr>
              <a:lnSpc>
                <a:spcPts val="3888"/>
              </a:lnSpc>
            </a:pPr>
            <a:r>
              <a:rPr lang="en-US" sz="3200" spc="47">
                <a:solidFill>
                  <a:srgbClr val="191715"/>
                </a:solidFill>
                <a:latin typeface="Arial"/>
                <a:cs typeface="Arial"/>
              </a:rPr>
              <a:t>Next, they were passed through a series of small rollers to draw the </a:t>
            </a:r>
            <a:r>
              <a:rPr lang="en-US" sz="3200" spc="47" err="1">
                <a:solidFill>
                  <a:srgbClr val="191715"/>
                </a:solidFill>
                <a:latin typeface="Arial"/>
                <a:cs typeface="Arial"/>
              </a:rPr>
              <a:t>fibres</a:t>
            </a:r>
            <a:r>
              <a:rPr lang="en-US" sz="3200" spc="47">
                <a:solidFill>
                  <a:srgbClr val="191715"/>
                </a:solidFill>
                <a:latin typeface="Arial"/>
                <a:cs typeface="Arial"/>
              </a:rPr>
              <a:t> into a band or sliver until they were thick and long. </a:t>
            </a:r>
          </a:p>
        </p:txBody>
      </p:sp>
      <p:grpSp>
        <p:nvGrpSpPr>
          <p:cNvPr id="13" name="Group 12">
            <a:extLst>
              <a:ext uri="{FF2B5EF4-FFF2-40B4-BE49-F238E27FC236}">
                <a16:creationId xmlns:a16="http://schemas.microsoft.com/office/drawing/2014/main" id="{DE0B3F24-4AC8-4513-87BB-30FBE8C3C2F9}"/>
              </a:ext>
            </a:extLst>
          </p:cNvPr>
          <p:cNvGrpSpPr/>
          <p:nvPr/>
        </p:nvGrpSpPr>
        <p:grpSpPr>
          <a:xfrm>
            <a:off x="1470138" y="2776267"/>
            <a:ext cx="5254512" cy="3133003"/>
            <a:chOff x="1470138" y="2776267"/>
            <a:chExt cx="5254512" cy="3133003"/>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0138" y="2776267"/>
              <a:ext cx="5254512" cy="3133003"/>
            </a:xfrm>
            <a:prstGeom prst="rect">
              <a:avLst/>
            </a:prstGeom>
          </p:spPr>
        </p:pic>
        <p:sp>
          <p:nvSpPr>
            <p:cNvPr id="12" name="TextBox 12"/>
            <p:cNvSpPr txBox="1"/>
            <p:nvPr/>
          </p:nvSpPr>
          <p:spPr>
            <a:xfrm>
              <a:off x="1609566" y="3329980"/>
              <a:ext cx="4762511" cy="1292405"/>
            </a:xfrm>
            <a:prstGeom prst="rect">
              <a:avLst/>
            </a:prstGeom>
          </p:spPr>
          <p:txBody>
            <a:bodyPr wrap="square" lIns="0" tIns="0" rIns="0" bIns="0" rtlCol="0" anchor="t">
              <a:spAutoFit/>
            </a:bodyPr>
            <a:lstStyle/>
            <a:p>
              <a:pPr algn="ctr">
                <a:lnSpc>
                  <a:spcPts val="3396"/>
                </a:lnSpc>
              </a:pPr>
              <a:r>
                <a:rPr lang="en-US" sz="2400" b="1">
                  <a:solidFill>
                    <a:srgbClr val="000000"/>
                  </a:solidFill>
                  <a:latin typeface="Arial"/>
                  <a:cs typeface="Arial"/>
                </a:rPr>
                <a:t>The people who worked this machine were sometimes called ‘Spreaders’.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picture containing text, businesscard&#10;&#10;Description automatically generated">
            <a:extLst>
              <a:ext uri="{FF2B5EF4-FFF2-40B4-BE49-F238E27FC236}">
                <a16:creationId xmlns:a16="http://schemas.microsoft.com/office/drawing/2014/main" id="{8CB60D6A-32B9-64FA-351B-55ED0D5A10B3}"/>
              </a:ext>
            </a:extLst>
          </p:cNvPr>
          <p:cNvPicPr>
            <a:picLocks noChangeAspect="1"/>
          </p:cNvPicPr>
          <p:nvPr/>
        </p:nvPicPr>
        <p:blipFill>
          <a:blip r:embed="rId3"/>
          <a:stretch>
            <a:fillRect/>
          </a:stretch>
        </p:blipFill>
        <p:spPr>
          <a:xfrm>
            <a:off x="839857" y="2875492"/>
            <a:ext cx="3004102" cy="3641494"/>
          </a:xfrm>
          <a:prstGeom prst="rect">
            <a:avLst/>
          </a:prstGeom>
        </p:spPr>
      </p:pic>
      <p:sp>
        <p:nvSpPr>
          <p:cNvPr id="4" name="Freeform 4"/>
          <p:cNvSpPr/>
          <p:nvPr/>
        </p:nvSpPr>
        <p:spPr>
          <a:xfrm>
            <a:off x="228783" y="2829816"/>
            <a:ext cx="4338770" cy="4550888"/>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nvGrpSpPr>
          <p:cNvPr id="6" name="Group 6"/>
          <p:cNvGrpSpPr>
            <a:grpSpLocks noChangeAspect="1"/>
          </p:cNvGrpSpPr>
          <p:nvPr/>
        </p:nvGrpSpPr>
        <p:grpSpPr>
          <a:xfrm>
            <a:off x="4529301" y="4243534"/>
            <a:ext cx="4365655" cy="4579086"/>
            <a:chOff x="0" y="0"/>
            <a:chExt cx="13716000" cy="14386560"/>
          </a:xfrm>
        </p:grpSpPr>
        <p:sp>
          <p:nvSpPr>
            <p:cNvPr id="7" name="Freeform 7"/>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9564" t="-52477" r="-11" b="-23805"/>
              </a:stretch>
            </a:blipFill>
          </p:spPr>
        </p:sp>
        <p:sp>
          <p:nvSpPr>
            <p:cNvPr id="8" name="Freeform 8"/>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sp>
      </p:grpSp>
      <p:grpSp>
        <p:nvGrpSpPr>
          <p:cNvPr id="9" name="Group 9"/>
          <p:cNvGrpSpPr/>
          <p:nvPr/>
        </p:nvGrpSpPr>
        <p:grpSpPr>
          <a:xfrm rot="-5400000">
            <a:off x="12674239" y="4673239"/>
            <a:ext cx="10287000" cy="940523"/>
            <a:chOff x="0" y="0"/>
            <a:chExt cx="1993384" cy="182252"/>
          </a:xfrm>
        </p:grpSpPr>
        <p:sp>
          <p:nvSpPr>
            <p:cNvPr id="10" name="Freeform 10"/>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1" name="TextBox 11"/>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3" name="TextBox 13"/>
          <p:cNvSpPr txBox="1"/>
          <p:nvPr/>
        </p:nvSpPr>
        <p:spPr>
          <a:xfrm>
            <a:off x="835010" y="981075"/>
            <a:ext cx="8059945" cy="2105898"/>
          </a:xfrm>
          <a:prstGeom prst="rect">
            <a:avLst/>
          </a:prstGeom>
        </p:spPr>
        <p:txBody>
          <a:bodyPr wrap="square" lIns="0" tIns="0" rIns="0" bIns="0" rtlCol="0" anchor="t">
            <a:spAutoFit/>
          </a:bodyPr>
          <a:lstStyle/>
          <a:p>
            <a:pPr>
              <a:lnSpc>
                <a:spcPts val="4199"/>
              </a:lnSpc>
            </a:pPr>
            <a:r>
              <a:rPr lang="en-US" sz="2950" spc="41">
                <a:solidFill>
                  <a:srgbClr val="000000"/>
                </a:solidFill>
                <a:latin typeface="Arial"/>
                <a:cs typeface="Arial"/>
              </a:rPr>
              <a:t>The slivers were then spun into different types of linen thread. The tow (coarse or rough </a:t>
            </a:r>
            <a:r>
              <a:rPr lang="en-US" sz="2950" spc="41" err="1">
                <a:solidFill>
                  <a:srgbClr val="000000"/>
                </a:solidFill>
                <a:latin typeface="Arial"/>
                <a:cs typeface="Arial"/>
              </a:rPr>
              <a:t>fibres</a:t>
            </a:r>
            <a:r>
              <a:rPr lang="en-US" sz="2950" spc="41">
                <a:solidFill>
                  <a:srgbClr val="000000"/>
                </a:solidFill>
                <a:latin typeface="Arial"/>
                <a:cs typeface="Arial"/>
              </a:rPr>
              <a:t>) would be used to make heavier threads. </a:t>
            </a:r>
          </a:p>
        </p:txBody>
      </p:sp>
      <p:pic>
        <p:nvPicPr>
          <p:cNvPr id="14" name="Picture 14"/>
          <p:cNvPicPr>
            <a:picLocks noChangeAspect="1"/>
          </p:cNvPicPr>
          <p:nvPr/>
        </p:nvPicPr>
        <p:blipFill>
          <a:blip r:embed="rId6"/>
          <a:srcRect t="12063" r="52" b="2994"/>
          <a:stretch>
            <a:fillRect/>
          </a:stretch>
        </p:blipFill>
        <p:spPr>
          <a:xfrm>
            <a:off x="8815083" y="1028700"/>
            <a:ext cx="8231098" cy="5365455"/>
          </a:xfrm>
          <a:prstGeom prst="rect">
            <a:avLst/>
          </a:prstGeom>
        </p:spPr>
      </p:pic>
      <p:sp>
        <p:nvSpPr>
          <p:cNvPr id="15" name="TextBox 15"/>
          <p:cNvSpPr txBox="1"/>
          <p:nvPr/>
        </p:nvSpPr>
        <p:spPr>
          <a:xfrm>
            <a:off x="9123567" y="6708480"/>
            <a:ext cx="8135733" cy="2120004"/>
          </a:xfrm>
          <a:prstGeom prst="rect">
            <a:avLst/>
          </a:prstGeom>
        </p:spPr>
        <p:txBody>
          <a:bodyPr lIns="0" tIns="0" rIns="0" bIns="0" rtlCol="0" anchor="t">
            <a:spAutoFit/>
          </a:bodyPr>
          <a:lstStyle/>
          <a:p>
            <a:pPr>
              <a:lnSpc>
                <a:spcPts val="4199"/>
              </a:lnSpc>
              <a:spcBef>
                <a:spcPct val="0"/>
              </a:spcBef>
            </a:pPr>
            <a:r>
              <a:rPr lang="en-US" sz="2950">
                <a:solidFill>
                  <a:srgbClr val="000000"/>
                </a:solidFill>
                <a:latin typeface="Arial"/>
                <a:cs typeface="Arial"/>
              </a:rPr>
              <a:t>The line, or best </a:t>
            </a:r>
            <a:r>
              <a:rPr lang="en-US" sz="2950" err="1">
                <a:solidFill>
                  <a:srgbClr val="000000"/>
                </a:solidFill>
                <a:latin typeface="Arial"/>
                <a:cs typeface="Arial"/>
              </a:rPr>
              <a:t>fibres</a:t>
            </a:r>
            <a:r>
              <a:rPr lang="en-US" sz="2950">
                <a:solidFill>
                  <a:srgbClr val="000000"/>
                </a:solidFill>
                <a:latin typeface="Arial"/>
                <a:cs typeface="Arial"/>
              </a:rPr>
              <a:t> would be spun into fine threads for sewing delicate garments.</a:t>
            </a:r>
          </a:p>
          <a:p>
            <a:pPr>
              <a:lnSpc>
                <a:spcPts val="4199"/>
              </a:lnSpc>
              <a:spcBef>
                <a:spcPct val="0"/>
              </a:spcBef>
            </a:pPr>
            <a:r>
              <a:rPr lang="en-US" sz="2950">
                <a:solidFill>
                  <a:srgbClr val="000000"/>
                </a:solidFill>
                <a:latin typeface="Arial"/>
                <a:cs typeface="Arial"/>
              </a:rPr>
              <a:t>Thread was dyed different </a:t>
            </a:r>
            <a:r>
              <a:rPr lang="en-US" sz="2950" err="1">
                <a:solidFill>
                  <a:srgbClr val="000000"/>
                </a:solidFill>
                <a:latin typeface="Arial"/>
                <a:cs typeface="Arial"/>
              </a:rPr>
              <a:t>colours</a:t>
            </a:r>
            <a:r>
              <a:rPr lang="en-US" sz="2950">
                <a:solidFill>
                  <a:srgbClr val="000000"/>
                </a:solidFill>
                <a:latin typeface="Arial"/>
                <a:cs typeface="Arial"/>
              </a:rPr>
              <a:t> in the flax mill’s own dye house.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43833" y="4047466"/>
            <a:ext cx="6607455" cy="4091657"/>
            <a:chOff x="0" y="0"/>
            <a:chExt cx="8809940" cy="5455542"/>
          </a:xfrm>
        </p:grpSpPr>
        <p:pic>
          <p:nvPicPr>
            <p:cNvPr id="3" name="Picture 3"/>
            <p:cNvPicPr>
              <a:picLocks noChangeAspect="1"/>
            </p:cNvPicPr>
            <p:nvPr/>
          </p:nvPicPr>
          <p:blipFill>
            <a:blip r:embed="rId3"/>
            <a:srcRect t="4314" b="4314"/>
            <a:stretch>
              <a:fillRect/>
            </a:stretch>
          </p:blipFill>
          <p:spPr>
            <a:xfrm>
              <a:off x="0" y="0"/>
              <a:ext cx="8809940" cy="5455542"/>
            </a:xfrm>
            <a:prstGeom prst="rect">
              <a:avLst/>
            </a:prstGeom>
          </p:spPr>
        </p:pic>
      </p:grpSp>
      <p:grpSp>
        <p:nvGrpSpPr>
          <p:cNvPr id="4" name="Group 4"/>
          <p:cNvGrpSpPr/>
          <p:nvPr/>
        </p:nvGrpSpPr>
        <p:grpSpPr>
          <a:xfrm>
            <a:off x="1487195" y="2392270"/>
            <a:ext cx="3216533" cy="6693252"/>
            <a:chOff x="0" y="0"/>
            <a:chExt cx="4288711" cy="8924336"/>
          </a:xfrm>
        </p:grpSpPr>
        <p:pic>
          <p:nvPicPr>
            <p:cNvPr id="5" name="Picture 5"/>
            <p:cNvPicPr>
              <a:picLocks noChangeAspect="1"/>
            </p:cNvPicPr>
            <p:nvPr/>
          </p:nvPicPr>
          <p:blipFill>
            <a:blip r:embed="rId4"/>
            <a:srcRect t="7069" b="7069"/>
            <a:stretch>
              <a:fillRect/>
            </a:stretch>
          </p:blipFill>
          <p:spPr>
            <a:xfrm>
              <a:off x="0" y="0"/>
              <a:ext cx="4288711" cy="8924336"/>
            </a:xfrm>
            <a:prstGeom prst="rect">
              <a:avLst/>
            </a:prstGeom>
          </p:spPr>
        </p:pic>
      </p:grpSp>
      <p:grpSp>
        <p:nvGrpSpPr>
          <p:cNvPr id="6" name="Group 6"/>
          <p:cNvGrpSpPr/>
          <p:nvPr/>
        </p:nvGrpSpPr>
        <p:grpSpPr>
          <a:xfrm>
            <a:off x="12191393" y="2392270"/>
            <a:ext cx="4418395" cy="6693252"/>
            <a:chOff x="0" y="0"/>
            <a:chExt cx="5891194" cy="8924336"/>
          </a:xfrm>
        </p:grpSpPr>
        <p:pic>
          <p:nvPicPr>
            <p:cNvPr id="7" name="Picture 7"/>
            <p:cNvPicPr>
              <a:picLocks noChangeAspect="1"/>
            </p:cNvPicPr>
            <p:nvPr/>
          </p:nvPicPr>
          <p:blipFill>
            <a:blip r:embed="rId5"/>
            <a:srcRect l="10313" r="40534"/>
            <a:stretch>
              <a:fillRect/>
            </a:stretch>
          </p:blipFill>
          <p:spPr>
            <a:xfrm>
              <a:off x="0" y="0"/>
              <a:ext cx="5891194" cy="8924336"/>
            </a:xfrm>
            <a:prstGeom prst="rect">
              <a:avLst/>
            </a:prstGeom>
          </p:spPr>
        </p:pic>
      </p:grpSp>
      <p:grpSp>
        <p:nvGrpSpPr>
          <p:cNvPr id="8" name="Group 8"/>
          <p:cNvGrpSpPr/>
          <p:nvPr/>
        </p:nvGrpSpPr>
        <p:grpSpPr>
          <a:xfrm rot="-5400000">
            <a:off x="12674239" y="4673239"/>
            <a:ext cx="10287000" cy="940523"/>
            <a:chOff x="0" y="0"/>
            <a:chExt cx="1993384" cy="182252"/>
          </a:xfrm>
        </p:grpSpPr>
        <p:sp>
          <p:nvSpPr>
            <p:cNvPr id="9" name="Freeform 9"/>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0" name="TextBox 10"/>
          <p:cNvSpPr txBox="1"/>
          <p:nvPr/>
        </p:nvSpPr>
        <p:spPr>
          <a:xfrm>
            <a:off x="1487195" y="1116931"/>
            <a:ext cx="14844708" cy="1519425"/>
          </a:xfrm>
          <a:prstGeom prst="rect">
            <a:avLst/>
          </a:prstGeom>
        </p:spPr>
        <p:txBody>
          <a:bodyPr lIns="0" tIns="0" rIns="0" bIns="0" rtlCol="0" anchor="t">
            <a:spAutoFit/>
          </a:bodyPr>
          <a:lstStyle/>
          <a:p>
            <a:pPr>
              <a:lnSpc>
                <a:spcPts val="4106"/>
              </a:lnSpc>
            </a:pPr>
            <a:r>
              <a:rPr lang="en-US" sz="2900">
                <a:solidFill>
                  <a:srgbClr val="000000"/>
                </a:solidFill>
                <a:latin typeface="Arial"/>
                <a:cs typeface="Arial"/>
              </a:rPr>
              <a:t>The finished thread was then sold for weaving and sewing into a range of products.</a:t>
            </a:r>
          </a:p>
          <a:p>
            <a:pPr>
              <a:lnSpc>
                <a:spcPts val="4106"/>
              </a:lnSpc>
            </a:pPr>
            <a:r>
              <a:rPr lang="en-US" sz="2900">
                <a:solidFill>
                  <a:srgbClr val="000000"/>
                </a:solidFill>
                <a:latin typeface="Arial"/>
                <a:cs typeface="Arial"/>
              </a:rPr>
              <a:t>These included clothing, rope, sails, maps, playing cards.</a:t>
            </a:r>
          </a:p>
          <a:p>
            <a:pPr>
              <a:lnSpc>
                <a:spcPts val="4106"/>
              </a:lnSpc>
              <a:spcBef>
                <a:spcPct val="0"/>
              </a:spcBef>
            </a:pPr>
            <a:endParaRPr lang="en-US" sz="2900">
              <a:solidFill>
                <a:srgbClr val="000000"/>
              </a:solidFill>
              <a:latin typeface="Arial"/>
              <a:cs typeface="Arial"/>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74847" y="2286197"/>
            <a:ext cx="3583121" cy="2136436"/>
          </a:xfrm>
          <a:prstGeom prst="rect">
            <a:avLst/>
          </a:prstGeom>
        </p:spPr>
      </p:pic>
      <p:sp>
        <p:nvSpPr>
          <p:cNvPr id="12" name="TextBox 12"/>
          <p:cNvSpPr txBox="1"/>
          <p:nvPr/>
        </p:nvSpPr>
        <p:spPr>
          <a:xfrm rot="5400000">
            <a:off x="15145547" y="2987867"/>
            <a:ext cx="5526628" cy="684226"/>
          </a:xfrm>
          <a:prstGeom prst="rect">
            <a:avLst/>
          </a:prstGeom>
        </p:spPr>
        <p:txBody>
          <a:bodyPr lIns="0" tIns="0" rIns="0" bIns="0" rtlCol="0" anchor="t">
            <a:spAutoFit/>
          </a:bodyPr>
          <a:lstStyle/>
          <a:p>
            <a:pPr algn="ctr">
              <a:lnSpc>
                <a:spcPts val="5880"/>
              </a:lnSpc>
            </a:pPr>
            <a:r>
              <a:rPr lang="en-US" sz="4000">
                <a:solidFill>
                  <a:srgbClr val="FFFFFF"/>
                </a:solidFill>
                <a:latin typeface="Arial"/>
                <a:cs typeface="Arial"/>
              </a:rPr>
              <a:t>Education Resources</a:t>
            </a:r>
          </a:p>
        </p:txBody>
      </p:sp>
      <p:sp>
        <p:nvSpPr>
          <p:cNvPr id="13" name="TextBox 13"/>
          <p:cNvSpPr txBox="1"/>
          <p:nvPr/>
        </p:nvSpPr>
        <p:spPr>
          <a:xfrm>
            <a:off x="7987610" y="2457126"/>
            <a:ext cx="3357596" cy="1205395"/>
          </a:xfrm>
          <a:prstGeom prst="rect">
            <a:avLst/>
          </a:prstGeom>
        </p:spPr>
        <p:txBody>
          <a:bodyPr lIns="0" tIns="0" rIns="0" bIns="0" rtlCol="0" anchor="t">
            <a:spAutoFit/>
          </a:bodyPr>
          <a:lstStyle/>
          <a:p>
            <a:pPr algn="ctr">
              <a:lnSpc>
                <a:spcPts val="3232"/>
              </a:lnSpc>
            </a:pPr>
            <a:r>
              <a:rPr lang="en-US" sz="2300" b="1">
                <a:solidFill>
                  <a:srgbClr val="000000"/>
                </a:solidFill>
                <a:latin typeface="Arial"/>
                <a:cs typeface="Arial"/>
              </a:rPr>
              <a:t>and even, much later on, wings for early </a:t>
            </a:r>
            <a:r>
              <a:rPr lang="en-US" sz="2300" b="1" err="1">
                <a:solidFill>
                  <a:srgbClr val="000000"/>
                </a:solidFill>
                <a:latin typeface="Arial"/>
                <a:cs typeface="Arial"/>
              </a:rPr>
              <a:t>aeroplanes</a:t>
            </a:r>
            <a:r>
              <a:rPr lang="en-US" sz="2300" b="1">
                <a:solidFill>
                  <a:srgbClr val="000000"/>
                </a:solidFill>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FCF9C0-55F2-4F0B-9F7D-66AA88BF6178}">
  <ds:schemaRefs>
    <ds:schemaRef ds:uri="http://schemas.microsoft.com/sharepoint/v3/contenttype/forms"/>
  </ds:schemaRefs>
</ds:datastoreItem>
</file>

<file path=customXml/itemProps2.xml><?xml version="1.0" encoding="utf-8"?>
<ds:datastoreItem xmlns:ds="http://schemas.openxmlformats.org/officeDocument/2006/customXml" ds:itemID="{1767150A-7F71-41C4-A81B-718A6A35339D}">
  <ds:schemaRefs>
    <ds:schemaRef ds:uri="202ec51b-5f43-4cc0-b714-70aa5cb8cc5b"/>
    <ds:schemaRef ds:uri="889b6155-cf3c-45bb-b42b-07061d98ac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0BDD5F-5038-4A5B-97DF-59FE04F94AB9}">
  <ds:schemaRefs>
    <ds:schemaRef ds:uri="http://purl.org/dc/terms/"/>
    <ds:schemaRef ds:uri="http://purl.org/dc/elements/1.1/"/>
    <ds:schemaRef ds:uri="http://schemas.microsoft.com/office/2006/documentManagement/types"/>
    <ds:schemaRef ds:uri="http://schemas.microsoft.com/office/2006/metadata/properties"/>
    <ds:schemaRef ds:uri="http://purl.org/dc/dcmitype/"/>
    <ds:schemaRef ds:uri="http://schemas.openxmlformats.org/package/2006/metadata/core-properties"/>
    <ds:schemaRef ds:uri="889b6155-cf3c-45bb-b42b-07061d98ac44"/>
    <ds:schemaRef ds:uri="http://schemas.microsoft.com/office/infopath/2007/PartnerControls"/>
    <ds:schemaRef ds:uri="202ec51b-5f43-4cc0-b714-70aa5cb8cc5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4503</Words>
  <Application>Microsoft Office PowerPoint</Application>
  <PresentationFormat>Custom</PresentationFormat>
  <Paragraphs>601</Paragraphs>
  <Slides>39</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Source Sans Pro</vt:lpstr>
      <vt:lpstr>Calibri</vt:lpstr>
      <vt:lpstr>Source Sans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of the Flaxmill</dc:title>
  <dc:creator>Cheese, Emily-Ann</dc:creator>
  <cp:lastModifiedBy>McHarg, Catherine</cp:lastModifiedBy>
  <cp:revision>1</cp:revision>
  <dcterms:created xsi:type="dcterms:W3CDTF">2006-08-16T00:00:00Z</dcterms:created>
  <dcterms:modified xsi:type="dcterms:W3CDTF">2022-10-28T15:40:59Z</dcterms:modified>
  <dc:identifier>DAFO6VQJNv4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