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7" r:id="rId2"/>
    <p:sldId id="342" r:id="rId3"/>
    <p:sldId id="333" r:id="rId4"/>
    <p:sldId id="334" r:id="rId5"/>
    <p:sldId id="262" r:id="rId6"/>
    <p:sldId id="264" r:id="rId7"/>
    <p:sldId id="267" r:id="rId8"/>
    <p:sldId id="338" r:id="rId9"/>
    <p:sldId id="339" r:id="rId10"/>
    <p:sldId id="340" r:id="rId11"/>
    <p:sldId id="337" r:id="rId12"/>
    <p:sldId id="336" r:id="rId13"/>
    <p:sldId id="292" r:id="rId14"/>
    <p:sldId id="298" r:id="rId15"/>
    <p:sldId id="299" r:id="rId16"/>
    <p:sldId id="303" r:id="rId17"/>
    <p:sldId id="305" r:id="rId18"/>
    <p:sldId id="301" r:id="rId19"/>
    <p:sldId id="344" r:id="rId20"/>
    <p:sldId id="345" r:id="rId21"/>
    <p:sldId id="346" r:id="rId22"/>
    <p:sldId id="347" r:id="rId23"/>
    <p:sldId id="348" r:id="rId24"/>
    <p:sldId id="349" r:id="rId25"/>
    <p:sldId id="350" r:id="rId26"/>
    <p:sldId id="351" r:id="rId27"/>
    <p:sldId id="352" r:id="rId28"/>
    <p:sldId id="353" r:id="rId29"/>
    <p:sldId id="355" r:id="rId30"/>
    <p:sldId id="354" r:id="rId31"/>
    <p:sldId id="367" r:id="rId32"/>
    <p:sldId id="368" r:id="rId33"/>
    <p:sldId id="369" r:id="rId34"/>
    <p:sldId id="370" r:id="rId35"/>
    <p:sldId id="371" r:id="rId36"/>
    <p:sldId id="356" r:id="rId37"/>
    <p:sldId id="357" r:id="rId38"/>
    <p:sldId id="359" r:id="rId39"/>
    <p:sldId id="360" r:id="rId40"/>
    <p:sldId id="361" r:id="rId41"/>
    <p:sldId id="362" r:id="rId42"/>
    <p:sldId id="363" r:id="rId43"/>
    <p:sldId id="366" r:id="rId44"/>
    <p:sldId id="364" r:id="rId45"/>
    <p:sldId id="335" r:id="rId46"/>
    <p:sldId id="365" r:id="rId47"/>
  </p:sldIdLst>
  <p:sldSz cx="9144000" cy="6858000" type="screen4x3"/>
  <p:notesSz cx="6881813" cy="10015538"/>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00CC"/>
    <a:srgbClr val="CC0099"/>
    <a:srgbClr val="FFFF99"/>
    <a:srgbClr val="CCFFFF"/>
    <a:srgbClr val="FFD961"/>
    <a:srgbClr val="FFC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9" autoAdjust="0"/>
    <p:restoredTop sz="86331" autoAdjust="0"/>
  </p:normalViewPr>
  <p:slideViewPr>
    <p:cSldViewPr>
      <p:cViewPr>
        <p:scale>
          <a:sx n="90" d="100"/>
          <a:sy n="90" d="100"/>
        </p:scale>
        <p:origin x="-2232" y="-33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480"/>
    </p:cViewPr>
  </p:sorterViewPr>
  <p:notesViewPr>
    <p:cSldViewPr>
      <p:cViewPr>
        <p:scale>
          <a:sx n="120" d="100"/>
          <a:sy n="120" d="100"/>
        </p:scale>
        <p:origin x="3184" y="1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777"/>
          </a:xfrm>
          <a:prstGeom prst="rect">
            <a:avLst/>
          </a:prstGeom>
        </p:spPr>
        <p:txBody>
          <a:bodyPr vert="horz" lIns="96551" tIns="48276" rIns="96551" bIns="48276" rtlCol="0"/>
          <a:lstStyle>
            <a:lvl1pPr algn="l">
              <a:defRPr sz="1300"/>
            </a:lvl1pPr>
          </a:lstStyle>
          <a:p>
            <a:endParaRPr lang="en-GB"/>
          </a:p>
        </p:txBody>
      </p:sp>
      <p:sp>
        <p:nvSpPr>
          <p:cNvPr id="3" name="Date Placeholder 2"/>
          <p:cNvSpPr>
            <a:spLocks noGrp="1"/>
          </p:cNvSpPr>
          <p:nvPr>
            <p:ph type="dt" sz="quarter" idx="1"/>
          </p:nvPr>
        </p:nvSpPr>
        <p:spPr>
          <a:xfrm>
            <a:off x="3898102" y="0"/>
            <a:ext cx="2982119" cy="500777"/>
          </a:xfrm>
          <a:prstGeom prst="rect">
            <a:avLst/>
          </a:prstGeom>
        </p:spPr>
        <p:txBody>
          <a:bodyPr vert="horz" lIns="96551" tIns="48276" rIns="96551" bIns="48276" rtlCol="0"/>
          <a:lstStyle>
            <a:lvl1pPr algn="r">
              <a:defRPr sz="1300"/>
            </a:lvl1pPr>
          </a:lstStyle>
          <a:p>
            <a:fld id="{47AB3EBE-DBF5-444E-A4C2-5ED691317202}" type="datetimeFigureOut">
              <a:rPr lang="en-GB" smtClean="0"/>
              <a:t>20/04/2021</a:t>
            </a:fld>
            <a:endParaRPr lang="en-GB"/>
          </a:p>
        </p:txBody>
      </p:sp>
      <p:sp>
        <p:nvSpPr>
          <p:cNvPr id="4" name="Footer Placeholder 3"/>
          <p:cNvSpPr>
            <a:spLocks noGrp="1"/>
          </p:cNvSpPr>
          <p:nvPr>
            <p:ph type="ftr" sz="quarter" idx="2"/>
          </p:nvPr>
        </p:nvSpPr>
        <p:spPr>
          <a:xfrm>
            <a:off x="0" y="9513023"/>
            <a:ext cx="2982119" cy="500777"/>
          </a:xfrm>
          <a:prstGeom prst="rect">
            <a:avLst/>
          </a:prstGeom>
        </p:spPr>
        <p:txBody>
          <a:bodyPr vert="horz" lIns="96551" tIns="48276" rIns="96551" bIns="48276" rtlCol="0" anchor="b"/>
          <a:lstStyle>
            <a:lvl1pPr algn="l">
              <a:defRPr sz="1300"/>
            </a:lvl1pPr>
          </a:lstStyle>
          <a:p>
            <a:endParaRPr lang="en-GB"/>
          </a:p>
        </p:txBody>
      </p:sp>
      <p:sp>
        <p:nvSpPr>
          <p:cNvPr id="5" name="Slide Number Placeholder 4"/>
          <p:cNvSpPr>
            <a:spLocks noGrp="1"/>
          </p:cNvSpPr>
          <p:nvPr>
            <p:ph type="sldNum" sz="quarter" idx="3"/>
          </p:nvPr>
        </p:nvSpPr>
        <p:spPr>
          <a:xfrm>
            <a:off x="3898102" y="9513023"/>
            <a:ext cx="2982119" cy="500777"/>
          </a:xfrm>
          <a:prstGeom prst="rect">
            <a:avLst/>
          </a:prstGeom>
        </p:spPr>
        <p:txBody>
          <a:bodyPr vert="horz" lIns="96551" tIns="48276" rIns="96551" bIns="48276" rtlCol="0" anchor="b"/>
          <a:lstStyle>
            <a:lvl1pPr algn="r">
              <a:defRPr sz="1300"/>
            </a:lvl1pPr>
          </a:lstStyle>
          <a:p>
            <a:fld id="{89900F7A-7DC8-4712-860B-7FF8C83BAC11}" type="slidenum">
              <a:rPr lang="en-GB" smtClean="0"/>
              <a:t>‹#›</a:t>
            </a:fld>
            <a:endParaRPr lang="en-GB"/>
          </a:p>
        </p:txBody>
      </p:sp>
    </p:spTree>
    <p:extLst>
      <p:ext uri="{BB962C8B-B14F-4D97-AF65-F5344CB8AC3E}">
        <p14:creationId xmlns:p14="http://schemas.microsoft.com/office/powerpoint/2010/main" val="2029673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777"/>
          </a:xfrm>
          <a:prstGeom prst="rect">
            <a:avLst/>
          </a:prstGeom>
        </p:spPr>
        <p:txBody>
          <a:bodyPr vert="horz" lIns="96551" tIns="48276" rIns="96551" bIns="48276" rtlCol="0"/>
          <a:lstStyle>
            <a:lvl1pPr algn="l">
              <a:defRPr sz="1300"/>
            </a:lvl1pPr>
          </a:lstStyle>
          <a:p>
            <a:endParaRPr lang="en-GB"/>
          </a:p>
        </p:txBody>
      </p:sp>
      <p:sp>
        <p:nvSpPr>
          <p:cNvPr id="3" name="Date Placeholder 2"/>
          <p:cNvSpPr>
            <a:spLocks noGrp="1"/>
          </p:cNvSpPr>
          <p:nvPr>
            <p:ph type="dt" idx="1"/>
          </p:nvPr>
        </p:nvSpPr>
        <p:spPr>
          <a:xfrm>
            <a:off x="3898102" y="0"/>
            <a:ext cx="2982119" cy="500777"/>
          </a:xfrm>
          <a:prstGeom prst="rect">
            <a:avLst/>
          </a:prstGeom>
        </p:spPr>
        <p:txBody>
          <a:bodyPr vert="horz" lIns="96551" tIns="48276" rIns="96551" bIns="48276" rtlCol="0"/>
          <a:lstStyle>
            <a:lvl1pPr algn="r">
              <a:defRPr sz="1300"/>
            </a:lvl1pPr>
          </a:lstStyle>
          <a:p>
            <a:fld id="{030CF0DD-9F83-4D47-AC4A-FA9848FE7211}" type="datetimeFigureOut">
              <a:rPr lang="en-GB" smtClean="0"/>
              <a:t>20/04/2021</a:t>
            </a:fld>
            <a:endParaRPr lang="en-GB"/>
          </a:p>
        </p:txBody>
      </p:sp>
      <p:sp>
        <p:nvSpPr>
          <p:cNvPr id="4" name="Slide Image Placeholder 3"/>
          <p:cNvSpPr>
            <a:spLocks noGrp="1" noRot="1" noChangeAspect="1"/>
          </p:cNvSpPr>
          <p:nvPr>
            <p:ph type="sldImg" idx="2"/>
          </p:nvPr>
        </p:nvSpPr>
        <p:spPr>
          <a:xfrm>
            <a:off x="938213" y="750888"/>
            <a:ext cx="5006975" cy="3756025"/>
          </a:xfrm>
          <a:prstGeom prst="rect">
            <a:avLst/>
          </a:prstGeom>
          <a:noFill/>
          <a:ln w="12700">
            <a:solidFill>
              <a:prstClr val="black"/>
            </a:solidFill>
          </a:ln>
        </p:spPr>
        <p:txBody>
          <a:bodyPr vert="horz" lIns="96551" tIns="48276" rIns="96551" bIns="48276" rtlCol="0" anchor="ctr"/>
          <a:lstStyle/>
          <a:p>
            <a:endParaRPr lang="en-GB"/>
          </a:p>
        </p:txBody>
      </p:sp>
      <p:sp>
        <p:nvSpPr>
          <p:cNvPr id="5" name="Notes Placeholder 4"/>
          <p:cNvSpPr>
            <a:spLocks noGrp="1"/>
          </p:cNvSpPr>
          <p:nvPr>
            <p:ph type="body" sz="quarter" idx="3"/>
          </p:nvPr>
        </p:nvSpPr>
        <p:spPr>
          <a:xfrm>
            <a:off x="688182" y="4757381"/>
            <a:ext cx="5505450" cy="4506992"/>
          </a:xfrm>
          <a:prstGeom prst="rect">
            <a:avLst/>
          </a:prstGeom>
        </p:spPr>
        <p:txBody>
          <a:bodyPr vert="horz" lIns="96551" tIns="48276" rIns="96551" bIns="482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3023"/>
            <a:ext cx="2982119" cy="500777"/>
          </a:xfrm>
          <a:prstGeom prst="rect">
            <a:avLst/>
          </a:prstGeom>
        </p:spPr>
        <p:txBody>
          <a:bodyPr vert="horz" lIns="96551" tIns="48276" rIns="96551" bIns="48276"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13023"/>
            <a:ext cx="2982119" cy="500777"/>
          </a:xfrm>
          <a:prstGeom prst="rect">
            <a:avLst/>
          </a:prstGeom>
        </p:spPr>
        <p:txBody>
          <a:bodyPr vert="horz" lIns="96551" tIns="48276" rIns="96551" bIns="48276" rtlCol="0" anchor="b"/>
          <a:lstStyle>
            <a:lvl1pPr algn="r">
              <a:defRPr sz="1300"/>
            </a:lvl1pPr>
          </a:lstStyle>
          <a:p>
            <a:fld id="{9367013D-2417-40FD-BA9D-374DDEDADC98}" type="slidenum">
              <a:rPr lang="en-GB" smtClean="0"/>
              <a:t>‹#›</a:t>
            </a:fld>
            <a:endParaRPr lang="en-GB"/>
          </a:p>
        </p:txBody>
      </p:sp>
    </p:spTree>
    <p:extLst>
      <p:ext uri="{BB962C8B-B14F-4D97-AF65-F5344CB8AC3E}">
        <p14:creationId xmlns:p14="http://schemas.microsoft.com/office/powerpoint/2010/main" val="350708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irrorpix.com/?77747130448317740800&amp;EVENT=WEBSHOP_SEARCH&amp;SEARCHMODE=PUBLICATION&amp;PUBID=LB23832_7d0f647a&amp;PUBNAM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awm.gov.au/"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awm.gov.au/collection/11266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a:t>
            </a:r>
            <a:r>
              <a:rPr lang="en-US" dirty="0"/>
              <a:t>the War, over a million children and mothers with babies living in cities were sent to live with host families in the country.</a:t>
            </a:r>
          </a:p>
          <a:p>
            <a:r>
              <a:rPr lang="en-US" dirty="0"/>
              <a:t>Why do you think this might have been? </a:t>
            </a:r>
          </a:p>
          <a:p>
            <a:r>
              <a:rPr lang="en-GB" dirty="0"/>
              <a:t>Evacuees and their hosts were often surprised to see how each other lived. Some evacuees loved their new lives in the country. Others had a miserable time away from home. Many evacuees from inner-city areas had never seen farm animals before or eaten vegetables.</a:t>
            </a:r>
            <a:endParaRPr lang="en-US" dirty="0"/>
          </a:p>
          <a:p>
            <a:endParaRPr lang="en-US" dirty="0"/>
          </a:p>
          <a:p>
            <a:endParaRPr lang="en-US" dirty="0"/>
          </a:p>
          <a:p>
            <a:r>
              <a:rPr lang="en-US" dirty="0"/>
              <a:t>Image: </a:t>
            </a:r>
            <a:r>
              <a:rPr lang="en-GB" sz="1300" dirty="0"/>
              <a:t>A group of evacuees from Bristol arrive at Brent railway station near Kingsbridge in Devon during 1940, Imperial War Museum</a:t>
            </a:r>
          </a:p>
          <a:p>
            <a:endParaRPr lang="en-GB" sz="1300" dirty="0"/>
          </a:p>
          <a:p>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11</a:t>
            </a:fld>
            <a:endParaRPr lang="en-GB"/>
          </a:p>
        </p:txBody>
      </p:sp>
    </p:spTree>
    <p:extLst>
      <p:ext uri="{BB962C8B-B14F-4D97-AF65-F5344CB8AC3E}">
        <p14:creationId xmlns:p14="http://schemas.microsoft.com/office/powerpoint/2010/main" val="390757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kinds of vegetables could you grow in your garden?</a:t>
            </a:r>
          </a:p>
          <a:p>
            <a:r>
              <a:rPr lang="en-GB" dirty="0" smtClean="0"/>
              <a:t>Can</a:t>
            </a:r>
            <a:r>
              <a:rPr lang="en-GB" baseline="0" dirty="0" smtClean="0"/>
              <a:t> we grow some vegetables in pots in school – or in the school grounds?</a:t>
            </a:r>
          </a:p>
          <a:p>
            <a:r>
              <a:rPr lang="en-GB" baseline="0" dirty="0" smtClean="0"/>
              <a:t>Do you know anyone who grows their own vegetables</a:t>
            </a:r>
          </a:p>
          <a:p>
            <a:r>
              <a:rPr lang="en-GB" baseline="0" dirty="0" smtClean="0"/>
              <a:t>Do you know anyone who has an allotment?</a:t>
            </a:r>
          </a:p>
          <a:p>
            <a:r>
              <a:rPr lang="en-GB" baseline="0" dirty="0" smtClean="0"/>
              <a:t>Why is it a good idea to grow your own vegetables?</a:t>
            </a:r>
          </a:p>
          <a:p>
            <a:r>
              <a:rPr lang="en-GB" baseline="0" dirty="0" smtClean="0"/>
              <a:t>Can you sew or knit? What can you make</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12</a:t>
            </a:fld>
            <a:endParaRPr lang="en-GB"/>
          </a:p>
        </p:txBody>
      </p:sp>
    </p:spTree>
    <p:extLst>
      <p:ext uri="{BB962C8B-B14F-4D97-AF65-F5344CB8AC3E}">
        <p14:creationId xmlns:p14="http://schemas.microsoft.com/office/powerpoint/2010/main" val="782602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For most of the War, the Prime Minister of Britain was Winston Churchill</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13</a:t>
            </a:fld>
            <a:endParaRPr lang="en-GB"/>
          </a:p>
        </p:txBody>
      </p:sp>
    </p:spTree>
    <p:extLst>
      <p:ext uri="{BB962C8B-B14F-4D97-AF65-F5344CB8AC3E}">
        <p14:creationId xmlns:p14="http://schemas.microsoft.com/office/powerpoint/2010/main" val="108246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On 8</a:t>
            </a:r>
            <a:r>
              <a:rPr lang="en-GB" sz="1300" baseline="30000" dirty="0"/>
              <a:t>th</a:t>
            </a:r>
            <a:r>
              <a:rPr lang="en-GB" sz="1300" dirty="0"/>
              <a:t> May 1945 – </a:t>
            </a:r>
            <a:r>
              <a:rPr lang="en-GB" sz="1300" dirty="0" smtClean="0"/>
              <a:t>76 </a:t>
            </a:r>
            <a:r>
              <a:rPr lang="en-GB" sz="1300" dirty="0"/>
              <a:t>years ago – Hitler and the Nazis surrendered. That means they agreed to stop fighting and to end the war.</a:t>
            </a:r>
          </a:p>
          <a:p>
            <a:r>
              <a:rPr lang="en-GB" sz="1300" dirty="0"/>
              <a:t>The terrible war was over in Europe.</a:t>
            </a:r>
          </a:p>
          <a:p>
            <a:r>
              <a:rPr lang="en-GB" sz="1300" dirty="0"/>
              <a:t>This became known in Britain as VE day – Victory in Europe.</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14</a:t>
            </a:fld>
            <a:endParaRPr lang="en-GB"/>
          </a:p>
        </p:txBody>
      </p:sp>
    </p:spTree>
    <p:extLst>
      <p:ext uri="{BB962C8B-B14F-4D97-AF65-F5344CB8AC3E}">
        <p14:creationId xmlns:p14="http://schemas.microsoft.com/office/powerpoint/2010/main" val="2131669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Winston Churchill declared a public holiday.</a:t>
            </a:r>
          </a:p>
          <a:p>
            <a:r>
              <a:rPr lang="en-US" dirty="0"/>
              <a:t>Thousands of people travelled to London to celebrate</a:t>
            </a:r>
            <a:r>
              <a:rPr lang="en-US" dirty="0" smtClean="0"/>
              <a:t>.</a:t>
            </a:r>
          </a:p>
          <a:p>
            <a:r>
              <a:rPr lang="en-US" dirty="0" smtClean="0"/>
              <a:t>Winston Churchill makes the V for Victory sign to the crowd</a:t>
            </a:r>
            <a:endParaRPr lang="en-US" dirty="0"/>
          </a:p>
          <a:p>
            <a:endParaRPr lang="en-US" dirty="0"/>
          </a:p>
          <a:p>
            <a:r>
              <a:rPr lang="en-US" dirty="0"/>
              <a:t>Image: </a:t>
            </a:r>
            <a:r>
              <a:rPr lang="en-US" i="1" dirty="0" smtClean="0"/>
              <a:t>IWM</a:t>
            </a:r>
            <a:r>
              <a:rPr lang="en-US" i="1" baseline="0" dirty="0" smtClean="0"/>
              <a:t> </a:t>
            </a:r>
            <a:r>
              <a:rPr lang="en-US" i="1" dirty="0" smtClean="0"/>
              <a:t>(addressing </a:t>
            </a:r>
            <a:r>
              <a:rPr lang="en-US" i="1" dirty="0"/>
              <a:t>crowds in Whitehall)</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15</a:t>
            </a:fld>
            <a:endParaRPr lang="en-GB"/>
          </a:p>
        </p:txBody>
      </p:sp>
    </p:spTree>
    <p:extLst>
      <p:ext uri="{BB962C8B-B14F-4D97-AF65-F5344CB8AC3E}">
        <p14:creationId xmlns:p14="http://schemas.microsoft.com/office/powerpoint/2010/main" val="2846650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dirty="0"/>
          </a:p>
          <a:p>
            <a:r>
              <a:rPr lang="en-GB" sz="1300" dirty="0"/>
              <a:t>Do you know who is in this picture?</a:t>
            </a:r>
          </a:p>
          <a:p>
            <a:endParaRPr lang="en-GB" sz="1300" dirty="0"/>
          </a:p>
          <a:p>
            <a:r>
              <a:rPr lang="en-GB" sz="1300" dirty="0"/>
              <a:t>Huge crowds - with lots of people dressed in red, white and blue - gathered outside Buckingham Palace in London. They cheered as King George VI and his family, including Princess Elizabeth (the current queen) and Princess Margaret, came out onto the balcony to greet everybody.</a:t>
            </a:r>
          </a:p>
          <a:p>
            <a:r>
              <a:rPr lang="en-GB" sz="1300" dirty="0"/>
              <a:t>Princess Elizabeth and her sister were allowed to leave the palace and celebrate with crowds outside, although they had to do it secretly. </a:t>
            </a:r>
          </a:p>
          <a:p>
            <a:endParaRPr lang="en-US" dirty="0"/>
          </a:p>
        </p:txBody>
      </p:sp>
      <p:sp>
        <p:nvSpPr>
          <p:cNvPr id="4" name="Slide Number Placeholder 3"/>
          <p:cNvSpPr>
            <a:spLocks noGrp="1"/>
          </p:cNvSpPr>
          <p:nvPr>
            <p:ph type="sldNum" sz="quarter" idx="5"/>
          </p:nvPr>
        </p:nvSpPr>
        <p:spPr/>
        <p:txBody>
          <a:bodyPr/>
          <a:lstStyle/>
          <a:p>
            <a:fld id="{017ADFBD-A877-E440-857A-90CDDEB52033}" type="slidenum">
              <a:rPr lang="en-US" smtClean="0"/>
              <a:t>16</a:t>
            </a:fld>
            <a:endParaRPr lang="en-US"/>
          </a:p>
        </p:txBody>
      </p:sp>
    </p:spTree>
    <p:extLst>
      <p:ext uri="{BB962C8B-B14F-4D97-AF65-F5344CB8AC3E}">
        <p14:creationId xmlns:p14="http://schemas.microsoft.com/office/powerpoint/2010/main" val="2548460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People all wanted</a:t>
            </a:r>
            <a:r>
              <a:rPr lang="en-GB" baseline="0" dirty="0" smtClean="0"/>
              <a:t> to celebrate this important day together and wanted to see the Royal Family.</a:t>
            </a:r>
          </a:p>
          <a:p>
            <a:r>
              <a:rPr lang="en-GB" baseline="0" dirty="0" smtClean="0"/>
              <a:t>Can you think of any other times when people have gathered around Buckingham Palace to witness a significant National event?</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17</a:t>
            </a:fld>
            <a:endParaRPr lang="en-GB"/>
          </a:p>
        </p:txBody>
      </p:sp>
    </p:spTree>
    <p:extLst>
      <p:ext uri="{BB962C8B-B14F-4D97-AF65-F5344CB8AC3E}">
        <p14:creationId xmlns:p14="http://schemas.microsoft.com/office/powerpoint/2010/main" val="3479134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People held street parties. Children dressed up in fancy dress and people danced in the street</a:t>
            </a:r>
            <a:r>
              <a:rPr lang="en-GB" sz="1300" dirty="0" smtClean="0"/>
              <a:t>.</a:t>
            </a:r>
            <a:endParaRPr lang="en-GB" sz="1300" dirty="0"/>
          </a:p>
          <a:p>
            <a:r>
              <a:rPr lang="en-GB" sz="1300" dirty="0" smtClean="0"/>
              <a:t>Images:</a:t>
            </a:r>
            <a:endParaRPr lang="en-GB" sz="1300" i="1" dirty="0"/>
          </a:p>
          <a:p>
            <a:r>
              <a:rPr lang="en-GB" sz="1300" dirty="0"/>
              <a:t>Women and children at a VE-Day street party in Stanhope Street, London NW1.</a:t>
            </a:r>
          </a:p>
          <a:p>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18</a:t>
            </a:fld>
            <a:endParaRPr lang="en-GB"/>
          </a:p>
        </p:txBody>
      </p:sp>
    </p:spTree>
    <p:extLst>
      <p:ext uri="{BB962C8B-B14F-4D97-AF65-F5344CB8AC3E}">
        <p14:creationId xmlns:p14="http://schemas.microsoft.com/office/powerpoint/2010/main" val="4262904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can you see happening in these pictures? </a:t>
            </a:r>
          </a:p>
          <a:p>
            <a:r>
              <a:rPr lang="en-US" dirty="0"/>
              <a:t>How many clues can you spot that tell you they are old photographs?</a:t>
            </a:r>
          </a:p>
          <a:p>
            <a:endParaRPr lang="en-US" dirty="0"/>
          </a:p>
          <a:p>
            <a:r>
              <a:rPr lang="en-GB" sz="1300" dirty="0"/>
              <a:t>Parties were held across the region in streets decked out with red, white and blue bunting and flags.</a:t>
            </a:r>
          </a:p>
          <a:p>
            <a:r>
              <a:rPr lang="en-GB" sz="1300" dirty="0"/>
              <a:t>People built celebration bonfires</a:t>
            </a:r>
          </a:p>
          <a:p>
            <a:r>
              <a:rPr lang="en-GB" sz="1300" dirty="0"/>
              <a:t>In Coventry, there was a special concert and dancing outside the Hippodrome. </a:t>
            </a:r>
          </a:p>
          <a:p>
            <a:endParaRPr lang="en-GB" dirty="0"/>
          </a:p>
          <a:p>
            <a:r>
              <a:rPr lang="en-GB" sz="1300" dirty="0"/>
              <a:t>Special services were held in the ruins of the cathedral. It was </a:t>
            </a:r>
            <a:r>
              <a:rPr lang="en-GB" dirty="0"/>
              <a:t>visited by thousands of people. Services, which were conducted by the Provost (the very Rev. R. T. Howard) and the Bishop of Coventry (Dr Neville Gorton), did not end until after midnight. The Cathedral remained open all night. Just as the service started a thunder storm broke over the cathedral.</a:t>
            </a:r>
            <a:endParaRPr lang="en-US" dirty="0"/>
          </a:p>
          <a:p>
            <a:endParaRPr lang="en-US" dirty="0"/>
          </a:p>
          <a:p>
            <a:r>
              <a:rPr lang="en-US" dirty="0"/>
              <a:t>Images: </a:t>
            </a:r>
          </a:p>
          <a:p>
            <a:pPr marL="181034" indent="-181034">
              <a:buFont typeface="Arial" panose="020B0604020202020204" pitchFamily="34" charset="0"/>
              <a:buChar char="•"/>
            </a:pPr>
            <a:r>
              <a:rPr lang="en-US" dirty="0"/>
              <a:t>Coventry street party </a:t>
            </a:r>
            <a:r>
              <a:rPr lang="en-GB" sz="1300" dirty="0"/>
              <a:t>in Leicester Causeway, </a:t>
            </a:r>
            <a:r>
              <a:rPr lang="en-GB" sz="1300" dirty="0" err="1"/>
              <a:t>Mirrorpix</a:t>
            </a:r>
            <a:endParaRPr lang="en-US" dirty="0"/>
          </a:p>
          <a:p>
            <a:pPr marL="181034" indent="-181034">
              <a:buFont typeface="Arial" panose="020B0604020202020204" pitchFamily="34" charset="0"/>
              <a:buChar char="•"/>
            </a:pPr>
            <a:r>
              <a:rPr lang="en-US" dirty="0"/>
              <a:t> Service in the ruins of Coventry Cathedral, </a:t>
            </a:r>
            <a:r>
              <a:rPr lang="en-US" dirty="0" err="1"/>
              <a:t>Mirrorpix</a:t>
            </a:r>
            <a:endParaRPr lang="en-US" dirty="0"/>
          </a:p>
          <a:p>
            <a:endParaRPr lang="en-US" dirty="0"/>
          </a:p>
          <a:p>
            <a:endParaRPr lang="en-US" dirty="0"/>
          </a:p>
          <a:p>
            <a:r>
              <a:rPr lang="en-US" dirty="0"/>
              <a:t>Permissions: </a:t>
            </a:r>
            <a:r>
              <a:rPr lang="en-US" dirty="0" err="1"/>
              <a:t>natalie.jones@reachplc.com</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19</a:t>
            </a:fld>
            <a:endParaRPr lang="en-GB"/>
          </a:p>
        </p:txBody>
      </p:sp>
    </p:spTree>
    <p:extLst>
      <p:ext uri="{BB962C8B-B14F-4D97-AF65-F5344CB8AC3E}">
        <p14:creationId xmlns:p14="http://schemas.microsoft.com/office/powerpoint/2010/main" val="3585996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 special service was held at the Birmingham Hall of </a:t>
            </a:r>
            <a:r>
              <a:rPr lang="en-GB" sz="1300" dirty="0" smtClean="0"/>
              <a:t>Memory. People gathered outside because there wasn’t enough room inside.</a:t>
            </a:r>
            <a:endParaRPr lang="en-GB" sz="1300" dirty="0"/>
          </a:p>
          <a:p>
            <a:pPr defTabSz="965515">
              <a:defRPr/>
            </a:pPr>
            <a:r>
              <a:rPr lang="en-US" dirty="0"/>
              <a:t>Image:</a:t>
            </a:r>
          </a:p>
          <a:p>
            <a:pPr defTabSz="965515">
              <a:defRPr/>
            </a:pPr>
            <a:r>
              <a:rPr lang="en-US" dirty="0"/>
              <a:t>VE day service at Birmingham Hall of Memory, Birmingham Mail, https://</a:t>
            </a:r>
            <a:r>
              <a:rPr lang="en-US" dirty="0" err="1"/>
              <a:t>www.birminghammail.co.uk</a:t>
            </a:r>
            <a:r>
              <a:rPr lang="en-US" dirty="0"/>
              <a:t>/news/nostalgia/gallery/birminghams-hall-of-memory-9894870</a:t>
            </a:r>
          </a:p>
          <a:p>
            <a:endParaRPr lang="en-GB" sz="1300" dirty="0"/>
          </a:p>
          <a:p>
            <a:endParaRPr lang="en-GB" sz="1300" dirty="0"/>
          </a:p>
        </p:txBody>
      </p:sp>
      <p:sp>
        <p:nvSpPr>
          <p:cNvPr id="4" name="Slide Number Placeholder 3"/>
          <p:cNvSpPr>
            <a:spLocks noGrp="1"/>
          </p:cNvSpPr>
          <p:nvPr>
            <p:ph type="sldNum" sz="quarter" idx="5"/>
          </p:nvPr>
        </p:nvSpPr>
        <p:spPr/>
        <p:txBody>
          <a:bodyPr/>
          <a:lstStyle/>
          <a:p>
            <a:fld id="{9367013D-2417-40FD-BA9D-374DDEDADC98}" type="slidenum">
              <a:rPr lang="en-GB" smtClean="0"/>
              <a:t>20</a:t>
            </a:fld>
            <a:endParaRPr lang="en-GB"/>
          </a:p>
        </p:txBody>
      </p:sp>
    </p:spTree>
    <p:extLst>
      <p:ext uri="{BB962C8B-B14F-4D97-AF65-F5344CB8AC3E}">
        <p14:creationId xmlns:p14="http://schemas.microsoft.com/office/powerpoint/2010/main" val="103452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some additional questions to help them focus their thoughts/suggestions. What </a:t>
            </a:r>
            <a:r>
              <a:rPr lang="en-GB" dirty="0"/>
              <a:t>sort of people can you see? Do their clothes tell you anything about them?</a:t>
            </a:r>
          </a:p>
          <a:p>
            <a:r>
              <a:rPr lang="en-GB" dirty="0"/>
              <a:t>How do you think they’re </a:t>
            </a:r>
            <a:r>
              <a:rPr lang="en-GB" dirty="0" smtClean="0"/>
              <a:t>feeling &amp; why?</a:t>
            </a:r>
            <a:endParaRPr lang="en-GB" dirty="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a:t>
            </a:fld>
            <a:endParaRPr lang="en-GB"/>
          </a:p>
        </p:txBody>
      </p:sp>
    </p:spTree>
    <p:extLst>
      <p:ext uri="{BB962C8B-B14F-4D97-AF65-F5344CB8AC3E}">
        <p14:creationId xmlns:p14="http://schemas.microsoft.com/office/powerpoint/2010/main" val="372074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Nottingham</a:t>
            </a:r>
          </a:p>
          <a:p>
            <a:r>
              <a:rPr lang="en-GB" dirty="0" smtClean="0"/>
              <a:t>What </a:t>
            </a:r>
            <a:r>
              <a:rPr lang="en-GB" dirty="0"/>
              <a:t>can you see happening in this picture?</a:t>
            </a:r>
          </a:p>
          <a:p>
            <a:r>
              <a:rPr lang="en-GB" dirty="0"/>
              <a:t>How many clues can you find that tell you this is an old photograph?</a:t>
            </a:r>
          </a:p>
          <a:p>
            <a:r>
              <a:rPr lang="en-GB" dirty="0"/>
              <a:t>Why do you think there are so few men in this photo</a:t>
            </a:r>
            <a:r>
              <a:rPr lang="en-GB" dirty="0" smtClean="0"/>
              <a:t>?</a:t>
            </a:r>
          </a:p>
          <a:p>
            <a:r>
              <a:rPr lang="en-GB" dirty="0" smtClean="0"/>
              <a:t>Lots of men were still overseas in the armed forces and did not</a:t>
            </a:r>
            <a:r>
              <a:rPr lang="en-GB" baseline="0" dirty="0" smtClean="0"/>
              <a:t> return in time for VE Day. Lots of men had also been killed in battle.</a:t>
            </a:r>
            <a:endParaRPr lang="en-GB" dirty="0"/>
          </a:p>
          <a:p>
            <a:r>
              <a:rPr lang="en-GB" sz="1300" dirty="0" smtClean="0"/>
              <a:t>Street </a:t>
            </a:r>
            <a:r>
              <a:rPr lang="en-GB" sz="1300" dirty="0"/>
              <a:t>parties were held across the region. Many streets were decked out with red, white and blue bunting and flags.</a:t>
            </a:r>
          </a:p>
          <a:p>
            <a:endParaRPr lang="en-GB" sz="1300" dirty="0"/>
          </a:p>
          <a:p>
            <a:r>
              <a:rPr lang="en-GB" sz="1300" dirty="0"/>
              <a:t>Image:</a:t>
            </a:r>
          </a:p>
          <a:p>
            <a:pPr marL="181034" indent="-181034" defTabSz="965515">
              <a:buFont typeface="Arial" panose="020B0604020202020204" pitchFamily="34" charset="0"/>
              <a:buChar char="•"/>
              <a:defRPr/>
            </a:pPr>
            <a:r>
              <a:rPr lang="en-GB" sz="1300" dirty="0"/>
              <a:t>VE Day party, Park Avenue, Carlton, Nottingham, Nottinghamshire, May 1945, Heritage Image Partnership Ltd / </a:t>
            </a:r>
            <a:r>
              <a:rPr lang="en-GB" sz="1300" dirty="0" err="1"/>
              <a:t>Alamy</a:t>
            </a:r>
            <a:r>
              <a:rPr lang="en-GB" sz="1300" dirty="0"/>
              <a:t> Stock Photo</a:t>
            </a:r>
            <a:endParaRPr lang="en-US" sz="1300" dirty="0"/>
          </a:p>
          <a:p>
            <a:pPr marL="181034" indent="-18103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21</a:t>
            </a:fld>
            <a:endParaRPr lang="en-GB"/>
          </a:p>
        </p:txBody>
      </p:sp>
    </p:spTree>
    <p:extLst>
      <p:ext uri="{BB962C8B-B14F-4D97-AF65-F5344CB8AC3E}">
        <p14:creationId xmlns:p14="http://schemas.microsoft.com/office/powerpoint/2010/main" val="76349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Bristol</a:t>
            </a:r>
          </a:p>
          <a:p>
            <a:r>
              <a:rPr lang="en-GB" dirty="0" smtClean="0"/>
              <a:t>What </a:t>
            </a:r>
            <a:r>
              <a:rPr lang="en-GB" dirty="0"/>
              <a:t>can you see happening in this picture?</a:t>
            </a:r>
          </a:p>
          <a:p>
            <a:r>
              <a:rPr lang="en-GB" dirty="0"/>
              <a:t>How many clues can you find that tell you this is an old photograph?</a:t>
            </a:r>
          </a:p>
          <a:p>
            <a:r>
              <a:rPr lang="en-GB" sz="1300" dirty="0" smtClean="0"/>
              <a:t>Street </a:t>
            </a:r>
            <a:r>
              <a:rPr lang="en-GB" sz="1300" dirty="0"/>
              <a:t>parties were held across the region. Streets were decked out with red, white and blue bunting and </a:t>
            </a:r>
            <a:r>
              <a:rPr lang="en-GB" sz="1300" dirty="0" smtClean="0"/>
              <a:t>flags</a:t>
            </a:r>
            <a:r>
              <a:rPr lang="en-GB" sz="1300" baseline="0" dirty="0" smtClean="0"/>
              <a:t> to represent the colours of the Union Jack.</a:t>
            </a:r>
            <a:endParaRPr lang="en-GB" sz="1300" dirty="0"/>
          </a:p>
          <a:p>
            <a:endParaRPr lang="en-GB" sz="1300" dirty="0"/>
          </a:p>
          <a:p>
            <a:r>
              <a:rPr lang="en-GB" sz="1300" dirty="0"/>
              <a:t>Image:</a:t>
            </a:r>
          </a:p>
          <a:p>
            <a:r>
              <a:rPr lang="en-GB" sz="1300" dirty="0"/>
              <a:t>1940s Street Party In Bristol England UK, Coyote-</a:t>
            </a:r>
            <a:r>
              <a:rPr lang="en-GB" sz="1300" dirty="0" err="1"/>
              <a:t>Photography.co.uk</a:t>
            </a:r>
            <a:r>
              <a:rPr lang="en-GB" sz="1300" dirty="0"/>
              <a:t> / </a:t>
            </a:r>
            <a:r>
              <a:rPr lang="en-GB" sz="1300" dirty="0" err="1"/>
              <a:t>Alamy</a:t>
            </a:r>
            <a:r>
              <a:rPr lang="en-GB" sz="1300" dirty="0"/>
              <a:t> Stock Photo</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22</a:t>
            </a:fld>
            <a:endParaRPr lang="en-GB"/>
          </a:p>
        </p:txBody>
      </p:sp>
    </p:spTree>
    <p:extLst>
      <p:ext uri="{BB962C8B-B14F-4D97-AF65-F5344CB8AC3E}">
        <p14:creationId xmlns:p14="http://schemas.microsoft.com/office/powerpoint/2010/main" val="72852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Brighton</a:t>
            </a:r>
          </a:p>
          <a:p>
            <a:r>
              <a:rPr lang="en-GB" dirty="0" smtClean="0"/>
              <a:t>What </a:t>
            </a:r>
            <a:r>
              <a:rPr lang="en-GB" dirty="0"/>
              <a:t>can you see happening in this picture?</a:t>
            </a:r>
          </a:p>
          <a:p>
            <a:r>
              <a:rPr lang="en-GB" dirty="0"/>
              <a:t>How many clues can you find that tell you this is an old photograph?</a:t>
            </a:r>
          </a:p>
          <a:p>
            <a:r>
              <a:rPr lang="en-GB" dirty="0"/>
              <a:t>Why do you think there are so many flags?</a:t>
            </a:r>
          </a:p>
          <a:p>
            <a:endParaRPr lang="en-GB" dirty="0"/>
          </a:p>
          <a:p>
            <a:endParaRPr lang="en-GB" dirty="0"/>
          </a:p>
          <a:p>
            <a:endParaRPr lang="en-GB" dirty="0"/>
          </a:p>
          <a:p>
            <a:r>
              <a:rPr lang="en-GB" dirty="0"/>
              <a:t>Across the region, flags and bunting decorated buildings, people danced in the street and held street parties. </a:t>
            </a:r>
          </a:p>
          <a:p>
            <a:r>
              <a:rPr lang="en-GB" dirty="0"/>
              <a:t>In Brighton, crowds of onlookers watched the Victory Parade along the seafront.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Image: </a:t>
            </a:r>
            <a:r>
              <a:rPr lang="en-GB" sz="1300" dirty="0"/>
              <a:t>St Paul's Street party, Royal Pavilion and Museums Brighton and Hove: https://dams-</a:t>
            </a:r>
            <a:r>
              <a:rPr lang="en-GB" sz="1300" dirty="0" err="1"/>
              <a:t>brightonmuseums.org.uk</a:t>
            </a:r>
            <a:r>
              <a:rPr lang="en-GB" sz="1300" dirty="0"/>
              <a:t>/</a:t>
            </a:r>
            <a:r>
              <a:rPr lang="en-GB" sz="1300" dirty="0" err="1"/>
              <a:t>assetbank</a:t>
            </a:r>
            <a:r>
              <a:rPr lang="en-GB" sz="1300" dirty="0"/>
              <a:t>-pavilion/action/</a:t>
            </a:r>
            <a:r>
              <a:rPr lang="en-GB" sz="1300" dirty="0" err="1"/>
              <a:t>viewAsset?id</a:t>
            </a:r>
            <a:r>
              <a:rPr lang="en-GB" sz="1300" dirty="0"/>
              <a:t>=20800&amp;index=6&amp;total=1472&amp;view=</a:t>
            </a:r>
            <a:r>
              <a:rPr lang="en-GB" sz="1300" dirty="0" err="1"/>
              <a:t>viewSearchItem</a:t>
            </a:r>
            <a:endParaRPr lang="en-GB" sz="1300" dirty="0"/>
          </a:p>
          <a:p>
            <a:endParaRPr lang="en-GB" sz="1300" dirty="0"/>
          </a:p>
        </p:txBody>
      </p:sp>
      <p:sp>
        <p:nvSpPr>
          <p:cNvPr id="4" name="Slide Number Placeholder 3"/>
          <p:cNvSpPr>
            <a:spLocks noGrp="1"/>
          </p:cNvSpPr>
          <p:nvPr>
            <p:ph type="sldNum" sz="quarter" idx="5"/>
          </p:nvPr>
        </p:nvSpPr>
        <p:spPr/>
        <p:txBody>
          <a:bodyPr/>
          <a:lstStyle/>
          <a:p>
            <a:fld id="{9367013D-2417-40FD-BA9D-374DDEDADC98}" type="slidenum">
              <a:rPr lang="en-GB" smtClean="0"/>
              <a:t>23</a:t>
            </a:fld>
            <a:endParaRPr lang="en-GB"/>
          </a:p>
        </p:txBody>
      </p:sp>
    </p:spTree>
    <p:extLst>
      <p:ext uri="{BB962C8B-B14F-4D97-AF65-F5344CB8AC3E}">
        <p14:creationId xmlns:p14="http://schemas.microsoft.com/office/powerpoint/2010/main" val="1913507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Crowds </a:t>
            </a:r>
            <a:r>
              <a:rPr lang="en-GB" dirty="0"/>
              <a:t>gathered outside the Town Hall in Brighton to witness the Mayor of Brighton appearing on the flag-covered balcony and giving a speech proclaiming the end of the War in Europe. </a:t>
            </a:r>
          </a:p>
          <a:p>
            <a:endParaRPr lang="en-US" dirty="0"/>
          </a:p>
          <a:p>
            <a:r>
              <a:rPr lang="en-US" dirty="0"/>
              <a:t>Images: </a:t>
            </a:r>
            <a:r>
              <a:rPr lang="en-GB" sz="1300" dirty="0"/>
              <a:t>V.E. Day Proclamation, Brighton. May 1945</a:t>
            </a:r>
          </a:p>
          <a:p>
            <a:r>
              <a:rPr lang="en-GB" sz="1300" dirty="0"/>
              <a:t>https://dams-</a:t>
            </a:r>
            <a:r>
              <a:rPr lang="en-GB" sz="1300" dirty="0" err="1"/>
              <a:t>brightonmuseums.org.uk</a:t>
            </a:r>
            <a:r>
              <a:rPr lang="en-GB" sz="1300" dirty="0"/>
              <a:t>/</a:t>
            </a:r>
            <a:r>
              <a:rPr lang="en-GB" sz="1300" dirty="0" err="1"/>
              <a:t>assetbank</a:t>
            </a:r>
            <a:r>
              <a:rPr lang="en-GB" sz="1300" dirty="0"/>
              <a:t>-pavilion/action/</a:t>
            </a:r>
            <a:r>
              <a:rPr lang="en-GB" sz="1300" dirty="0" err="1"/>
              <a:t>viewAsset?id</a:t>
            </a:r>
            <a:r>
              <a:rPr lang="en-GB" sz="1300" dirty="0"/>
              <a:t>=20789&amp;index=6&amp;total=3840&amp;view=</a:t>
            </a:r>
            <a:r>
              <a:rPr lang="en-GB" sz="1300" dirty="0" err="1"/>
              <a:t>viewSearchItem</a:t>
            </a:r>
            <a:endParaRPr lang="en-GB" sz="1300" dirty="0"/>
          </a:p>
          <a:p>
            <a:endParaRPr lang="en-GB" sz="1300" dirty="0"/>
          </a:p>
          <a:p>
            <a:r>
              <a:rPr lang="en-US" dirty="0"/>
              <a:t>https://dams-</a:t>
            </a:r>
            <a:r>
              <a:rPr lang="en-US" dirty="0" err="1"/>
              <a:t>brightonmuseums.org.uk</a:t>
            </a:r>
            <a:r>
              <a:rPr lang="en-US" dirty="0"/>
              <a:t>/</a:t>
            </a:r>
            <a:r>
              <a:rPr lang="en-US" dirty="0" err="1"/>
              <a:t>assetbank</a:t>
            </a:r>
            <a:r>
              <a:rPr lang="en-US" dirty="0"/>
              <a:t>-pavilion/action/</a:t>
            </a:r>
            <a:r>
              <a:rPr lang="en-US" dirty="0" err="1"/>
              <a:t>viewAsset?id</a:t>
            </a:r>
            <a:r>
              <a:rPr lang="en-US" dirty="0"/>
              <a:t>=20788&amp;index=5&amp;total=3840&amp;view=</a:t>
            </a:r>
            <a:r>
              <a:rPr lang="en-US" dirty="0" err="1"/>
              <a:t>viewSearchItem</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24</a:t>
            </a:fld>
            <a:endParaRPr lang="en-GB"/>
          </a:p>
        </p:txBody>
      </p:sp>
    </p:spTree>
    <p:extLst>
      <p:ext uri="{BB962C8B-B14F-4D97-AF65-F5344CB8AC3E}">
        <p14:creationId xmlns:p14="http://schemas.microsoft.com/office/powerpoint/2010/main" val="2432919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Manchester</a:t>
            </a:r>
          </a:p>
          <a:p>
            <a:r>
              <a:rPr lang="en-GB" dirty="0" smtClean="0"/>
              <a:t>What </a:t>
            </a:r>
            <a:r>
              <a:rPr lang="en-GB" dirty="0"/>
              <a:t>can you see happening in this picture?</a:t>
            </a:r>
          </a:p>
          <a:p>
            <a:r>
              <a:rPr lang="en-GB" dirty="0"/>
              <a:t>How many clues can you find that tell you this is an old photograph?</a:t>
            </a:r>
          </a:p>
          <a:p>
            <a:r>
              <a:rPr lang="en-GB" dirty="0"/>
              <a:t>Why do you think there are so many flags?</a:t>
            </a:r>
          </a:p>
          <a:p>
            <a:r>
              <a:rPr lang="en-GB" sz="1300" dirty="0" smtClean="0"/>
              <a:t>Street </a:t>
            </a:r>
            <a:r>
              <a:rPr lang="en-GB" sz="1300" dirty="0"/>
              <a:t>parties were held across the region. Streets were decked out with red, white and blue bunting and </a:t>
            </a:r>
            <a:r>
              <a:rPr lang="en-GB" sz="1300" dirty="0" smtClean="0"/>
              <a:t>flags</a:t>
            </a:r>
            <a:r>
              <a:rPr lang="en-GB" sz="1300" baseline="0" dirty="0" smtClean="0"/>
              <a:t> to represent the Union Jack. Many men had been killed in battle or were in the armed forces and  had not yet returned from overseas. The message is for the men that could not be at the celebration.</a:t>
            </a:r>
            <a:endParaRPr lang="en-GB" sz="1300" dirty="0"/>
          </a:p>
          <a:p>
            <a:endParaRPr lang="en-US" dirty="0"/>
          </a:p>
          <a:p>
            <a:endParaRPr lang="en-US" dirty="0"/>
          </a:p>
          <a:p>
            <a:r>
              <a:rPr lang="en-US" dirty="0"/>
              <a:t>Image: </a:t>
            </a:r>
            <a:r>
              <a:rPr lang="en-GB" sz="1300" dirty="0"/>
              <a:t>A street party in the Newton Heath district of Manchester during VE Day celebrations, Tuesday 8th May 1945.</a:t>
            </a:r>
          </a:p>
          <a:p>
            <a:r>
              <a:rPr lang="en-GB" sz="1300" dirty="0" err="1"/>
              <a:t>natalie.jones@reachplc.com</a:t>
            </a:r>
            <a:endParaRPr lang="en-GB" sz="1300" dirty="0"/>
          </a:p>
          <a:p>
            <a:endParaRPr lang="en-GB" sz="1300" dirty="0"/>
          </a:p>
          <a:p>
            <a:endParaRPr lang="en-GB" sz="1300" dirty="0"/>
          </a:p>
          <a:p>
            <a:endParaRPr lang="en-US" dirty="0"/>
          </a:p>
          <a:p>
            <a:endParaRPr lang="en-US" dirty="0"/>
          </a:p>
        </p:txBody>
      </p:sp>
      <p:sp>
        <p:nvSpPr>
          <p:cNvPr id="4" name="Slide Number Placeholder 3"/>
          <p:cNvSpPr>
            <a:spLocks noGrp="1"/>
          </p:cNvSpPr>
          <p:nvPr>
            <p:ph type="sldNum" sz="quarter" idx="5"/>
          </p:nvPr>
        </p:nvSpPr>
        <p:spPr/>
        <p:txBody>
          <a:bodyPr/>
          <a:lstStyle/>
          <a:p>
            <a:fld id="{017ADFBD-A877-E440-857A-90CDDEB52033}" type="slidenum">
              <a:rPr lang="en-US" smtClean="0"/>
              <a:t>25</a:t>
            </a:fld>
            <a:endParaRPr lang="en-US"/>
          </a:p>
        </p:txBody>
      </p:sp>
    </p:spTree>
    <p:extLst>
      <p:ext uri="{BB962C8B-B14F-4D97-AF65-F5344CB8AC3E}">
        <p14:creationId xmlns:p14="http://schemas.microsoft.com/office/powerpoint/2010/main" val="313822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smtClean="0"/>
              <a:t>Liverpool</a:t>
            </a:r>
          </a:p>
          <a:p>
            <a:r>
              <a:rPr lang="en-GB" sz="1300" dirty="0" smtClean="0"/>
              <a:t>What </a:t>
            </a:r>
            <a:r>
              <a:rPr lang="en-GB" sz="1300" dirty="0"/>
              <a:t>do you think is happening in this picture?</a:t>
            </a:r>
          </a:p>
          <a:p>
            <a:r>
              <a:rPr lang="en-GB" sz="1300" dirty="0" err="1"/>
              <a:t>natalie.jones@reachplc.com</a:t>
            </a:r>
            <a:endParaRPr lang="en-GB" sz="1300" dirty="0"/>
          </a:p>
          <a:p>
            <a:endParaRPr lang="en-GB" sz="1300" dirty="0"/>
          </a:p>
          <a:p>
            <a:r>
              <a:rPr lang="en-GB" sz="1300" dirty="0"/>
              <a:t>Jubilant nurses celebrate VE-Day in Liverpool. 8th May 1945.</a:t>
            </a:r>
          </a:p>
          <a:p>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26</a:t>
            </a:fld>
            <a:endParaRPr lang="en-GB"/>
          </a:p>
        </p:txBody>
      </p:sp>
    </p:spTree>
    <p:extLst>
      <p:ext uri="{BB962C8B-B14F-4D97-AF65-F5344CB8AC3E}">
        <p14:creationId xmlns:p14="http://schemas.microsoft.com/office/powerpoint/2010/main" val="1772118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Sheffield</a:t>
            </a:r>
          </a:p>
          <a:p>
            <a:r>
              <a:rPr lang="en-GB" dirty="0" smtClean="0"/>
              <a:t>What </a:t>
            </a:r>
            <a:r>
              <a:rPr lang="en-GB" dirty="0"/>
              <a:t>can you see happening in this picture?</a:t>
            </a:r>
          </a:p>
          <a:p>
            <a:r>
              <a:rPr lang="en-GB" dirty="0"/>
              <a:t>How many clues can you find that tell you this is an old photograph</a:t>
            </a:r>
            <a:r>
              <a:rPr lang="en-GB" dirty="0" smtClean="0"/>
              <a:t>?</a:t>
            </a:r>
          </a:p>
          <a:p>
            <a:r>
              <a:rPr lang="en-GB" dirty="0" smtClean="0"/>
              <a:t>People brought their furniture into the street so</a:t>
            </a:r>
            <a:r>
              <a:rPr lang="en-GB" baseline="0" dirty="0" smtClean="0"/>
              <a:t> they could all join round one big table and share the celebration with each other.</a:t>
            </a:r>
            <a:endParaRPr lang="en-GB" dirty="0"/>
          </a:p>
          <a:p>
            <a:r>
              <a:rPr lang="en-GB" dirty="0"/>
              <a:t>Why do you think there are so few men in the picture?</a:t>
            </a:r>
          </a:p>
          <a:p>
            <a:pPr defTabSz="965515">
              <a:defRPr/>
            </a:pPr>
            <a:r>
              <a:rPr lang="en-GB" sz="1300" dirty="0" smtClean="0"/>
              <a:t>Street </a:t>
            </a:r>
            <a:r>
              <a:rPr lang="en-GB" sz="1300" dirty="0"/>
              <a:t>parties were held across the region. Streets were decked out with red, white and blue bunting and </a:t>
            </a:r>
            <a:r>
              <a:rPr lang="en-GB" sz="1300" dirty="0" smtClean="0"/>
              <a:t>flags.</a:t>
            </a:r>
          </a:p>
          <a:p>
            <a:pPr defTabSz="965515">
              <a:defRPr/>
            </a:pPr>
            <a:endParaRPr lang="en-GB" sz="1300" dirty="0"/>
          </a:p>
          <a:p>
            <a:endParaRPr lang="en-US" dirty="0"/>
          </a:p>
          <a:p>
            <a:pPr defTabSz="965515">
              <a:defRPr/>
            </a:pPr>
            <a:endParaRPr lang="en-US" dirty="0"/>
          </a:p>
          <a:p>
            <a:pPr defTabSz="965515">
              <a:defRPr/>
            </a:pPr>
            <a:endParaRPr lang="en-US" dirty="0"/>
          </a:p>
          <a:p>
            <a:pPr defTabSz="965515">
              <a:defRPr/>
            </a:pPr>
            <a:r>
              <a:rPr lang="en-US" dirty="0"/>
              <a:t>Image: Street Party in Rutland Square, Sheffield</a:t>
            </a:r>
          </a:p>
          <a:p>
            <a:endParaRPr lang="en-US" dirty="0"/>
          </a:p>
          <a:p>
            <a:r>
              <a:rPr lang="en-US" dirty="0" smtClean="0"/>
              <a:t>Creative Commons: BY-NC-2.0 https://www.flickr.com/photos/philatkin/7538555214</a:t>
            </a:r>
            <a:endParaRPr lang="en-US" dirty="0"/>
          </a:p>
          <a:p>
            <a:r>
              <a:rPr lang="en-US" dirty="0"/>
              <a:t>Sheffield</a:t>
            </a:r>
          </a:p>
        </p:txBody>
      </p:sp>
      <p:sp>
        <p:nvSpPr>
          <p:cNvPr id="4" name="Slide Number Placeholder 3"/>
          <p:cNvSpPr>
            <a:spLocks noGrp="1"/>
          </p:cNvSpPr>
          <p:nvPr>
            <p:ph type="sldNum" sz="quarter" idx="5"/>
          </p:nvPr>
        </p:nvSpPr>
        <p:spPr/>
        <p:txBody>
          <a:bodyPr/>
          <a:lstStyle/>
          <a:p>
            <a:fld id="{9367013D-2417-40FD-BA9D-374DDEDADC98}" type="slidenum">
              <a:rPr lang="en-GB" smtClean="0"/>
              <a:t>27</a:t>
            </a:fld>
            <a:endParaRPr lang="en-GB"/>
          </a:p>
        </p:txBody>
      </p:sp>
    </p:spTree>
    <p:extLst>
      <p:ext uri="{BB962C8B-B14F-4D97-AF65-F5344CB8AC3E}">
        <p14:creationId xmlns:p14="http://schemas.microsoft.com/office/powerpoint/2010/main" val="2328771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smtClean="0"/>
              <a:t>Leeds</a:t>
            </a:r>
          </a:p>
          <a:p>
            <a:r>
              <a:rPr lang="en-GB" sz="1300" dirty="0" smtClean="0"/>
              <a:t>A </a:t>
            </a:r>
            <a:r>
              <a:rPr lang="en-GB" sz="1300" dirty="0"/>
              <a:t>Victory Parade was held in Leeds on 13 May 1945, and some of the crowds managed to find themselves vantage points on the Town Hall steps, and on top of the lions, as you can see in the photo below.  The weather was awful, with rain pouring from the heavens, but this did not dampen the exuberant spirits of the people, who also took to dancing in the streets.</a:t>
            </a:r>
          </a:p>
          <a:p>
            <a:endParaRPr lang="en-GB" sz="1300" dirty="0"/>
          </a:p>
          <a:p>
            <a:r>
              <a:rPr lang="en-GB" sz="1300" dirty="0"/>
              <a:t>A celebratory 'end of the war' bonfire. Many street parties would have gone on until late hours, and ended with a bonfire. After years of living with blackout conditions, when no-one was allowed to show any light whatsoever at night, a bonfire was a rare delight for young and old.</a:t>
            </a:r>
          </a:p>
          <a:p>
            <a:endParaRPr lang="en-GB" sz="1300" dirty="0"/>
          </a:p>
          <a:p>
            <a:pPr defTabSz="965515">
              <a:defRPr/>
            </a:pPr>
            <a:r>
              <a:rPr lang="en-GB" sz="1300" dirty="0"/>
              <a:t>Images: Creative Commons BY-NC-SA</a:t>
            </a:r>
          </a:p>
          <a:p>
            <a:pPr defTabSz="965515">
              <a:defRPr/>
            </a:pPr>
            <a:r>
              <a:rPr lang="en-GB" sz="1300" dirty="0"/>
              <a:t>Crowds cling to the Town Hall lions to get a good vantage point to watch the parade - https://</a:t>
            </a:r>
            <a:r>
              <a:rPr lang="en-GB" sz="1300" dirty="0" err="1"/>
              <a:t>www.mylearning.org</a:t>
            </a:r>
            <a:r>
              <a:rPr lang="en-GB" sz="1300" dirty="0"/>
              <a:t>/resources/a-crowd-of-people-sitting-on-statues</a:t>
            </a:r>
          </a:p>
          <a:p>
            <a:pPr defTabSz="965515">
              <a:defRPr/>
            </a:pPr>
            <a:r>
              <a:rPr lang="en-GB" sz="1300" dirty="0"/>
              <a:t>Street party in Leeds at the end of WW2 with a large bonfire, CC - https://</a:t>
            </a:r>
            <a:r>
              <a:rPr lang="en-GB" sz="1300" dirty="0" err="1"/>
              <a:t>www.mylearning.org</a:t>
            </a:r>
            <a:r>
              <a:rPr lang="en-GB" sz="1300" dirty="0"/>
              <a:t>/resources/street-party-in-leeds-at-the-end-of-ww2-with-a-large-bonfire</a:t>
            </a:r>
          </a:p>
          <a:p>
            <a:endParaRPr lang="en-GB" sz="1300" dirty="0"/>
          </a:p>
          <a:p>
            <a:endParaRPr lang="en-GB" sz="1300" dirty="0"/>
          </a:p>
          <a:p>
            <a:endParaRPr lang="en-GB" sz="1300" dirty="0"/>
          </a:p>
          <a:p>
            <a:endParaRPr lang="en-GB" sz="1300" dirty="0"/>
          </a:p>
          <a:p>
            <a:endParaRPr lang="en-GB" sz="1300" dirty="0"/>
          </a:p>
          <a:p>
            <a:endParaRPr lang="en-GB" sz="1300" dirty="0"/>
          </a:p>
          <a:p>
            <a:endParaRPr lang="en-GB" sz="1300" dirty="0"/>
          </a:p>
          <a:p>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28</a:t>
            </a:fld>
            <a:endParaRPr lang="en-GB"/>
          </a:p>
        </p:txBody>
      </p:sp>
    </p:spTree>
    <p:extLst>
      <p:ext uri="{BB962C8B-B14F-4D97-AF65-F5344CB8AC3E}">
        <p14:creationId xmlns:p14="http://schemas.microsoft.com/office/powerpoint/2010/main" val="3303204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515">
              <a:defRPr/>
            </a:pPr>
            <a:r>
              <a:rPr lang="en-GB" dirty="0" err="1" smtClean="0"/>
              <a:t>Teeside</a:t>
            </a:r>
            <a:endParaRPr lang="en-GB" dirty="0" smtClean="0"/>
          </a:p>
          <a:p>
            <a:pPr defTabSz="965515">
              <a:defRPr/>
            </a:pPr>
            <a:r>
              <a:rPr lang="en-GB" dirty="0" smtClean="0"/>
              <a:t>Image</a:t>
            </a:r>
            <a:r>
              <a:rPr lang="en-GB" dirty="0"/>
              <a:t>:</a:t>
            </a:r>
          </a:p>
          <a:p>
            <a:pPr marL="181034" indent="-181034">
              <a:buFont typeface="Arial" panose="020B0604020202020204" pitchFamily="34" charset="0"/>
              <a:buChar char="•"/>
            </a:pPr>
            <a:r>
              <a:rPr lang="en-GB" sz="1300" dirty="0"/>
              <a:t>Victory Day Parade in Teesside. 8th May 1945, Trinity Mirror / </a:t>
            </a:r>
            <a:r>
              <a:rPr lang="en-GB" sz="1300" dirty="0" err="1"/>
              <a:t>Mirrorpix</a:t>
            </a:r>
            <a:r>
              <a:rPr lang="en-GB" sz="1300" dirty="0"/>
              <a:t> / </a:t>
            </a:r>
            <a:r>
              <a:rPr lang="en-GB" sz="1300" dirty="0" err="1"/>
              <a:t>Alamy</a:t>
            </a:r>
            <a:r>
              <a:rPr lang="en-GB" sz="1300" dirty="0"/>
              <a:t> Stock </a:t>
            </a:r>
            <a:r>
              <a:rPr lang="en-GB" sz="1300" dirty="0" smtClean="0"/>
              <a:t>Photo</a:t>
            </a:r>
          </a:p>
          <a:p>
            <a:pPr marL="181034" indent="-181034">
              <a:buFont typeface="Arial" panose="020B0604020202020204" pitchFamily="34" charset="0"/>
              <a:buChar char="•"/>
            </a:pPr>
            <a:endParaRPr lang="en-GB" sz="1300" dirty="0" smtClean="0"/>
          </a:p>
          <a:p>
            <a:pPr marL="0" indent="0">
              <a:buFont typeface="Arial" panose="020B0604020202020204" pitchFamily="34" charset="0"/>
              <a:buNone/>
            </a:pPr>
            <a:r>
              <a:rPr lang="en-GB" sz="1300" dirty="0" smtClean="0"/>
              <a:t>During the Second World War many women joined</a:t>
            </a:r>
            <a:r>
              <a:rPr lang="en-GB" sz="1300" baseline="0" dirty="0" smtClean="0"/>
              <a:t> the services </a:t>
            </a:r>
            <a:r>
              <a:rPr lang="en-GB" sz="1300" dirty="0" smtClean="0"/>
              <a:t>doing a variety of jobs</a:t>
            </a:r>
            <a:r>
              <a:rPr lang="en-GB" sz="1300" baseline="0" dirty="0" smtClean="0"/>
              <a:t> such as driving vehicles, manning anti-aircraft guns and RADAR stations. Many women also worked in the Land Army doing farming work and in munitions factories and built planes, tanks and guns.</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29</a:t>
            </a:fld>
            <a:endParaRPr lang="en-GB"/>
          </a:p>
        </p:txBody>
      </p:sp>
    </p:spTree>
    <p:extLst>
      <p:ext uri="{BB962C8B-B14F-4D97-AF65-F5344CB8AC3E}">
        <p14:creationId xmlns:p14="http://schemas.microsoft.com/office/powerpoint/2010/main" val="3648865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Newcastle</a:t>
            </a:r>
          </a:p>
          <a:p>
            <a:r>
              <a:rPr lang="en-GB" dirty="0" smtClean="0"/>
              <a:t>What </a:t>
            </a:r>
            <a:r>
              <a:rPr lang="en-GB" dirty="0"/>
              <a:t>can you see happening in this picture?</a:t>
            </a:r>
          </a:p>
          <a:p>
            <a:r>
              <a:rPr lang="en-GB" dirty="0"/>
              <a:t>How many clues can you find that tell you this is an old photograph?</a:t>
            </a:r>
          </a:p>
          <a:p>
            <a:pPr defTabSz="965515">
              <a:defRPr/>
            </a:pPr>
            <a:r>
              <a:rPr lang="en-GB" sz="1300" dirty="0" smtClean="0"/>
              <a:t>People shared their food rations so</a:t>
            </a:r>
            <a:r>
              <a:rPr lang="en-GB" sz="1300" baseline="0" dirty="0" smtClean="0"/>
              <a:t> they could have street parties together.</a:t>
            </a:r>
            <a:endParaRPr lang="en-GB" sz="1300" dirty="0"/>
          </a:p>
          <a:p>
            <a:endParaRPr lang="en-US" dirty="0"/>
          </a:p>
          <a:p>
            <a:endParaRPr lang="en-US" dirty="0"/>
          </a:p>
          <a:p>
            <a:r>
              <a:rPr lang="en-US" dirty="0"/>
              <a:t>Image: </a:t>
            </a:r>
            <a:r>
              <a:rPr lang="en-GB" sz="1300" dirty="0"/>
              <a:t>VE Day celebrations and 'Victory Tea' at Lambert Square, </a:t>
            </a:r>
            <a:r>
              <a:rPr lang="en-GB" sz="1300" dirty="0" err="1"/>
              <a:t>Coxlodge</a:t>
            </a:r>
            <a:r>
              <a:rPr lang="en-GB" sz="1300" dirty="0"/>
              <a:t>, Newcastle</a:t>
            </a:r>
          </a:p>
          <a:p>
            <a:r>
              <a:rPr lang="en-GB" sz="1300" dirty="0"/>
              <a:t>Permission: </a:t>
            </a:r>
            <a:r>
              <a:rPr lang="en-GB" sz="1300" dirty="0" err="1"/>
              <a:t>natalie.jones@reachplc.com</a:t>
            </a:r>
            <a:endParaRPr lang="en-US" dirty="0"/>
          </a:p>
        </p:txBody>
      </p:sp>
      <p:sp>
        <p:nvSpPr>
          <p:cNvPr id="4" name="Slide Number Placeholder 3"/>
          <p:cNvSpPr>
            <a:spLocks noGrp="1"/>
          </p:cNvSpPr>
          <p:nvPr>
            <p:ph type="sldNum" sz="quarter" idx="5"/>
          </p:nvPr>
        </p:nvSpPr>
        <p:spPr/>
        <p:txBody>
          <a:bodyPr/>
          <a:lstStyle/>
          <a:p>
            <a:fld id="{017ADFBD-A877-E440-857A-90CDDEB52033}" type="slidenum">
              <a:rPr lang="en-US" smtClean="0"/>
              <a:t>30</a:t>
            </a:fld>
            <a:endParaRPr lang="en-US"/>
          </a:p>
        </p:txBody>
      </p:sp>
    </p:spTree>
    <p:extLst>
      <p:ext uri="{BB962C8B-B14F-4D97-AF65-F5344CB8AC3E}">
        <p14:creationId xmlns:p14="http://schemas.microsoft.com/office/powerpoint/2010/main" val="376590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Tell pupils this photo was taken on  8</a:t>
            </a:r>
            <a:r>
              <a:rPr lang="en-GB" sz="1300" baseline="30000" dirty="0"/>
              <a:t>th</a:t>
            </a:r>
            <a:r>
              <a:rPr lang="en-GB" sz="1300" dirty="0"/>
              <a:t> May, 1945 and shows people celebrating VE day in London. Does the date give you any clues about what they might be celebrating – what happened in 1945? Does anyone know what VE stands for? What were they celebrating? It was only the Germans who surrendered on this day, the Second World War didn’t end fully until all other (Axis) counties had surrendered. This day is known as VJ day – Victory in Japan – and happened on 15</a:t>
            </a:r>
            <a:r>
              <a:rPr lang="en-GB" sz="1300" baseline="30000" dirty="0"/>
              <a:t>th</a:t>
            </a:r>
            <a:r>
              <a:rPr lang="en-GB" sz="1300" dirty="0"/>
              <a:t> August 1945.</a:t>
            </a:r>
            <a:endParaRPr lang="en-GB" dirty="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4</a:t>
            </a:fld>
            <a:endParaRPr lang="en-GB"/>
          </a:p>
        </p:txBody>
      </p:sp>
    </p:spTree>
    <p:extLst>
      <p:ext uri="{BB962C8B-B14F-4D97-AF65-F5344CB8AC3E}">
        <p14:creationId xmlns:p14="http://schemas.microsoft.com/office/powerpoint/2010/main" val="372074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 Day</a:t>
            </a:r>
            <a:r>
              <a:rPr lang="en-GB" baseline="0" dirty="0" smtClean="0"/>
              <a:t> was an important world-wide event. It was reported in the newspapers and on the radio, and in the cinemas, but televisions did not become popular (or affordable) until the 1950s.</a:t>
            </a:r>
          </a:p>
          <a:p>
            <a:r>
              <a:rPr lang="en-GB" baseline="0" dirty="0" smtClean="0"/>
              <a:t>Many people did not own a camera and so most photographs of this period of history were taken professionally for newspapers and magazines.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Print out this this slide (or copy and paste the map into a Word document and print it) to make a VE Day display with the photographs</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31</a:t>
            </a:fld>
            <a:endParaRPr lang="en-GB"/>
          </a:p>
        </p:txBody>
      </p:sp>
    </p:spTree>
    <p:extLst>
      <p:ext uri="{BB962C8B-B14F-4D97-AF65-F5344CB8AC3E}">
        <p14:creationId xmlns:p14="http://schemas.microsoft.com/office/powerpoint/2010/main" val="3625421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out the slide or copy and paste the images into</a:t>
            </a:r>
            <a:r>
              <a:rPr lang="en-GB" baseline="0" dirty="0" smtClean="0"/>
              <a:t> a word document and cut them out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Keep</a:t>
            </a:r>
            <a:r>
              <a:rPr lang="en-GB" baseline="0" dirty="0" smtClean="0"/>
              <a:t> the headings so your remember which county each photograph is from</a:t>
            </a:r>
            <a:endParaRPr lang="en-GB" dirty="0" smtClean="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32</a:t>
            </a:fld>
            <a:endParaRPr lang="en-GB"/>
          </a:p>
        </p:txBody>
      </p:sp>
    </p:spTree>
    <p:extLst>
      <p:ext uri="{BB962C8B-B14F-4D97-AF65-F5344CB8AC3E}">
        <p14:creationId xmlns:p14="http://schemas.microsoft.com/office/powerpoint/2010/main" val="1596604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Print out the slide or copy and paste the images into</a:t>
            </a:r>
            <a:r>
              <a:rPr lang="en-GB" baseline="0" dirty="0" smtClean="0"/>
              <a:t> a word document and cut them out</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Keep</a:t>
            </a:r>
            <a:r>
              <a:rPr lang="en-GB" baseline="0" dirty="0" smtClean="0"/>
              <a:t> the headings so your remember which county each photograph is from</a:t>
            </a:r>
            <a:endParaRPr lang="en-GB" dirty="0" smtClean="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33</a:t>
            </a:fld>
            <a:endParaRPr lang="en-GB"/>
          </a:p>
        </p:txBody>
      </p:sp>
    </p:spTree>
    <p:extLst>
      <p:ext uri="{BB962C8B-B14F-4D97-AF65-F5344CB8AC3E}">
        <p14:creationId xmlns:p14="http://schemas.microsoft.com/office/powerpoint/2010/main" val="490446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Print out the slide or copy and paste the images into</a:t>
            </a:r>
            <a:r>
              <a:rPr lang="en-GB" baseline="0" dirty="0" smtClean="0"/>
              <a:t> a word document and cut them out</a:t>
            </a:r>
            <a:endParaRPr lang="en-GB" dirty="0" smtClean="0"/>
          </a:p>
          <a:p>
            <a:r>
              <a:rPr lang="en-GB" dirty="0" smtClean="0"/>
              <a:t>Keep</a:t>
            </a:r>
            <a:r>
              <a:rPr lang="en-GB" baseline="0" dirty="0" smtClean="0"/>
              <a:t> the headings so your remember which county each photograph is from</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34</a:t>
            </a:fld>
            <a:endParaRPr lang="en-GB"/>
          </a:p>
        </p:txBody>
      </p:sp>
    </p:spTree>
    <p:extLst>
      <p:ext uri="{BB962C8B-B14F-4D97-AF65-F5344CB8AC3E}">
        <p14:creationId xmlns:p14="http://schemas.microsoft.com/office/powerpoint/2010/main" val="1727847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Locate</a:t>
            </a:r>
            <a:r>
              <a:rPr lang="en-GB" baseline="0" dirty="0" smtClean="0"/>
              <a:t> the photographs on the map and make a VE Day display.</a:t>
            </a:r>
          </a:p>
          <a:p>
            <a:r>
              <a:rPr lang="en-GB" baseline="0" dirty="0" smtClean="0"/>
              <a:t>Street parties and commemoration events were held in every part of the country in thousands of streets and in most town and village centres. Here are just a few!</a:t>
            </a:r>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35</a:t>
            </a:fld>
            <a:endParaRPr lang="en-GB"/>
          </a:p>
        </p:txBody>
      </p:sp>
    </p:spTree>
    <p:extLst>
      <p:ext uri="{BB962C8B-B14F-4D97-AF65-F5344CB8AC3E}">
        <p14:creationId xmlns:p14="http://schemas.microsoft.com/office/powerpoint/2010/main" val="3818028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were celebration</a:t>
            </a:r>
            <a:r>
              <a:rPr lang="en-US" baseline="0" dirty="0" smtClean="0"/>
              <a:t> events in all the Allied countries all over the world. Here are just a few examples </a:t>
            </a:r>
            <a:r>
              <a:rPr lang="en-US" dirty="0" smtClean="0"/>
              <a:t> </a:t>
            </a:r>
          </a:p>
          <a:p>
            <a:r>
              <a:rPr lang="en-US" dirty="0" smtClean="0"/>
              <a:t>Thousands </a:t>
            </a:r>
            <a:r>
              <a:rPr lang="en-US" dirty="0"/>
              <a:t>of people in France flocked to Paris to celebrate</a:t>
            </a:r>
            <a:r>
              <a:rPr lang="en-US" dirty="0" smtClean="0"/>
              <a:t>.</a:t>
            </a:r>
            <a:endParaRPr lang="en-US" dirty="0"/>
          </a:p>
          <a:p>
            <a:r>
              <a:rPr lang="en-US" dirty="0"/>
              <a:t>Images:</a:t>
            </a:r>
          </a:p>
          <a:p>
            <a:pPr marL="181034" indent="-181034">
              <a:buFont typeface="Arial" panose="020B0604020202020204" pitchFamily="34" charset="0"/>
              <a:buChar char="•"/>
            </a:pPr>
            <a:r>
              <a:rPr lang="en-GB" sz="1300" dirty="0"/>
              <a:t>8 May 1945 on the Champs Elysees in Paris. Parisian women dressed in the colours of the </a:t>
            </a:r>
            <a:r>
              <a:rPr lang="en-GB" sz="1300" dirty="0" smtClean="0"/>
              <a:t>Allies’ </a:t>
            </a:r>
            <a:r>
              <a:rPr lang="en-GB" sz="1300" dirty="0"/>
              <a:t>flags (Great Britain, France, United States and Russia) celebrate the victory announcement, © </a:t>
            </a:r>
            <a:r>
              <a:rPr lang="en-GB" sz="1300" dirty="0" err="1"/>
              <a:t>Usis-Dite</a:t>
            </a:r>
            <a:r>
              <a:rPr lang="en-GB" sz="1300" dirty="0"/>
              <a:t>/Bridgeman Images</a:t>
            </a:r>
          </a:p>
          <a:p>
            <a:pPr marL="181034" indent="-181034">
              <a:buFont typeface="Arial" panose="020B0604020202020204" pitchFamily="34" charset="0"/>
              <a:buChar char="•"/>
            </a:pPr>
            <a:r>
              <a:rPr lang="en-GB" sz="1300" dirty="0"/>
              <a:t>Victory in Europe Day (Fête de la Victoire), Place de la Concorde, Paris, 8 May 1945, The Print Collector / </a:t>
            </a:r>
            <a:r>
              <a:rPr lang="en-GB" sz="1300" dirty="0" err="1"/>
              <a:t>Alamy</a:t>
            </a:r>
            <a:r>
              <a:rPr lang="en-GB" sz="1300" dirty="0"/>
              <a:t> Stock Photo</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36</a:t>
            </a:fld>
            <a:endParaRPr lang="en-GB"/>
          </a:p>
        </p:txBody>
      </p:sp>
    </p:spTree>
    <p:extLst>
      <p:ext uri="{BB962C8B-B14F-4D97-AF65-F5344CB8AC3E}">
        <p14:creationId xmlns:p14="http://schemas.microsoft.com/office/powerpoint/2010/main" val="1687065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men from the British Empire and Commonwealth countries had fought to help win the war, and many men were killed. The people in these countries had made a huge sacrifice and contribution to the war effort and they celebrated when the fighting in Europe had stopped.</a:t>
            </a:r>
            <a:endParaRPr lang="en-US" dirty="0"/>
          </a:p>
          <a:p>
            <a:pPr marL="181034" indent="-181034">
              <a:buFont typeface="Arial" panose="020B0604020202020204" pitchFamily="34" charset="0"/>
              <a:buChar char="•"/>
            </a:pPr>
            <a:r>
              <a:rPr lang="en-GB" sz="1300" dirty="0"/>
              <a:t>Children walking during a parade in </a:t>
            </a:r>
            <a:r>
              <a:rPr lang="en-GB" sz="1300" dirty="0" err="1"/>
              <a:t>Kalimpang</a:t>
            </a:r>
            <a:r>
              <a:rPr lang="en-GB" sz="1300" dirty="0"/>
              <a:t>, India on VE Day 1945, Archive Image / </a:t>
            </a:r>
            <a:r>
              <a:rPr lang="en-GB" sz="1300" dirty="0" err="1"/>
              <a:t>Alamy</a:t>
            </a:r>
            <a:r>
              <a:rPr lang="en-GB" sz="1300" dirty="0"/>
              <a:t> Stock Photo</a:t>
            </a:r>
          </a:p>
          <a:p>
            <a:pPr marL="181034" indent="-181034" defTabSz="965515">
              <a:buFont typeface="Arial" panose="020B0604020202020204" pitchFamily="34" charset="0"/>
              <a:buChar char="•"/>
              <a:defRPr/>
            </a:pPr>
            <a:r>
              <a:rPr lang="en-GB" sz="1300" dirty="0"/>
              <a:t>VE Day celebrations in Nairobi, National Army Museum, London/Bridgeman Images </a:t>
            </a:r>
            <a:endParaRPr lang="en-GB" dirty="0"/>
          </a:p>
          <a:p>
            <a:pPr marL="181034" indent="-181034">
              <a:buFont typeface="Arial" panose="020B0604020202020204" pitchFamily="34" charset="0"/>
              <a:buChar char="•"/>
            </a:pPr>
            <a:endParaRPr lang="en-GB" sz="1300" dirty="0"/>
          </a:p>
          <a:p>
            <a:pPr marL="181034" indent="-181034">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37</a:t>
            </a:fld>
            <a:endParaRPr lang="en-GB"/>
          </a:p>
        </p:txBody>
      </p:sp>
    </p:spTree>
    <p:extLst>
      <p:ext uri="{BB962C8B-B14F-4D97-AF65-F5344CB8AC3E}">
        <p14:creationId xmlns:p14="http://schemas.microsoft.com/office/powerpoint/2010/main" val="877472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In the United States of America, the victory was tempered with the recent death of President Roosevelt, who had led his country through the war years. </a:t>
            </a:r>
          </a:p>
          <a:p>
            <a:r>
              <a:rPr lang="en-GB" sz="1300" dirty="0"/>
              <a:t>Despite this, there were still scenes of great rejoicing.</a:t>
            </a:r>
          </a:p>
          <a:p>
            <a:r>
              <a:rPr lang="en-GB" sz="1300" dirty="0"/>
              <a:t>In New York, 15,000 police were mobilised to control the huge crowds that had massed in Times Square.</a:t>
            </a:r>
          </a:p>
          <a:p>
            <a:endParaRPr lang="en-GB" sz="1300" dirty="0"/>
          </a:p>
          <a:p>
            <a:pPr defTabSz="965515">
              <a:defRPr/>
            </a:pPr>
            <a:r>
              <a:rPr lang="en-US" dirty="0"/>
              <a:t>In the Soviet Union, Fireworks were set off over the Kremlin in Moscow.</a:t>
            </a:r>
          </a:p>
          <a:p>
            <a:endParaRPr lang="en-GB" sz="1300" dirty="0"/>
          </a:p>
          <a:p>
            <a:r>
              <a:rPr lang="en-GB" sz="1300" dirty="0"/>
              <a:t>Images:</a:t>
            </a:r>
          </a:p>
          <a:p>
            <a:pPr marL="181034" indent="-181034">
              <a:buFont typeface="Arial" panose="020B0604020202020204" pitchFamily="34" charset="0"/>
              <a:buChar char="•"/>
            </a:pPr>
            <a:r>
              <a:rPr lang="en-GB" sz="1300" dirty="0"/>
              <a:t>1945 aerial view of VE celebration on Wall Street, New York City, with flags and confetti flying, </a:t>
            </a:r>
            <a:r>
              <a:rPr lang="en-GB" sz="1300" dirty="0" err="1"/>
              <a:t>ClassicStock</a:t>
            </a:r>
            <a:r>
              <a:rPr lang="en-GB" sz="1300" dirty="0"/>
              <a:t> / </a:t>
            </a:r>
            <a:r>
              <a:rPr lang="en-GB" sz="1300" dirty="0" err="1"/>
              <a:t>Alamy</a:t>
            </a:r>
            <a:r>
              <a:rPr lang="en-GB" sz="1300" dirty="0"/>
              <a:t> Stock Photo</a:t>
            </a:r>
          </a:p>
          <a:p>
            <a:pPr marL="181034" indent="-181034" defTabSz="965515">
              <a:buFont typeface="Arial" panose="020B0604020202020204" pitchFamily="34" charset="0"/>
              <a:buChar char="•"/>
              <a:defRPr/>
            </a:pPr>
            <a:r>
              <a:rPr lang="en-GB" sz="1300" dirty="0"/>
              <a:t>Fireworks over the Kremlin in Moscow on VE day 1945, </a:t>
            </a:r>
            <a:r>
              <a:rPr lang="en-GB" sz="1300" dirty="0" err="1"/>
              <a:t>Sovfoto</a:t>
            </a:r>
            <a:r>
              <a:rPr lang="en-GB" sz="1300" dirty="0"/>
              <a:t>/UIG/Bridgeman Images </a:t>
            </a:r>
            <a:endParaRPr lang="en-GB" dirty="0"/>
          </a:p>
          <a:p>
            <a:pPr marL="181034" indent="-181034" defTabSz="965515">
              <a:buFont typeface="Arial" panose="020B0604020202020204" pitchFamily="34" charset="0"/>
              <a:buChar char="•"/>
              <a:defRPr/>
            </a:pPr>
            <a:endParaRPr lang="en-GB" sz="13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7ADFBD-A877-E440-857A-90CDDEB52033}" type="slidenum">
              <a:rPr lang="en-US" smtClean="0"/>
              <a:t>38</a:t>
            </a:fld>
            <a:endParaRPr lang="en-US"/>
          </a:p>
        </p:txBody>
      </p:sp>
    </p:spTree>
    <p:extLst>
      <p:ext uri="{BB962C8B-B14F-4D97-AF65-F5344CB8AC3E}">
        <p14:creationId xmlns:p14="http://schemas.microsoft.com/office/powerpoint/2010/main" val="4219132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515">
              <a:defRPr/>
            </a:pPr>
            <a:r>
              <a:rPr lang="en-GB" sz="1300" dirty="0" smtClean="0"/>
              <a:t>Coventry</a:t>
            </a:r>
          </a:p>
          <a:p>
            <a:pPr defTabSz="965515">
              <a:defRPr/>
            </a:pPr>
            <a:r>
              <a:rPr lang="en-GB" sz="1300" dirty="0" smtClean="0"/>
              <a:t>Not </a:t>
            </a:r>
            <a:r>
              <a:rPr lang="en-GB" sz="1300" dirty="0"/>
              <a:t>everyone celebrated VE Day.</a:t>
            </a:r>
          </a:p>
          <a:p>
            <a:pPr defTabSz="965515">
              <a:defRPr/>
            </a:pPr>
            <a:r>
              <a:rPr lang="en-GB" sz="1300" dirty="0"/>
              <a:t>It was also a moment of great sadness and reflection, as millions of people had lost their lives or loved ones in the conflict, and many, many more had suffered terrible injuries and hardship. </a:t>
            </a:r>
          </a:p>
          <a:p>
            <a:pPr defTabSz="965515">
              <a:defRPr/>
            </a:pPr>
            <a:endParaRPr lang="en-GB" sz="1300" dirty="0"/>
          </a:p>
          <a:p>
            <a:pPr defTabSz="965515">
              <a:defRPr/>
            </a:pPr>
            <a:r>
              <a:rPr lang="en-GB" sz="1300" dirty="0"/>
              <a:t>For many of the widows the war had produced, the noise and jubilation as people celebrated VE Day was too much to bear and not something they could take part in.</a:t>
            </a:r>
          </a:p>
          <a:p>
            <a:pPr defTabSz="965515">
              <a:defRPr/>
            </a:pPr>
            <a:endParaRPr lang="en-GB" sz="1300" dirty="0"/>
          </a:p>
          <a:p>
            <a:pPr defTabSz="965515">
              <a:defRPr/>
            </a:pPr>
            <a:r>
              <a:rPr lang="en-GB" sz="1300" dirty="0"/>
              <a:t>Others worried about loved ones still fighting the war overseas.</a:t>
            </a:r>
          </a:p>
          <a:p>
            <a:pPr defTabSz="965515">
              <a:defRPr/>
            </a:pPr>
            <a:endParaRPr lang="en-GB" sz="1300" dirty="0"/>
          </a:p>
          <a:p>
            <a:pPr defTabSz="965515">
              <a:defRPr/>
            </a:pPr>
            <a:r>
              <a:rPr lang="en-GB" sz="1300" dirty="0"/>
              <a:t>Special services were held, including in the ruins of Coventry Cathedral. It was </a:t>
            </a:r>
            <a:r>
              <a:rPr lang="en-GB" dirty="0"/>
              <a:t>visited by thousands of people. Services, which were conducted by the Provost (the very Rev. R. T. Howard) and the Bishop of Coventry (Dr Neville Gorton), did not end until after midnight. The Cathedral remained open all night. Many people who had relatives in the war brought bunches of flowers and placed them in vases. Names were also put into the bowl that stands on the alter near to the cross of nails and the charred cross that stands in the sanctuary. Just as the service started a thunder storm broke over the cathedral.</a:t>
            </a:r>
            <a:br>
              <a:rPr lang="en-GB" dirty="0"/>
            </a:br>
            <a:r>
              <a:rPr lang="en-GB" dirty="0"/>
              <a:t>8th May 1945</a:t>
            </a:r>
            <a:r>
              <a:rPr lang="en-GB" dirty="0">
                <a:hlinkClick r:id="rId3"/>
              </a:rPr>
              <a:t/>
            </a:r>
            <a:br>
              <a:rPr lang="en-GB" dirty="0">
                <a:hlinkClick r:id="rId3"/>
              </a:rPr>
            </a:br>
            <a:endParaRPr lang="en-US" dirty="0"/>
          </a:p>
          <a:p>
            <a:pPr defTabSz="965515">
              <a:defRPr/>
            </a:pPr>
            <a:endParaRPr lang="en-GB" sz="1300" dirty="0"/>
          </a:p>
          <a:p>
            <a:pPr defTabSz="965515">
              <a:defRPr/>
            </a:pPr>
            <a:endParaRPr lang="en-GB" sz="1300" dirty="0"/>
          </a:p>
          <a:p>
            <a:pPr defTabSz="965515">
              <a:defRPr/>
            </a:pPr>
            <a:r>
              <a:rPr lang="en-GB" sz="1300" dirty="0"/>
              <a:t>Image: </a:t>
            </a:r>
          </a:p>
          <a:p>
            <a:pPr marL="181034" indent="-181034" defTabSz="965515">
              <a:buFont typeface="Arial" panose="020B0604020202020204" pitchFamily="34" charset="0"/>
              <a:buChar char="•"/>
              <a:defRPr/>
            </a:pPr>
            <a:r>
              <a:rPr lang="en-GB" sz="1300" dirty="0"/>
              <a:t>Coventry women place flowers in the sanctuary in the cathedral ruins in remembrance of their loved ones on VE Day. </a:t>
            </a:r>
            <a:r>
              <a:rPr lang="en-GB" sz="1300" dirty="0" err="1"/>
              <a:t>Mirrorpix</a:t>
            </a:r>
            <a:endParaRPr lang="en-GB" sz="1300" dirty="0"/>
          </a:p>
          <a:p>
            <a:pPr marL="181034" indent="-181034" defTabSz="965515">
              <a:buFont typeface="Arial" panose="020B0604020202020204" pitchFamily="34" charset="0"/>
              <a:buChar char="•"/>
              <a:defRPr/>
            </a:pPr>
            <a:r>
              <a:rPr lang="en-GB" sz="1300" dirty="0"/>
              <a:t>Children commemorate the end of WW2 in Europe VE Day by laying wreath at the Cenotaph in London May 1945, Trinity Mirror / </a:t>
            </a:r>
            <a:r>
              <a:rPr lang="en-GB" sz="1300" dirty="0" err="1"/>
              <a:t>Mirrorpix</a:t>
            </a:r>
            <a:r>
              <a:rPr lang="en-GB" sz="1300" dirty="0"/>
              <a:t> / </a:t>
            </a:r>
            <a:r>
              <a:rPr lang="en-GB" sz="1300" dirty="0" err="1"/>
              <a:t>Alamy</a:t>
            </a:r>
            <a:r>
              <a:rPr lang="en-GB" sz="1300" dirty="0"/>
              <a:t> Stock Photo</a:t>
            </a:r>
          </a:p>
          <a:p>
            <a:pPr defTabSz="965515">
              <a:defRPr/>
            </a:pPr>
            <a:endParaRPr lang="en-GB" sz="1300" dirty="0"/>
          </a:p>
          <a:p>
            <a:pPr defTabSz="965515">
              <a:defRPr/>
            </a:pPr>
            <a:endParaRPr lang="en-GB" sz="1300" dirty="0"/>
          </a:p>
          <a:p>
            <a:pPr defTabSz="965515">
              <a:defRPr/>
            </a:pPr>
            <a:endParaRPr lang="en-GB" sz="1300" dirty="0"/>
          </a:p>
          <a:p>
            <a:pPr defTabSz="965515">
              <a:defRPr/>
            </a:pPr>
            <a:endParaRPr lang="en-GB" sz="1300" dirty="0"/>
          </a:p>
          <a:p>
            <a:pPr defTabSz="965515">
              <a:defRPr/>
            </a:pPr>
            <a:endParaRPr lang="en-GB" sz="1300" dirty="0"/>
          </a:p>
          <a:p>
            <a:endParaRPr lang="en-US" dirty="0"/>
          </a:p>
          <a:p>
            <a:r>
              <a:rPr lang="en-US" dirty="0"/>
              <a:t>Image: Coventry Cathedral</a:t>
            </a:r>
          </a:p>
        </p:txBody>
      </p:sp>
      <p:sp>
        <p:nvSpPr>
          <p:cNvPr id="4" name="Slide Number Placeholder 3"/>
          <p:cNvSpPr>
            <a:spLocks noGrp="1"/>
          </p:cNvSpPr>
          <p:nvPr>
            <p:ph type="sldNum" sz="quarter" idx="5"/>
          </p:nvPr>
        </p:nvSpPr>
        <p:spPr/>
        <p:txBody>
          <a:bodyPr/>
          <a:lstStyle/>
          <a:p>
            <a:fld id="{9367013D-2417-40FD-BA9D-374DDEDADC98}" type="slidenum">
              <a:rPr lang="en-GB" smtClean="0"/>
              <a:t>39</a:t>
            </a:fld>
            <a:endParaRPr lang="en-GB"/>
          </a:p>
        </p:txBody>
      </p:sp>
    </p:spTree>
    <p:extLst>
      <p:ext uri="{BB962C8B-B14F-4D97-AF65-F5344CB8AC3E}">
        <p14:creationId xmlns:p14="http://schemas.microsoft.com/office/powerpoint/2010/main" val="535020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smtClean="0"/>
              <a:t>Japan and Australia</a:t>
            </a:r>
          </a:p>
          <a:p>
            <a:r>
              <a:rPr lang="en-GB" sz="1300" dirty="0" smtClean="0"/>
              <a:t>The </a:t>
            </a:r>
            <a:r>
              <a:rPr lang="en-GB" sz="1300" dirty="0"/>
              <a:t>War wasn’t over for everyone.</a:t>
            </a:r>
          </a:p>
          <a:p>
            <a:r>
              <a:rPr lang="en-GB" sz="1300" dirty="0"/>
              <a:t>Many allied servicemen were transferred to East Asia and the Pacific, where fighting would continue for three more months.</a:t>
            </a:r>
          </a:p>
          <a:p>
            <a:r>
              <a:rPr lang="en-GB" sz="1300" dirty="0"/>
              <a:t> </a:t>
            </a:r>
          </a:p>
          <a:p>
            <a:r>
              <a:rPr lang="en-GB" sz="1300" dirty="0"/>
              <a:t>On 14 August Japan’s leaders agreed to surrender  and the War was finally over for everyone </a:t>
            </a:r>
          </a:p>
          <a:p>
            <a:endParaRPr lang="en-GB" sz="1300" dirty="0"/>
          </a:p>
          <a:p>
            <a:pPr defTabSz="965515">
              <a:defRPr/>
            </a:pPr>
            <a:r>
              <a:rPr lang="en-GB" sz="1300" dirty="0">
                <a:latin typeface="Arial" panose="020B0604020202020204" pitchFamily="34" charset="0"/>
                <a:cs typeface="Arial" panose="020B0604020202020204" pitchFamily="34" charset="0"/>
              </a:rPr>
              <a:t>15 August 1945 became known as VJ – Victory over Japan -  day. </a:t>
            </a:r>
          </a:p>
          <a:p>
            <a:r>
              <a:rPr lang="en-GB" sz="1300" dirty="0">
                <a:latin typeface="Arial" panose="020B0604020202020204" pitchFamily="34" charset="0"/>
                <a:cs typeface="Arial" panose="020B0604020202020204" pitchFamily="34" charset="0"/>
              </a:rPr>
              <a:t> </a:t>
            </a:r>
          </a:p>
          <a:p>
            <a:r>
              <a:rPr lang="en-GB" sz="1300" dirty="0"/>
              <a:t>The final peace agreement was signed on 2</a:t>
            </a:r>
            <a:r>
              <a:rPr lang="en-GB" sz="1300" baseline="30000" dirty="0"/>
              <a:t>nd</a:t>
            </a:r>
            <a:r>
              <a:rPr lang="en-GB" sz="1300" dirty="0"/>
              <a:t> September 1945, and World War II was officially over.</a:t>
            </a:r>
          </a:p>
          <a:p>
            <a:endParaRPr lang="en-GB" sz="1300" dirty="0"/>
          </a:p>
          <a:p>
            <a:r>
              <a:rPr lang="en-GB" sz="1300" dirty="0"/>
              <a:t>Images: </a:t>
            </a:r>
          </a:p>
          <a:p>
            <a:r>
              <a:rPr lang="en-GB" sz="1300" dirty="0"/>
              <a:t>Allied service men and women celebrate VE day in Japan, Everett Collection Inc / </a:t>
            </a:r>
            <a:r>
              <a:rPr lang="en-GB" sz="1300" dirty="0" err="1"/>
              <a:t>Alamy</a:t>
            </a:r>
            <a:r>
              <a:rPr lang="en-GB" sz="1300" dirty="0"/>
              <a:t> Stock Photo </a:t>
            </a:r>
          </a:p>
          <a:p>
            <a:endParaRPr lang="en-GB" sz="1300" dirty="0"/>
          </a:p>
          <a:p>
            <a:pPr defTabSz="965515">
              <a:defRPr/>
            </a:pPr>
            <a:r>
              <a:rPr lang="en-US" dirty="0"/>
              <a:t>https://</a:t>
            </a:r>
            <a:r>
              <a:rPr lang="en-US" dirty="0" err="1"/>
              <a:t>www.flickr.com</a:t>
            </a:r>
            <a:r>
              <a:rPr lang="en-US" dirty="0"/>
              <a:t>/photos/</a:t>
            </a:r>
            <a:r>
              <a:rPr lang="en-US" dirty="0" err="1"/>
              <a:t>australian</a:t>
            </a:r>
            <a:r>
              <a:rPr lang="en-US" dirty="0"/>
              <a:t>-war-memorial/page2</a:t>
            </a:r>
          </a:p>
          <a:p>
            <a:pPr defTabSz="965515">
              <a:defRPr/>
            </a:pPr>
            <a:endParaRPr lang="en-US" dirty="0"/>
          </a:p>
          <a:p>
            <a:r>
              <a:rPr lang="en-GB" sz="1300" b="1" dirty="0"/>
              <a:t>Jitterbugging in Swanston Street, Melbourne</a:t>
            </a:r>
          </a:p>
          <a:p>
            <a:r>
              <a:rPr lang="en-GB" sz="1300" dirty="0"/>
              <a:t>Id number: 112664</a:t>
            </a:r>
          </a:p>
          <a:p>
            <a:r>
              <a:rPr lang="en-GB" sz="1300" dirty="0"/>
              <a:t>Date: 15 August 1945</a:t>
            </a:r>
          </a:p>
          <a:p>
            <a:r>
              <a:rPr lang="en-GB" sz="1300" dirty="0"/>
              <a:t> </a:t>
            </a:r>
          </a:p>
          <a:p>
            <a:r>
              <a:rPr lang="en-GB" sz="1300" dirty="0"/>
              <a:t>Melbourne: Jitterbug dancing in Swanston Street during the Victory Pacific celebrations in the city streets. </a:t>
            </a:r>
          </a:p>
          <a:p>
            <a:r>
              <a:rPr lang="en-GB" sz="1300" dirty="0"/>
              <a:t>Rights Info: No known copyright restrictions.</a:t>
            </a:r>
          </a:p>
          <a:p>
            <a:r>
              <a:rPr lang="en-GB" sz="1300" dirty="0"/>
              <a:t>This photograph is from the Australian War Memorial's collection </a:t>
            </a:r>
            <a:r>
              <a:rPr lang="en-GB" sz="1300" dirty="0">
                <a:hlinkClick r:id="rId3"/>
              </a:rPr>
              <a:t>www.awm.gov.au</a:t>
            </a:r>
            <a:endParaRPr lang="en-GB" sz="1300" dirty="0"/>
          </a:p>
          <a:p>
            <a:r>
              <a:rPr lang="en-GB" sz="1300" dirty="0"/>
              <a:t>Persistent URL: </a:t>
            </a:r>
            <a:r>
              <a:rPr lang="en-GB" sz="1300" dirty="0">
                <a:hlinkClick r:id="rId4"/>
              </a:rPr>
              <a:t>www.awm.gov.au/collection/112664</a:t>
            </a:r>
            <a:endParaRPr lang="en-GB" sz="1300" dirty="0"/>
          </a:p>
          <a:p>
            <a:endParaRPr lang="en-GB" sz="1300" dirty="0"/>
          </a:p>
          <a:p>
            <a:endParaRPr lang="en-GB" sz="1300" dirty="0"/>
          </a:p>
          <a:p>
            <a:endParaRPr lang="en-GB" sz="1300" dirty="0"/>
          </a:p>
          <a:p>
            <a:endParaRPr lang="en-GB" sz="1300" dirty="0"/>
          </a:p>
          <a:p>
            <a:endParaRPr lang="en-GB" sz="1300" dirty="0"/>
          </a:p>
          <a:p>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40</a:t>
            </a:fld>
            <a:endParaRPr lang="en-GB"/>
          </a:p>
        </p:txBody>
      </p:sp>
    </p:spTree>
    <p:extLst>
      <p:ext uri="{BB962C8B-B14F-4D97-AF65-F5344CB8AC3E}">
        <p14:creationId xmlns:p14="http://schemas.microsoft.com/office/powerpoint/2010/main" val="199267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Firstly, we need to find out a bit about the Second World War – it’s also known as World War II. </a:t>
            </a:r>
          </a:p>
          <a:p>
            <a:r>
              <a:rPr lang="en-GB" sz="1300" dirty="0"/>
              <a:t>Can anyone tell me anything about it..? </a:t>
            </a:r>
          </a:p>
          <a:p>
            <a:r>
              <a:rPr lang="en-GB" sz="1300" dirty="0"/>
              <a:t>Why do you think people celebrated when it came to an end?</a:t>
            </a:r>
          </a:p>
          <a:p>
            <a:r>
              <a:rPr lang="en-GB" sz="1300" dirty="0"/>
              <a:t>The Second World War started in 1939 and ended in 1945 – six years later. </a:t>
            </a:r>
          </a:p>
          <a:p>
            <a:r>
              <a:rPr lang="en-GB" sz="1300" dirty="0"/>
              <a:t>It ended </a:t>
            </a:r>
            <a:r>
              <a:rPr lang="en-GB" sz="1300" dirty="0" smtClean="0"/>
              <a:t>76 </a:t>
            </a:r>
            <a:r>
              <a:rPr lang="en-GB" sz="1300" dirty="0"/>
              <a:t>years ago – do you know anyone who is </a:t>
            </a:r>
            <a:r>
              <a:rPr lang="en-GB" sz="1300" dirty="0" smtClean="0"/>
              <a:t>76 </a:t>
            </a:r>
            <a:r>
              <a:rPr lang="en-GB" sz="1300" dirty="0"/>
              <a:t>or maybe older? If so, they might remember the Second World War.</a:t>
            </a:r>
          </a:p>
          <a:p>
            <a:r>
              <a:rPr lang="en-GB" sz="1300" dirty="0"/>
              <a:t>Millions of people around the world died – more than in any other war. </a:t>
            </a:r>
          </a:p>
          <a:p>
            <a:r>
              <a:rPr lang="en-GB" sz="1300" dirty="0"/>
              <a:t>Thousands of them were from Britain. </a:t>
            </a:r>
          </a:p>
          <a:p>
            <a:r>
              <a:rPr lang="en-GB" sz="1300" dirty="0"/>
              <a:t>Some died or were badly injured while fighting for their country.</a:t>
            </a:r>
          </a:p>
          <a:p>
            <a:r>
              <a:rPr lang="en-GB" sz="1300" dirty="0"/>
              <a:t>Others died when bombs were dropped on towns and cities</a:t>
            </a:r>
          </a:p>
          <a:p>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5</a:t>
            </a:fld>
            <a:endParaRPr lang="en-GB"/>
          </a:p>
        </p:txBody>
      </p:sp>
    </p:spTree>
    <p:extLst>
      <p:ext uri="{BB962C8B-B14F-4D97-AF65-F5344CB8AC3E}">
        <p14:creationId xmlns:p14="http://schemas.microsoft.com/office/powerpoint/2010/main" val="2340235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Portsmouth</a:t>
            </a:r>
          </a:p>
          <a:p>
            <a:r>
              <a:rPr lang="en-US" dirty="0" smtClean="0"/>
              <a:t>Villages</a:t>
            </a:r>
            <a:r>
              <a:rPr lang="en-US" dirty="0"/>
              <a:t>, towns and cities across Britain and the world built memorials to remember the people who were killed in the Second World War.</a:t>
            </a:r>
          </a:p>
          <a:p>
            <a:r>
              <a:rPr lang="en-US" dirty="0"/>
              <a:t>Is there one near you? </a:t>
            </a:r>
            <a:r>
              <a:rPr lang="en-US" i="1" dirty="0">
                <a:solidFill>
                  <a:srgbClr val="00B050"/>
                </a:solidFill>
              </a:rPr>
              <a:t>Link to HE resource…</a:t>
            </a:r>
            <a:endParaRPr lang="en-US" dirty="0">
              <a:solidFill>
                <a:srgbClr val="00B050"/>
              </a:solidFill>
            </a:endParaRPr>
          </a:p>
          <a:p>
            <a:endParaRPr lang="en-US" dirty="0"/>
          </a:p>
          <a:p>
            <a:endParaRPr lang="en-US" dirty="0"/>
          </a:p>
          <a:p>
            <a:r>
              <a:rPr lang="en-US" dirty="0"/>
              <a:t>Image: War memorial Portsmouth, Historic England</a:t>
            </a:r>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41</a:t>
            </a:fld>
            <a:endParaRPr lang="en-GB"/>
          </a:p>
        </p:txBody>
      </p:sp>
    </p:spTree>
    <p:extLst>
      <p:ext uri="{BB962C8B-B14F-4D97-AF65-F5344CB8AC3E}">
        <p14:creationId xmlns:p14="http://schemas.microsoft.com/office/powerpoint/2010/main" val="3273310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Germany</a:t>
            </a:r>
          </a:p>
          <a:p>
            <a:r>
              <a:rPr lang="en-US" dirty="0" smtClean="0"/>
              <a:t>Memorials </a:t>
            </a:r>
            <a:r>
              <a:rPr lang="en-US" dirty="0"/>
              <a:t>have been built across the world. This is The Memorial to the murdered Jews of Europe, also known as The Holocaust memorial, in Berlin, Germany.</a:t>
            </a:r>
          </a:p>
          <a:p>
            <a:endParaRPr lang="en-US" dirty="0"/>
          </a:p>
          <a:p>
            <a:r>
              <a:rPr lang="en-GB" sz="1300" dirty="0"/>
              <a:t>In 1999, the German parliament decided to establish a central memorial site. The competition to design it was won by the New York architect </a:t>
            </a:r>
            <a:r>
              <a:rPr lang="en-GB" sz="1300" b="1" dirty="0"/>
              <a:t>Peter Eisenman</a:t>
            </a:r>
            <a:r>
              <a:rPr lang="en-GB" sz="1300" dirty="0"/>
              <a:t>. The memorial was ceremonially opened in 2005.</a:t>
            </a:r>
            <a:endParaRPr lang="en-US" dirty="0"/>
          </a:p>
          <a:p>
            <a:endParaRPr lang="en-US" dirty="0"/>
          </a:p>
          <a:p>
            <a:r>
              <a:rPr lang="en-US" dirty="0"/>
              <a:t>Holocaust memorial, </a:t>
            </a:r>
            <a:r>
              <a:rPr lang="en-US" dirty="0" err="1"/>
              <a:t>Berlinhttps</a:t>
            </a:r>
            <a:r>
              <a:rPr lang="en-US" dirty="0"/>
              <a:t>://</a:t>
            </a:r>
            <a:r>
              <a:rPr lang="en-US" dirty="0" err="1"/>
              <a:t>commons.wikimedia.org</a:t>
            </a:r>
            <a:r>
              <a:rPr lang="en-US" dirty="0"/>
              <a:t>/wiki/</a:t>
            </a:r>
            <a:r>
              <a:rPr lang="en-US" dirty="0" err="1"/>
              <a:t>File:Holocaust_Monument_Berlin.jpg</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42</a:t>
            </a:fld>
            <a:endParaRPr lang="en-GB"/>
          </a:p>
        </p:txBody>
      </p:sp>
    </p:spTree>
    <p:extLst>
      <p:ext uri="{BB962C8B-B14F-4D97-AF65-F5344CB8AC3E}">
        <p14:creationId xmlns:p14="http://schemas.microsoft.com/office/powerpoint/2010/main" val="3227462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43</a:t>
            </a:fld>
            <a:endParaRPr lang="en-GB"/>
          </a:p>
        </p:txBody>
      </p:sp>
    </p:spTree>
    <p:extLst>
      <p:ext uri="{BB962C8B-B14F-4D97-AF65-F5344CB8AC3E}">
        <p14:creationId xmlns:p14="http://schemas.microsoft.com/office/powerpoint/2010/main" val="865398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The United Nations is an organisation involving many countries of the world. It was set up in </a:t>
            </a:r>
            <a:r>
              <a:rPr lang="en-GB" sz="1300" dirty="0" smtClean="0"/>
              <a:t>1945,</a:t>
            </a:r>
            <a:r>
              <a:rPr lang="en-GB" sz="1300" baseline="0" dirty="0" smtClean="0"/>
              <a:t> after the Second World War,</a:t>
            </a:r>
            <a:r>
              <a:rPr lang="en-GB" sz="1300" dirty="0" smtClean="0"/>
              <a:t> </a:t>
            </a:r>
            <a:r>
              <a:rPr lang="en-GB" sz="1300" dirty="0"/>
              <a:t>to promote peace and to help prevent anything like the Second World War happening again.  </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44</a:t>
            </a:fld>
            <a:endParaRPr lang="en-GB"/>
          </a:p>
        </p:txBody>
      </p:sp>
    </p:spTree>
    <p:extLst>
      <p:ext uri="{BB962C8B-B14F-4D97-AF65-F5344CB8AC3E}">
        <p14:creationId xmlns:p14="http://schemas.microsoft.com/office/powerpoint/2010/main" val="451038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This year – </a:t>
            </a:r>
            <a:r>
              <a:rPr lang="en-GB" sz="1300" dirty="0" smtClean="0"/>
              <a:t>2021 </a:t>
            </a:r>
            <a:r>
              <a:rPr lang="en-GB" sz="1300" dirty="0"/>
              <a:t>– marks the </a:t>
            </a:r>
            <a:r>
              <a:rPr lang="en-GB" sz="1300" dirty="0" smtClean="0"/>
              <a:t>76</a:t>
            </a:r>
            <a:r>
              <a:rPr lang="en-GB" sz="1300" baseline="30000" dirty="0" smtClean="0"/>
              <a:t>th</a:t>
            </a:r>
            <a:r>
              <a:rPr lang="en-GB" sz="1300" dirty="0" smtClean="0"/>
              <a:t> </a:t>
            </a:r>
            <a:r>
              <a:rPr lang="en-GB" sz="1300" dirty="0"/>
              <a:t>anniversary of VE Day. These are some suggested activities you could do to commemorate the day</a:t>
            </a:r>
            <a:endParaRPr lang="en-GB" dirty="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45</a:t>
            </a:fld>
            <a:endParaRPr lang="en-GB"/>
          </a:p>
        </p:txBody>
      </p:sp>
    </p:spTree>
    <p:extLst>
      <p:ext uri="{BB962C8B-B14F-4D97-AF65-F5344CB8AC3E}">
        <p14:creationId xmlns:p14="http://schemas.microsoft.com/office/powerpoint/2010/main" val="3720741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9618" y="4756511"/>
            <a:ext cx="5505450" cy="4506992"/>
          </a:xfrm>
        </p:spPr>
        <p:txBody>
          <a:bodyPr/>
          <a:lstStyle/>
          <a:p>
            <a:r>
              <a:rPr lang="en-GB" sz="1300" dirty="0"/>
              <a:t>It was called the Second WORLD War because it took place on a global scale – countries in nearly every continent around the world were involved or saw fighting at some point during the conflict</a:t>
            </a:r>
            <a:r>
              <a:rPr lang="en-GB" dirty="0">
                <a:effectLst/>
              </a:rPr>
              <a:t> </a:t>
            </a:r>
          </a:p>
          <a:p>
            <a:endParaRPr lang="en-GB" dirty="0">
              <a:effectLst/>
            </a:endParaRPr>
          </a:p>
          <a:p>
            <a:r>
              <a:rPr lang="en-GB" dirty="0">
                <a:effectLst/>
              </a:rPr>
              <a:t>Can anyone spot where Britain is..?</a:t>
            </a:r>
          </a:p>
          <a:p>
            <a:r>
              <a:rPr lang="en-GB" i="1" dirty="0">
                <a:effectLst/>
              </a:rPr>
              <a:t>Point out some of the continents.</a:t>
            </a:r>
          </a:p>
          <a:p>
            <a:endParaRPr lang="en-GB" i="1" dirty="0"/>
          </a:p>
          <a:p>
            <a:r>
              <a:rPr lang="en-GB" dirty="0"/>
              <a:t>Image: </a:t>
            </a:r>
            <a:r>
              <a:rPr lang="en-US" dirty="0"/>
              <a:t>https://</a:t>
            </a:r>
            <a:r>
              <a:rPr lang="en-US" dirty="0" err="1"/>
              <a:t>commons.wikimedia.org</a:t>
            </a:r>
            <a:r>
              <a:rPr lang="en-US" dirty="0"/>
              <a:t>/wiki/</a:t>
            </a:r>
            <a:r>
              <a:rPr lang="en-US" dirty="0" err="1"/>
              <a:t>Maps_of_the_world</a:t>
            </a:r>
            <a:r>
              <a:rPr lang="en-US" dirty="0"/>
              <a:t>#/media/File:Eckert4.jpg</a:t>
            </a:r>
          </a:p>
          <a:p>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6</a:t>
            </a:fld>
            <a:endParaRPr lang="en-GB"/>
          </a:p>
        </p:txBody>
      </p:sp>
    </p:spTree>
    <p:extLst>
      <p:ext uri="{BB962C8B-B14F-4D97-AF65-F5344CB8AC3E}">
        <p14:creationId xmlns:p14="http://schemas.microsoft.com/office/powerpoint/2010/main" val="376576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smtClean="0"/>
              <a:t>The </a:t>
            </a:r>
            <a:r>
              <a:rPr lang="en-GB" sz="1300" dirty="0"/>
              <a:t>war was fought on two sides:</a:t>
            </a:r>
          </a:p>
          <a:p>
            <a:r>
              <a:rPr lang="en-GB" sz="1300" dirty="0"/>
              <a:t> </a:t>
            </a:r>
          </a:p>
          <a:p>
            <a:r>
              <a:rPr lang="en-GB" sz="1300" dirty="0"/>
              <a:t>The Allies – including Britain, France, the United States of America (USA) and the Soviet Union (USSR) </a:t>
            </a:r>
          </a:p>
          <a:p>
            <a:r>
              <a:rPr lang="en-GB" sz="1300" dirty="0"/>
              <a:t> </a:t>
            </a:r>
          </a:p>
          <a:p>
            <a:r>
              <a:rPr lang="en-GB" sz="1300" dirty="0"/>
              <a:t>The Axis – mainly Nazi Germany, Italy and Japan</a:t>
            </a:r>
          </a:p>
          <a:p>
            <a:r>
              <a:rPr lang="en-GB" sz="1300" dirty="0"/>
              <a:t> </a:t>
            </a:r>
          </a:p>
          <a:p>
            <a:r>
              <a:rPr lang="en-GB" sz="1300" dirty="0"/>
              <a:t>Many other countries were also involved on one side or the other.</a:t>
            </a:r>
          </a:p>
          <a:p>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7</a:t>
            </a:fld>
            <a:endParaRPr lang="en-GB"/>
          </a:p>
        </p:txBody>
      </p:sp>
    </p:spTree>
    <p:extLst>
      <p:ext uri="{BB962C8B-B14F-4D97-AF65-F5344CB8AC3E}">
        <p14:creationId xmlns:p14="http://schemas.microsoft.com/office/powerpoint/2010/main" val="27651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9618" y="4756511"/>
            <a:ext cx="5505450" cy="4506992"/>
          </a:xfrm>
        </p:spPr>
        <p:txBody>
          <a:bodyPr/>
          <a:lstStyle/>
          <a:p>
            <a:r>
              <a:rPr lang="en-US" dirty="0" smtClean="0"/>
              <a:t>This</a:t>
            </a:r>
            <a:r>
              <a:rPr lang="en-US" baseline="0" dirty="0" smtClean="0"/>
              <a:t> map can be copied into a word document and will print well in A4 or A3</a:t>
            </a:r>
            <a:endParaRPr lang="en-US" dirty="0"/>
          </a:p>
        </p:txBody>
      </p:sp>
      <p:sp>
        <p:nvSpPr>
          <p:cNvPr id="4" name="Slide Number Placeholder 3"/>
          <p:cNvSpPr>
            <a:spLocks noGrp="1"/>
          </p:cNvSpPr>
          <p:nvPr>
            <p:ph type="sldNum" sz="quarter" idx="5"/>
          </p:nvPr>
        </p:nvSpPr>
        <p:spPr/>
        <p:txBody>
          <a:bodyPr/>
          <a:lstStyle/>
          <a:p>
            <a:fld id="{9367013D-2417-40FD-BA9D-374DDEDADC98}" type="slidenum">
              <a:rPr lang="en-GB" smtClean="0"/>
              <a:t>8</a:t>
            </a:fld>
            <a:endParaRPr lang="en-GB"/>
          </a:p>
        </p:txBody>
      </p:sp>
    </p:spTree>
    <p:extLst>
      <p:ext uri="{BB962C8B-B14F-4D97-AF65-F5344CB8AC3E}">
        <p14:creationId xmlns:p14="http://schemas.microsoft.com/office/powerpoint/2010/main" val="376576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map can be copied into a word document and will print well in A4 or A3</a:t>
            </a:r>
            <a:endParaRPr lang="en-US" dirty="0" smtClean="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9</a:t>
            </a:fld>
            <a:endParaRPr lang="en-GB"/>
          </a:p>
        </p:txBody>
      </p:sp>
    </p:spTree>
    <p:extLst>
      <p:ext uri="{BB962C8B-B14F-4D97-AF65-F5344CB8AC3E}">
        <p14:creationId xmlns:p14="http://schemas.microsoft.com/office/powerpoint/2010/main" val="209408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map can be copied into a word document and will print well in A4 or A3</a:t>
            </a:r>
            <a:endParaRPr lang="en-US" dirty="0" smtClean="0"/>
          </a:p>
          <a:p>
            <a:r>
              <a:rPr lang="en-GB" dirty="0" smtClean="0"/>
              <a:t>Activity suggestion : research</a:t>
            </a:r>
            <a:r>
              <a:rPr lang="en-GB" baseline="0" dirty="0" smtClean="0"/>
              <a:t> and add the flags for all these countries. Include these flags on bunting if you are holding a VE Day event or make paper flags. </a:t>
            </a:r>
          </a:p>
          <a:p>
            <a:r>
              <a:rPr lang="en-GB" baseline="0" dirty="0" smtClean="0"/>
              <a:t>https://www.worldometers.info/geography/flags-of-the-world/</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10</a:t>
            </a:fld>
            <a:endParaRPr lang="en-GB"/>
          </a:p>
        </p:txBody>
      </p:sp>
    </p:spTree>
    <p:extLst>
      <p:ext uri="{BB962C8B-B14F-4D97-AF65-F5344CB8AC3E}">
        <p14:creationId xmlns:p14="http://schemas.microsoft.com/office/powerpoint/2010/main" val="2535586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79598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08477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416033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59168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249E3-4613-4974-89D0-4721980D6D96}"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84416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92249E3-4613-4974-89D0-4721980D6D96}"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4132318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92249E3-4613-4974-89D0-4721980D6D96}" type="datetimeFigureOut">
              <a:rPr lang="en-GB" smtClean="0"/>
              <a:t>20/04/2021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9939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92249E3-4613-4974-89D0-4721980D6D96}" type="datetimeFigureOut">
              <a:rPr lang="en-GB" smtClean="0"/>
              <a:t>20/04/2021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44654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20/04/2021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84471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249E3-4613-4974-89D0-4721980D6D96}"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98501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249E3-4613-4974-89D0-4721980D6D96}"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1952537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49E3-4613-4974-89D0-4721980D6D96}" type="datetimeFigureOut">
              <a:rPr lang="en-GB" smtClean="0"/>
              <a:t>20/04/2021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1CA3D-8B27-467A-ABF1-4DE964C17F99}" type="slidenum">
              <a:rPr lang="en-GB" smtClean="0"/>
              <a:t>‹#›</a:t>
            </a:fld>
            <a:endParaRPr lang="en-GB"/>
          </a:p>
        </p:txBody>
      </p:sp>
    </p:spTree>
    <p:extLst>
      <p:ext uri="{BB962C8B-B14F-4D97-AF65-F5344CB8AC3E}">
        <p14:creationId xmlns:p14="http://schemas.microsoft.com/office/powerpoint/2010/main" val="4064415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hyperlink" Target="https://historicengland.org.uk/services-skills/education/teaching-activities/celebrating-ve-day/"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8.jpg"/><Relationship Id="rId4" Type="http://schemas.openxmlformats.org/officeDocument/2006/relationships/hyperlink" Target="https://www.bbc.co.uk/teach/school-radio/history-ks2-world-war-2-clips-ww2-evacuation-index/zvs3scw"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victoryliving.co.uk/make-do-and-mend" TargetMode="External"/><Relationship Id="rId3" Type="http://schemas.openxmlformats.org/officeDocument/2006/relationships/notesSlide" Target="../notesSlides/notesSlide11.xml"/><Relationship Id="rId7" Type="http://schemas.openxmlformats.org/officeDocument/2006/relationships/hyperlink" Target="https://www.iwm.org.uk/history/what-you-need-to-know-about-rationing-in-the-second-world-war"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victoryliving.co.uk/dig-for-victory"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4.tiff"/><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25.jp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0.tiff"/><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hyperlink" Target="https://historicengland.org.uk/services-skills/education/teaching-activities/how-did-the-second-world-war-change-the-lives-of-women-on-the-home-front/" TargetMode="Externa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31.xml"/><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4.jpeg"/><Relationship Id="rId5" Type="http://schemas.openxmlformats.org/officeDocument/2006/relationships/image" Target="../media/image15.tiff"/><Relationship Id="rId4" Type="http://schemas.openxmlformats.org/officeDocument/2006/relationships/image" Target="../media/image16.jpg"/><Relationship Id="rId9" Type="http://schemas.openxmlformats.org/officeDocument/2006/relationships/image" Target="../media/image37.jpeg"/></Relationships>
</file>

<file path=ppt/slides/_rels/slide3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32.xml"/><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3.tiff"/><Relationship Id="rId9" Type="http://schemas.openxmlformats.org/officeDocument/2006/relationships/image" Target="../media/image30.tif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8.xm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9.xml"/><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53.jpeg"/><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55.jpeg"/><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hyperlink" Target="https://www.het.org.uk/" TargetMode="Externa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hyperlink" Target="https://unfoundation.org/why-we-do-it/" TargetMode="Externa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hyperlink" Target="https://historicengland.org.uk/services-skills/education/" TargetMode="Externa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https://historicengland.org.uk/services-skills/education/teaching-activities/how-can-a-photograph-help-us-to-imagine-life-during-the-blitz/"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hyperlink" Target="https://www.mapsinternational.co.uk/kids-zone" TargetMode="Externa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850" y="1194911"/>
            <a:ext cx="8820150" cy="5663089"/>
          </a:xfrm>
          <a:prstGeom prst="rect">
            <a:avLst/>
          </a:prstGeom>
        </p:spPr>
        <p:txBody>
          <a:bodyPr wrap="square">
            <a:spAutoFit/>
          </a:bodyPr>
          <a:lstStyle/>
          <a:p>
            <a:r>
              <a:rPr lang="en-GB" sz="3200" dirty="0">
                <a:latin typeface="Arial" panose="020B0604020202020204" pitchFamily="34" charset="0"/>
                <a:cs typeface="Arial" panose="020B0604020202020204" pitchFamily="34" charset="0"/>
              </a:rPr>
              <a:t>How and why should we celebrate VE </a:t>
            </a:r>
            <a:r>
              <a:rPr lang="en-GB" sz="3200" dirty="0" smtClean="0">
                <a:latin typeface="Arial" panose="020B0604020202020204" pitchFamily="34" charset="0"/>
                <a:cs typeface="Arial" panose="020B0604020202020204" pitchFamily="34" charset="0"/>
              </a:rPr>
              <a:t>day? </a:t>
            </a:r>
            <a:endParaRPr lang="en-GB" sz="1600" dirty="0" smtClean="0">
              <a:latin typeface="Arial" panose="020B0604020202020204" pitchFamily="34" charset="0"/>
              <a:cs typeface="Arial" panose="020B0604020202020204" pitchFamily="34" charset="0"/>
            </a:endParaRPr>
          </a:p>
          <a:p>
            <a:endParaRPr lang="en-GB" sz="1000" b="1" dirty="0" smtClean="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Key </a:t>
            </a:r>
            <a:r>
              <a:rPr lang="en-GB" sz="2000" b="1" dirty="0">
                <a:latin typeface="Arial" panose="020B0604020202020204" pitchFamily="34" charset="0"/>
                <a:cs typeface="Arial" panose="020B0604020202020204" pitchFamily="34" charset="0"/>
              </a:rPr>
              <a:t>Stage 2: History</a:t>
            </a:r>
            <a:endParaRPr lang="en-GB" sz="20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Learning Aims and Outcomes</a:t>
            </a:r>
          </a:p>
          <a:p>
            <a:endParaRPr lang="en-GB" sz="16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To develop historical enquiry skills by using photographs as primary sources</a:t>
            </a:r>
          </a:p>
          <a:p>
            <a:pPr marL="342900" indent="-342900">
              <a:buFont typeface="Arial" pitchFamily="34" charset="0"/>
              <a:buChar char="•"/>
            </a:pPr>
            <a:endParaRPr lang="en-GB" sz="20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develop a sense of place by using maps to locate the  photographs and identify the countries involved in the Second World </a:t>
            </a:r>
            <a:r>
              <a:rPr lang="en-GB" sz="2000" dirty="0" smtClean="0">
                <a:solidFill>
                  <a:srgbClr val="000000"/>
                </a:solidFill>
                <a:latin typeface="Arial" panose="020B0604020202020204" pitchFamily="34" charset="0"/>
                <a:cs typeface="Arial" panose="020B0604020202020204" pitchFamily="34" charset="0"/>
              </a:rPr>
              <a:t>War</a:t>
            </a:r>
            <a:endParaRPr lang="en-GB" sz="2000" dirty="0">
              <a:solidFill>
                <a:srgbClr val="000000"/>
              </a:solidFill>
              <a:latin typeface="Arial" panose="020B0604020202020204" pitchFamily="34" charset="0"/>
              <a:cs typeface="Arial" panose="020B0604020202020204" pitchFamily="34" charset="0"/>
            </a:endParaRPr>
          </a:p>
          <a:p>
            <a:endParaRPr lang="en-GB" sz="16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To understand how and why people celebrated and commemorated VE day and the end of the Second World War, locally, nationally and in the wider world</a:t>
            </a:r>
            <a:endParaRPr lang="en-GB" sz="2000" dirty="0">
              <a:solidFill>
                <a:srgbClr val="000000"/>
              </a:solidFill>
              <a:latin typeface="Arial" panose="020B0604020202020204" pitchFamily="34" charset="0"/>
              <a:cs typeface="Arial" panose="020B0604020202020204" pitchFamily="34" charset="0"/>
            </a:endParaRPr>
          </a:p>
          <a:p>
            <a:endParaRPr lang="en-GB" sz="16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To consider how global events might be remembered and commemorated in the past and how they might be in the future</a:t>
            </a:r>
            <a:endParaRPr lang="en-GB" sz="2000" dirty="0">
              <a:solidFill>
                <a:srgbClr val="000000"/>
              </a:solidFill>
              <a:latin typeface="Arial" panose="020B0604020202020204" pitchFamily="34" charset="0"/>
              <a:cs typeface="Arial" panose="020B0604020202020204" pitchFamily="34" charset="0"/>
            </a:endParaRPr>
          </a:p>
          <a:p>
            <a:endParaRPr lang="en-US" sz="800" dirty="0" smtClean="0">
              <a:latin typeface="Arial" panose="020B0604020202020204" pitchFamily="34" charset="0"/>
              <a:cs typeface="Arial" panose="020B0604020202020204" pitchFamily="34" charset="0"/>
            </a:endParaRPr>
          </a:p>
          <a:p>
            <a:r>
              <a:rPr lang="en-US" sz="800" dirty="0" smtClean="0">
                <a:latin typeface="Arial" panose="020B0604020202020204" pitchFamily="34" charset="0"/>
                <a:cs typeface="Arial" panose="020B0604020202020204" pitchFamily="34" charset="0"/>
              </a:rPr>
              <a:t>This </a:t>
            </a:r>
            <a:r>
              <a:rPr lang="en-US" sz="800" dirty="0">
                <a:latin typeface="Arial" panose="020B0604020202020204" pitchFamily="34" charset="0"/>
                <a:cs typeface="Arial" panose="020B0604020202020204" pitchFamily="34" charset="0"/>
              </a:rPr>
              <a:t>activity relates to </a:t>
            </a:r>
            <a:r>
              <a:rPr lang="en-US" sz="800" dirty="0" smtClean="0">
                <a:latin typeface="Arial" panose="020B0604020202020204" pitchFamily="34" charset="0"/>
                <a:cs typeface="Arial" panose="020B0604020202020204" pitchFamily="34" charset="0"/>
              </a:rPr>
              <a:t>the </a:t>
            </a:r>
            <a:r>
              <a:rPr lang="en-US" sz="800" dirty="0" smtClean="0">
                <a:latin typeface="Arial" panose="020B0604020202020204" pitchFamily="34" charset="0"/>
                <a:cs typeface="Arial" panose="020B0604020202020204" pitchFamily="34" charset="0"/>
                <a:hlinkClick r:id="rId5"/>
              </a:rPr>
              <a:t>‘How </a:t>
            </a:r>
            <a:r>
              <a:rPr lang="en-US" sz="800" dirty="0" smtClean="0">
                <a:latin typeface="Arial" panose="020B0604020202020204" pitchFamily="34" charset="0"/>
                <a:cs typeface="Arial" panose="020B0604020202020204" pitchFamily="34" charset="0"/>
                <a:hlinkClick r:id="rId5"/>
              </a:rPr>
              <a:t>and why should</a:t>
            </a:r>
            <a:r>
              <a:rPr lang="en-US" sz="800" dirty="0" smtClean="0">
                <a:latin typeface="Arial" panose="020B0604020202020204" pitchFamily="34" charset="0"/>
                <a:cs typeface="Arial" panose="020B0604020202020204" pitchFamily="34" charset="0"/>
                <a:hlinkClick r:id="rId5"/>
              </a:rPr>
              <a:t> </a:t>
            </a:r>
            <a:r>
              <a:rPr lang="en-US" sz="800" dirty="0" smtClean="0">
                <a:latin typeface="Arial" panose="020B0604020202020204" pitchFamily="34" charset="0"/>
                <a:cs typeface="Arial" panose="020B0604020202020204" pitchFamily="34" charset="0"/>
                <a:hlinkClick r:id="rId5"/>
              </a:rPr>
              <a:t>we celebrate VE </a:t>
            </a:r>
            <a:r>
              <a:rPr lang="en-US" sz="800" dirty="0" smtClean="0">
                <a:latin typeface="Arial" panose="020B0604020202020204" pitchFamily="34" charset="0"/>
                <a:cs typeface="Arial" panose="020B0604020202020204" pitchFamily="34" charset="0"/>
                <a:hlinkClick r:id="rId5"/>
              </a:rPr>
              <a:t>Day?’ </a:t>
            </a:r>
            <a:r>
              <a:rPr lang="en-US" sz="800" dirty="0" smtClean="0">
                <a:latin typeface="Arial" panose="020B0604020202020204" pitchFamily="34" charset="0"/>
                <a:cs typeface="Arial" panose="020B0604020202020204" pitchFamily="34" charset="0"/>
                <a:hlinkClick r:id="rId5"/>
              </a:rPr>
              <a:t>Teaching </a:t>
            </a:r>
            <a:r>
              <a:rPr lang="en-US" sz="800" dirty="0">
                <a:latin typeface="Arial" panose="020B0604020202020204" pitchFamily="34" charset="0"/>
                <a:cs typeface="Arial" panose="020B0604020202020204" pitchFamily="34" charset="0"/>
                <a:hlinkClick r:id="rId5"/>
              </a:rPr>
              <a:t>Activity</a:t>
            </a:r>
            <a:endParaRPr lang="en-GB" sz="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07773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1gyves\AppData\Local\Microsoft\Windows\Temporary Internet Files\Content.Word\World-Map-Empire-Labels.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 y="1700808"/>
            <a:ext cx="8863330" cy="4478655"/>
          </a:xfrm>
          <a:prstGeom prst="rect">
            <a:avLst/>
          </a:prstGeom>
          <a:noFill/>
          <a:ln>
            <a:noFill/>
          </a:ln>
        </p:spPr>
      </p:pic>
      <p:sp>
        <p:nvSpPr>
          <p:cNvPr id="3" name="TextBox 2"/>
          <p:cNvSpPr txBox="1"/>
          <p:nvPr/>
        </p:nvSpPr>
        <p:spPr>
          <a:xfrm>
            <a:off x="720512" y="188640"/>
            <a:ext cx="7632848" cy="1077218"/>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British Empire and Commonwealth Countries</a:t>
            </a:r>
            <a:endParaRPr lang="en-GB" sz="3200" dirty="0">
              <a:latin typeface="Arial" panose="020B0604020202020204" pitchFamily="34" charset="0"/>
              <a:cs typeface="Arial" panose="020B0604020202020204" pitchFamily="34" charset="0"/>
            </a:endParaRPr>
          </a:p>
        </p:txBody>
      </p:sp>
      <p:sp>
        <p:nvSpPr>
          <p:cNvPr id="4" name="TextBox 3"/>
          <p:cNvSpPr txBox="1"/>
          <p:nvPr/>
        </p:nvSpPr>
        <p:spPr>
          <a:xfrm>
            <a:off x="323528" y="4509120"/>
            <a:ext cx="1728192" cy="830997"/>
          </a:xfrm>
          <a:prstGeom prst="rect">
            <a:avLst/>
          </a:prstGeom>
          <a:noFill/>
        </p:spPr>
        <p:txBody>
          <a:bodyPr wrap="square" rtlCol="0">
            <a:spAutoFit/>
          </a:bodyPr>
          <a:lstStyle/>
          <a:p>
            <a:pPr algn="ctr"/>
            <a:r>
              <a:rPr lang="en-GB" sz="1600" dirty="0" smtClean="0">
                <a:latin typeface="Arial" panose="020B0604020202020204" pitchFamily="34" charset="0"/>
                <a:cs typeface="Arial" panose="020B0604020202020204" pitchFamily="34" charset="0"/>
              </a:rPr>
              <a:t>Can you find the flags for these countries?</a:t>
            </a:r>
          </a:p>
        </p:txBody>
      </p:sp>
    </p:spTree>
    <p:custDataLst>
      <p:tags r:id="rId1"/>
    </p:custDataLst>
    <p:extLst>
      <p:ext uri="{BB962C8B-B14F-4D97-AF65-F5344CB8AC3E}">
        <p14:creationId xmlns:p14="http://schemas.microsoft.com/office/powerpoint/2010/main" val="120752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976" y="116632"/>
            <a:ext cx="2454032" cy="2308324"/>
          </a:xfrm>
          <a:prstGeom prst="rect">
            <a:avLst/>
          </a:prstGeom>
          <a:solidFill>
            <a:srgbClr val="FFFFCC"/>
          </a:solidFill>
        </p:spPr>
        <p:txBody>
          <a:bodyPr wrap="square" rtlCol="0">
            <a:spAutoFit/>
          </a:bodyPr>
          <a:lstStyle/>
          <a:p>
            <a:r>
              <a:rPr lang="en-US" sz="1600" dirty="0">
                <a:latin typeface="Arial" panose="020B0604020202020204" pitchFamily="34" charset="0"/>
                <a:cs typeface="Arial" panose="020B0604020202020204" pitchFamily="34" charset="0"/>
              </a:rPr>
              <a:t>What do you think is happening in this picture?</a:t>
            </a:r>
          </a:p>
          <a:p>
            <a:r>
              <a:rPr lang="en-US" sz="1600" dirty="0">
                <a:latin typeface="Arial" panose="020B0604020202020204" pitchFamily="34" charset="0"/>
                <a:cs typeface="Arial" panose="020B0604020202020204" pitchFamily="34" charset="0"/>
              </a:rPr>
              <a:t>What are the children carrying with them</a:t>
            </a:r>
            <a:r>
              <a:rPr lang="en-US" sz="1600" dirty="0" smtClean="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Where do you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think they’re</a:t>
            </a:r>
          </a:p>
          <a:p>
            <a:r>
              <a:rPr lang="en-US" sz="1600" dirty="0" smtClean="0">
                <a:latin typeface="Arial" panose="020B0604020202020204" pitchFamily="34" charset="0"/>
                <a:cs typeface="Arial" panose="020B0604020202020204" pitchFamily="34" charset="0"/>
              </a:rPr>
              <a:t>going</a:t>
            </a:r>
            <a:r>
              <a:rPr lang="en-US" sz="1600" dirty="0">
                <a:latin typeface="Arial" panose="020B0604020202020204" pitchFamily="34" charset="0"/>
                <a:cs typeface="Arial" panose="020B0604020202020204" pitchFamily="34" charset="0"/>
              </a:rPr>
              <a:t>?</a:t>
            </a:r>
          </a:p>
        </p:txBody>
      </p:sp>
      <p:sp>
        <p:nvSpPr>
          <p:cNvPr id="2" name="Title 1">
            <a:extLst>
              <a:ext uri="{FF2B5EF4-FFF2-40B4-BE49-F238E27FC236}">
                <a16:creationId xmlns="" xmlns:a16="http://schemas.microsoft.com/office/drawing/2014/main" id="{963DF1CB-6E42-7248-8315-27F1B5EF4EB1}"/>
              </a:ext>
            </a:extLst>
          </p:cNvPr>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Evacuation in </a:t>
            </a:r>
            <a:r>
              <a:rPr lang="en-US" sz="3200" dirty="0">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ritain</a:t>
            </a: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B7DD0F09-E953-7F4E-9E24-AD267AE1593A}"/>
              </a:ext>
            </a:extLst>
          </p:cNvPr>
          <p:cNvSpPr txBox="1"/>
          <p:nvPr/>
        </p:nvSpPr>
        <p:spPr>
          <a:xfrm>
            <a:off x="1433892" y="6093296"/>
            <a:ext cx="2862245" cy="230832"/>
          </a:xfrm>
          <a:prstGeom prst="rect">
            <a:avLst/>
          </a:prstGeom>
          <a:noFill/>
        </p:spPr>
        <p:txBody>
          <a:bodyPr wrap="square" rtlCol="0">
            <a:spAutoFit/>
          </a:bodyPr>
          <a:lstStyle/>
          <a:p>
            <a:r>
              <a:rPr lang="en-GB" sz="900" smtClean="0"/>
              <a:t>© </a:t>
            </a:r>
            <a:r>
              <a:rPr lang="en-GB" sz="900" dirty="0"/>
              <a:t>IWM (D 2587)</a:t>
            </a:r>
            <a:endParaRPr lang="en-US" sz="900" dirty="0"/>
          </a:p>
        </p:txBody>
      </p:sp>
      <p:sp>
        <p:nvSpPr>
          <p:cNvPr id="4" name="TextBox 3"/>
          <p:cNvSpPr txBox="1"/>
          <p:nvPr/>
        </p:nvSpPr>
        <p:spPr>
          <a:xfrm>
            <a:off x="7403404" y="2253556"/>
            <a:ext cx="1691680" cy="3293209"/>
          </a:xfrm>
          <a:prstGeom prst="rect">
            <a:avLst/>
          </a:prstGeom>
          <a:solidFill>
            <a:srgbClr val="FFFFCC"/>
          </a:solidFill>
        </p:spPr>
        <p:txBody>
          <a:bodyPr wrap="square" rtlCol="0">
            <a:spAutoFit/>
          </a:bodyPr>
          <a:lstStyle/>
          <a:p>
            <a:r>
              <a:rPr lang="en-US" sz="1600" dirty="0">
                <a:latin typeface="Arial" panose="020B0604020202020204" pitchFamily="34" charset="0"/>
                <a:cs typeface="Arial" panose="020B0604020202020204" pitchFamily="34" charset="0"/>
              </a:rPr>
              <a:t>During the War</a:t>
            </a:r>
            <a:r>
              <a:rPr lang="en-US" sz="1600" dirty="0" smtClean="0">
                <a:latin typeface="Arial" panose="020B0604020202020204" pitchFamily="34" charset="0"/>
                <a:cs typeface="Arial" panose="020B0604020202020204" pitchFamily="34" charset="0"/>
              </a:rPr>
              <a:t>,</a:t>
            </a:r>
          </a:p>
          <a:p>
            <a:r>
              <a:rPr lang="en-US" sz="1600" dirty="0" smtClean="0">
                <a:latin typeface="Arial" panose="020B0604020202020204" pitchFamily="34" charset="0"/>
                <a:cs typeface="Arial" panose="020B0604020202020204" pitchFamily="34" charset="0"/>
              </a:rPr>
              <a:t>over </a:t>
            </a:r>
            <a:r>
              <a:rPr lang="en-US" sz="1600" dirty="0">
                <a:latin typeface="Arial" panose="020B0604020202020204" pitchFamily="34" charset="0"/>
                <a:cs typeface="Arial" panose="020B0604020202020204" pitchFamily="34" charset="0"/>
              </a:rPr>
              <a:t>a million children </a:t>
            </a:r>
            <a:r>
              <a:rPr lang="en-US" sz="1600" dirty="0" smtClean="0">
                <a:latin typeface="Arial" panose="020B0604020202020204" pitchFamily="34" charset="0"/>
                <a:cs typeface="Arial" panose="020B0604020202020204" pitchFamily="34" charset="0"/>
              </a:rPr>
              <a:t>and</a:t>
            </a:r>
          </a:p>
          <a:p>
            <a:r>
              <a:rPr lang="en-US" sz="1600" dirty="0" smtClean="0">
                <a:latin typeface="Arial" panose="020B0604020202020204" pitchFamily="34" charset="0"/>
                <a:cs typeface="Arial" panose="020B0604020202020204" pitchFamily="34" charset="0"/>
              </a:rPr>
              <a:t>mothers with</a:t>
            </a:r>
          </a:p>
          <a:p>
            <a:r>
              <a:rPr lang="en-US" sz="1600" dirty="0" smtClean="0">
                <a:latin typeface="Arial" panose="020B0604020202020204" pitchFamily="34" charset="0"/>
                <a:cs typeface="Arial" panose="020B0604020202020204" pitchFamily="34" charset="0"/>
              </a:rPr>
              <a:t>babies, </a:t>
            </a:r>
            <a:r>
              <a:rPr lang="en-US" sz="1600" dirty="0">
                <a:latin typeface="Arial" panose="020B0604020202020204" pitchFamily="34" charset="0"/>
                <a:cs typeface="Arial" panose="020B0604020202020204" pitchFamily="34" charset="0"/>
              </a:rPr>
              <a:t>living in </a:t>
            </a:r>
            <a:r>
              <a:rPr lang="en-US" sz="1600" dirty="0" smtClean="0">
                <a:latin typeface="Arial" panose="020B0604020202020204" pitchFamily="34" charset="0"/>
                <a:cs typeface="Arial" panose="020B0604020202020204" pitchFamily="34" charset="0"/>
              </a:rPr>
              <a:t>cities, </a:t>
            </a:r>
            <a:r>
              <a:rPr lang="en-US" sz="1600" dirty="0">
                <a:latin typeface="Arial" panose="020B0604020202020204" pitchFamily="34" charset="0"/>
                <a:cs typeface="Arial" panose="020B0604020202020204" pitchFamily="34" charset="0"/>
              </a:rPr>
              <a:t>were </a:t>
            </a:r>
            <a:r>
              <a:rPr lang="en-US" sz="1600" dirty="0" smtClean="0">
                <a:latin typeface="Arial" panose="020B0604020202020204" pitchFamily="34" charset="0"/>
                <a:cs typeface="Arial" panose="020B0604020202020204" pitchFamily="34" charset="0"/>
              </a:rPr>
              <a:t>sent</a:t>
            </a:r>
          </a:p>
          <a:p>
            <a:r>
              <a:rPr lang="en-US" sz="1600" dirty="0" smtClean="0">
                <a:latin typeface="Arial" panose="020B0604020202020204" pitchFamily="34" charset="0"/>
                <a:cs typeface="Arial" panose="020B0604020202020204" pitchFamily="34" charset="0"/>
              </a:rPr>
              <a:t>to </a:t>
            </a:r>
            <a:r>
              <a:rPr lang="en-US" sz="1600" dirty="0">
                <a:latin typeface="Arial" panose="020B0604020202020204" pitchFamily="34" charset="0"/>
                <a:cs typeface="Arial" panose="020B0604020202020204" pitchFamily="34" charset="0"/>
              </a:rPr>
              <a:t>live with host families in the </a:t>
            </a:r>
            <a:r>
              <a:rPr lang="en-US" sz="1600" dirty="0" smtClean="0">
                <a:latin typeface="Arial" panose="020B0604020202020204" pitchFamily="34" charset="0"/>
                <a:cs typeface="Arial" panose="020B0604020202020204" pitchFamily="34" charset="0"/>
              </a:rPr>
              <a:t>countryside.</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Why do you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think </a:t>
            </a:r>
            <a:r>
              <a:rPr lang="en-US" sz="1600" dirty="0">
                <a:latin typeface="Arial" panose="020B0604020202020204" pitchFamily="34" charset="0"/>
                <a:cs typeface="Arial" panose="020B0604020202020204" pitchFamily="34" charset="0"/>
              </a:rPr>
              <a:t>this might have been? </a:t>
            </a:r>
          </a:p>
        </p:txBody>
      </p:sp>
      <p:sp>
        <p:nvSpPr>
          <p:cNvPr id="7" name="TextBox 6"/>
          <p:cNvSpPr txBox="1"/>
          <p:nvPr/>
        </p:nvSpPr>
        <p:spPr>
          <a:xfrm>
            <a:off x="1691680" y="6324128"/>
            <a:ext cx="5588104"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Find out more about </a:t>
            </a:r>
            <a:r>
              <a:rPr lang="en-GB" sz="1600" b="1" dirty="0" smtClean="0">
                <a:latin typeface="Arial" panose="020B0604020202020204" pitchFamily="34" charset="0"/>
                <a:cs typeface="Arial" panose="020B0604020202020204" pitchFamily="34" charset="0"/>
                <a:hlinkClick r:id="rId4"/>
              </a:rPr>
              <a:t>Evacuation</a:t>
            </a:r>
            <a:r>
              <a:rPr lang="en-GB" sz="1600" dirty="0" smtClean="0">
                <a:latin typeface="Arial" panose="020B0604020202020204" pitchFamily="34" charset="0"/>
                <a:cs typeface="Arial" panose="020B0604020202020204" pitchFamily="34" charset="0"/>
              </a:rPr>
              <a:t> in the Second World War </a:t>
            </a:r>
            <a:endParaRPr lang="en-GB" sz="16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 xmlns:a16="http://schemas.microsoft.com/office/drawing/2014/main" id="{B04A16C7-5A19-134F-985D-D554F5DA37B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60829" y="1727452"/>
            <a:ext cx="5842575" cy="4345415"/>
          </a:xfrm>
        </p:spPr>
      </p:pic>
      <p:sp>
        <p:nvSpPr>
          <p:cNvPr id="8" name="TextBox 7"/>
          <p:cNvSpPr txBox="1"/>
          <p:nvPr/>
        </p:nvSpPr>
        <p:spPr>
          <a:xfrm>
            <a:off x="107504" y="3900160"/>
            <a:ext cx="1149248" cy="2062103"/>
          </a:xfrm>
          <a:prstGeom prst="rect">
            <a:avLst/>
          </a:prstGeom>
          <a:solidFill>
            <a:srgbClr val="FFFFCC"/>
          </a:solidFill>
        </p:spPr>
        <p:txBody>
          <a:bodyPr wrap="square" rtlCol="0">
            <a:spAutoFit/>
          </a:bodyPr>
          <a:lstStyle/>
          <a:p>
            <a:r>
              <a:rPr lang="en-GB" sz="1600" dirty="0">
                <a:latin typeface="Arial" panose="020B0604020202020204" pitchFamily="34" charset="0"/>
                <a:ea typeface="Calibri"/>
                <a:cs typeface="Arial" panose="020B0604020202020204" pitchFamily="34" charset="0"/>
              </a:rPr>
              <a:t>Most evacuated children had returned home well before VE day. </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3440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latin typeface="Arial" panose="020B0604020202020204" pitchFamily="34" charset="0"/>
                <a:cs typeface="Arial" panose="020B0604020202020204" pitchFamily="34" charset="0"/>
              </a:rPr>
              <a:t>What do you think these posters are about?</a:t>
            </a:r>
            <a:endParaRPr lang="en-GB" sz="3200" dirty="0">
              <a:latin typeface="Arial" panose="020B0604020202020204" pitchFamily="34" charset="0"/>
              <a:cs typeface="Arial" panose="020B0604020202020204" pitchFamily="34" charset="0"/>
            </a:endParaRPr>
          </a:p>
        </p:txBody>
      </p:sp>
      <p:pic>
        <p:nvPicPr>
          <p:cNvPr id="1026" name="Picture 2" descr="H:\Documents\VE Day 75\Dig for Victory © IWM Art.IWM PST 17009.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3528" y="1747708"/>
            <a:ext cx="3026737" cy="452596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852642" y="1711842"/>
            <a:ext cx="2847081" cy="4561829"/>
            <a:chOff x="5796136" y="1844824"/>
            <a:chExt cx="2903587" cy="4652367"/>
          </a:xfrm>
        </p:grpSpPr>
        <p:pic>
          <p:nvPicPr>
            <p:cNvPr id="6" name="Picture 5" descr="H:\Documents\VE Day 75\Make do and Mend © IWM Art.IWM PST 14924.jpg"/>
            <p:cNvPicPr/>
            <p:nvPr/>
          </p:nvPicPr>
          <p:blipFill rotWithShape="1">
            <a:blip r:embed="rId5">
              <a:extLst>
                <a:ext uri="{28A0092B-C50C-407E-A947-70E740481C1C}">
                  <a14:useLocalDpi xmlns:a14="http://schemas.microsoft.com/office/drawing/2010/main" val="0"/>
                </a:ext>
              </a:extLst>
            </a:blip>
            <a:srcRect l="21270" t="15707" r="12594" b="3927"/>
            <a:stretch/>
          </p:blipFill>
          <p:spPr bwMode="auto">
            <a:xfrm>
              <a:off x="5796136" y="1844824"/>
              <a:ext cx="2903587" cy="4652367"/>
            </a:xfrm>
            <a:prstGeom prst="rect">
              <a:avLst/>
            </a:prstGeom>
            <a:noFill/>
            <a:ln>
              <a:noFill/>
            </a:ln>
            <a:extLst>
              <a:ext uri="{53640926-AAD7-44D8-BBD7-CCE9431645EC}">
                <a14:shadowObscured xmlns:a14="http://schemas.microsoft.com/office/drawing/2010/main"/>
              </a:ext>
            </a:extLst>
          </p:spPr>
        </p:pic>
        <p:pic>
          <p:nvPicPr>
            <p:cNvPr id="7" name="Picture 6" descr="H:\Documents\VE Day 75\Dig for Victory © IWM Art.IWM PST 17009.jpg"/>
            <p:cNvPicPr/>
            <p:nvPr/>
          </p:nvPicPr>
          <p:blipFill rotWithShape="1">
            <a:blip r:embed="rId4">
              <a:extLst>
                <a:ext uri="{28A0092B-C50C-407E-A947-70E740481C1C}">
                  <a14:useLocalDpi xmlns:a14="http://schemas.microsoft.com/office/drawing/2010/main" val="0"/>
                </a:ext>
              </a:extLst>
            </a:blip>
            <a:srcRect l="85535" t="95055"/>
            <a:stretch/>
          </p:blipFill>
          <p:spPr bwMode="auto">
            <a:xfrm>
              <a:off x="8261573" y="6161911"/>
              <a:ext cx="438150" cy="223520"/>
            </a:xfrm>
            <a:prstGeom prst="rect">
              <a:avLst/>
            </a:prstGeom>
            <a:noFill/>
            <a:ln>
              <a:noFill/>
            </a:ln>
            <a:extLst>
              <a:ext uri="{53640926-AAD7-44D8-BBD7-CCE9431645EC}">
                <a14:shadowObscured xmlns:a14="http://schemas.microsoft.com/office/drawing/2010/main"/>
              </a:ext>
            </a:extLst>
          </p:spPr>
        </p:pic>
      </p:grpSp>
      <p:sp>
        <p:nvSpPr>
          <p:cNvPr id="5" name="TextBox 4"/>
          <p:cNvSpPr txBox="1"/>
          <p:nvPr/>
        </p:nvSpPr>
        <p:spPr>
          <a:xfrm>
            <a:off x="5880124" y="6291947"/>
            <a:ext cx="2828528"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IWM </a:t>
            </a:r>
            <a:r>
              <a:rPr lang="en-GB" sz="1000" dirty="0" err="1">
                <a:latin typeface="Arial" panose="020B0604020202020204" pitchFamily="34" charset="0"/>
                <a:cs typeface="Arial" panose="020B0604020202020204" pitchFamily="34" charset="0"/>
              </a:rPr>
              <a:t>Art.IWM</a:t>
            </a:r>
            <a:r>
              <a:rPr lang="en-GB" sz="1000" dirty="0">
                <a:latin typeface="Arial" panose="020B0604020202020204" pitchFamily="34" charset="0"/>
                <a:cs typeface="Arial" panose="020B0604020202020204" pitchFamily="34" charset="0"/>
              </a:rPr>
              <a:t> PST 14924</a:t>
            </a:r>
          </a:p>
        </p:txBody>
      </p:sp>
      <p:sp>
        <p:nvSpPr>
          <p:cNvPr id="8" name="TextBox 7"/>
          <p:cNvSpPr txBox="1"/>
          <p:nvPr/>
        </p:nvSpPr>
        <p:spPr>
          <a:xfrm>
            <a:off x="395536" y="6317476"/>
            <a:ext cx="3024336"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IWM </a:t>
            </a:r>
            <a:r>
              <a:rPr lang="en-GB" sz="1000" dirty="0" err="1">
                <a:latin typeface="Arial" panose="020B0604020202020204" pitchFamily="34" charset="0"/>
                <a:cs typeface="Arial" panose="020B0604020202020204" pitchFamily="34" charset="0"/>
              </a:rPr>
              <a:t>Art.IWM</a:t>
            </a:r>
            <a:r>
              <a:rPr lang="en-GB" sz="1000" dirty="0">
                <a:latin typeface="Arial" panose="020B0604020202020204" pitchFamily="34" charset="0"/>
                <a:cs typeface="Arial" panose="020B0604020202020204" pitchFamily="34" charset="0"/>
              </a:rPr>
              <a:t> PST 17009</a:t>
            </a:r>
          </a:p>
        </p:txBody>
      </p:sp>
      <p:sp>
        <p:nvSpPr>
          <p:cNvPr id="9" name="TextBox 8"/>
          <p:cNvSpPr txBox="1"/>
          <p:nvPr/>
        </p:nvSpPr>
        <p:spPr>
          <a:xfrm>
            <a:off x="3419872" y="1711190"/>
            <a:ext cx="2304256" cy="2554545"/>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During the war it was very difficult to</a:t>
            </a:r>
          </a:p>
          <a:p>
            <a:r>
              <a:rPr lang="en-GB" sz="1600" dirty="0" smtClean="0">
                <a:latin typeface="Arial" panose="020B0604020202020204" pitchFamily="34" charset="0"/>
                <a:cs typeface="Arial" panose="020B0604020202020204" pitchFamily="34" charset="0"/>
              </a:rPr>
              <a:t>import food from other countries, so people were encouraged </a:t>
            </a:r>
            <a:r>
              <a:rPr lang="en-GB" sz="1600" dirty="0" smtClean="0">
                <a:latin typeface="Arial" panose="020B0604020202020204" pitchFamily="34" charset="0"/>
                <a:cs typeface="Arial" panose="020B0604020202020204" pitchFamily="34" charset="0"/>
                <a:hlinkClick r:id="rId6"/>
              </a:rPr>
              <a:t>to grow their own</a:t>
            </a:r>
            <a:r>
              <a:rPr lang="en-GB" sz="1600" dirty="0" smtClean="0">
                <a:latin typeface="Arial" panose="020B0604020202020204" pitchFamily="34" charset="0"/>
                <a:cs typeface="Arial" panose="020B0604020202020204" pitchFamily="34" charset="0"/>
              </a:rPr>
              <a:t> vegetables. Some food was </a:t>
            </a:r>
            <a:r>
              <a:rPr lang="en-GB" sz="1600" dirty="0" smtClean="0">
                <a:latin typeface="Arial" panose="020B0604020202020204" pitchFamily="34" charset="0"/>
                <a:cs typeface="Arial" panose="020B0604020202020204" pitchFamily="34" charset="0"/>
                <a:hlinkClick r:id="rId7"/>
              </a:rPr>
              <a:t>rationed</a:t>
            </a:r>
            <a:r>
              <a:rPr lang="en-GB" sz="1600" dirty="0" smtClean="0">
                <a:latin typeface="Arial" panose="020B0604020202020204" pitchFamily="34" charset="0"/>
                <a:cs typeface="Arial" panose="020B0604020202020204" pitchFamily="34" charset="0"/>
              </a:rPr>
              <a:t>, so everyone had a fair share.</a:t>
            </a:r>
            <a:endParaRPr lang="en-GB" sz="1600" dirty="0">
              <a:latin typeface="Arial" panose="020B0604020202020204" pitchFamily="34" charset="0"/>
              <a:cs typeface="Arial" panose="020B0604020202020204" pitchFamily="34" charset="0"/>
            </a:endParaRPr>
          </a:p>
        </p:txBody>
      </p:sp>
      <p:sp>
        <p:nvSpPr>
          <p:cNvPr id="10" name="TextBox 9"/>
          <p:cNvSpPr txBox="1"/>
          <p:nvPr/>
        </p:nvSpPr>
        <p:spPr>
          <a:xfrm>
            <a:off x="3419872" y="4704011"/>
            <a:ext cx="2304256" cy="1569660"/>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There was also a shortage of clothing materials, so people were encouraged to </a:t>
            </a:r>
            <a:r>
              <a:rPr lang="en-GB" sz="1600" dirty="0" smtClean="0">
                <a:latin typeface="Arial" panose="020B0604020202020204" pitchFamily="34" charset="0"/>
                <a:cs typeface="Arial" panose="020B0604020202020204" pitchFamily="34" charset="0"/>
                <a:hlinkClick r:id="rId8"/>
              </a:rPr>
              <a:t>repair clothes</a:t>
            </a:r>
            <a:r>
              <a:rPr lang="en-GB" sz="1600" dirty="0" smtClean="0">
                <a:latin typeface="Arial" panose="020B0604020202020204" pitchFamily="34" charset="0"/>
                <a:cs typeface="Arial" panose="020B0604020202020204" pitchFamily="34" charset="0"/>
              </a:rPr>
              <a:t>  and recycle fabric.</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5940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AE3FF-69C8-8F45-B7CE-915319AFE3D0}"/>
              </a:ext>
            </a:extLst>
          </p:cNvPr>
          <p:cNvSpPr>
            <a:spLocks noGrp="1"/>
          </p:cNvSpPr>
          <p:nvPr>
            <p:ph type="title"/>
          </p:nvPr>
        </p:nvSpPr>
        <p:spPr>
          <a:xfrm>
            <a:off x="467544" y="132408"/>
            <a:ext cx="8229600" cy="1143000"/>
          </a:xfrm>
        </p:spPr>
        <p:txBody>
          <a:bodyPr>
            <a:normAutofit/>
          </a:bodyPr>
          <a:lstStyle/>
          <a:p>
            <a:r>
              <a:rPr lang="en-US" sz="4000" dirty="0" smtClean="0">
                <a:latin typeface="Arial" panose="020B0604020202020204" pitchFamily="34" charset="0"/>
                <a:cs typeface="Arial" panose="020B0604020202020204" pitchFamily="34" charset="0"/>
              </a:rPr>
              <a:t>Do you recognise this man?</a:t>
            </a:r>
            <a:endParaRPr lang="en-US" sz="4000"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xmlns="" id="{50C9A43D-4486-1A48-BF4A-8D4CDBEDEBC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15616" y="1344342"/>
            <a:ext cx="6912768" cy="5037680"/>
          </a:xfrm>
        </p:spPr>
      </p:pic>
      <p:sp>
        <p:nvSpPr>
          <p:cNvPr id="4" name="TextBox 3">
            <a:extLst>
              <a:ext uri="{FF2B5EF4-FFF2-40B4-BE49-F238E27FC236}">
                <a16:creationId xmlns:a16="http://schemas.microsoft.com/office/drawing/2014/main" xmlns="" id="{F951D0DC-6266-9D45-B6C2-3561C22A6290}"/>
              </a:ext>
            </a:extLst>
          </p:cNvPr>
          <p:cNvSpPr txBox="1"/>
          <p:nvPr/>
        </p:nvSpPr>
        <p:spPr>
          <a:xfrm>
            <a:off x="1097179" y="6627168"/>
            <a:ext cx="4975992" cy="230832"/>
          </a:xfrm>
          <a:prstGeom prst="rect">
            <a:avLst/>
          </a:prstGeom>
          <a:noFill/>
        </p:spPr>
        <p:txBody>
          <a:bodyPr wrap="square" rtlCol="0">
            <a:spAutoFit/>
          </a:bodyPr>
          <a:lstStyle/>
          <a:p>
            <a:r>
              <a:rPr lang="en-GB" sz="900" dirty="0"/>
              <a:t>© IWM (MH 26392)</a:t>
            </a:r>
            <a:endParaRPr lang="en-US" sz="900" dirty="0"/>
          </a:p>
        </p:txBody>
      </p:sp>
      <p:sp>
        <p:nvSpPr>
          <p:cNvPr id="3" name="TextBox 2"/>
          <p:cNvSpPr txBox="1"/>
          <p:nvPr/>
        </p:nvSpPr>
        <p:spPr>
          <a:xfrm>
            <a:off x="1097179" y="1268760"/>
            <a:ext cx="2487996" cy="1077218"/>
          </a:xfrm>
          <a:prstGeom prst="rect">
            <a:avLst/>
          </a:prstGeom>
          <a:solidFill>
            <a:srgbClr val="FFFFCC"/>
          </a:solidFill>
        </p:spPr>
        <p:txBody>
          <a:bodyPr wrap="square" rtlCol="0">
            <a:spAutoFit/>
          </a:bodyPr>
          <a:lstStyle/>
          <a:p>
            <a:r>
              <a:rPr lang="en-GB" sz="1600" dirty="0">
                <a:latin typeface="Arial" panose="020B0604020202020204" pitchFamily="34" charset="0"/>
                <a:cs typeface="Arial" panose="020B0604020202020204" pitchFamily="34" charset="0"/>
              </a:rPr>
              <a:t>For most of the </a:t>
            </a:r>
            <a:r>
              <a:rPr lang="en-GB" sz="1600" dirty="0" smtClean="0">
                <a:latin typeface="Arial" panose="020B0604020202020204" pitchFamily="34" charset="0"/>
                <a:cs typeface="Arial" panose="020B0604020202020204" pitchFamily="34" charset="0"/>
              </a:rPr>
              <a:t>Second World War</a:t>
            </a:r>
            <a:r>
              <a:rPr lang="en-GB" sz="1600" dirty="0">
                <a:latin typeface="Arial" panose="020B0604020202020204" pitchFamily="34" charset="0"/>
                <a:cs typeface="Arial" panose="020B0604020202020204" pitchFamily="34" charset="0"/>
              </a:rPr>
              <a:t>, the Prime Minister of Britain was Winston Churchill</a:t>
            </a:r>
            <a:endParaRPr lang="en-US" sz="1600" dirty="0">
              <a:latin typeface="Arial" panose="020B0604020202020204" pitchFamily="34" charset="0"/>
              <a:cs typeface="Arial" panose="020B0604020202020204" pitchFamily="34" charset="0"/>
            </a:endParaRPr>
          </a:p>
        </p:txBody>
      </p:sp>
      <p:sp>
        <p:nvSpPr>
          <p:cNvPr id="5" name="TextBox 4"/>
          <p:cNvSpPr txBox="1"/>
          <p:nvPr/>
        </p:nvSpPr>
        <p:spPr>
          <a:xfrm>
            <a:off x="5796136" y="5301208"/>
            <a:ext cx="2232248" cy="1077218"/>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Adolf Hitler was the leader of the German Nazi Party from </a:t>
            </a:r>
          </a:p>
          <a:p>
            <a:pPr algn="ctr"/>
            <a:r>
              <a:rPr lang="en-GB" sz="1600" dirty="0" smtClean="0">
                <a:latin typeface="Arial" panose="020B0604020202020204" pitchFamily="34" charset="0"/>
                <a:cs typeface="Arial" panose="020B0604020202020204" pitchFamily="34" charset="0"/>
              </a:rPr>
              <a:t>1933 -1945 </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6217220" y="1324438"/>
            <a:ext cx="1811164"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Who was the leader of the Nazi Germany?</a:t>
            </a:r>
            <a:endParaRPr lang="en-GB" sz="1600" dirty="0">
              <a:latin typeface="Arial" panose="020B0604020202020204" pitchFamily="34" charset="0"/>
              <a:cs typeface="Arial" panose="020B0604020202020204" pitchFamily="34" charset="0"/>
            </a:endParaRPr>
          </a:p>
        </p:txBody>
      </p:sp>
      <p:sp>
        <p:nvSpPr>
          <p:cNvPr id="9" name="TextBox 8"/>
          <p:cNvSpPr txBox="1"/>
          <p:nvPr/>
        </p:nvSpPr>
        <p:spPr>
          <a:xfrm>
            <a:off x="1097179" y="5301208"/>
            <a:ext cx="2487996" cy="1077218"/>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He was a very popular leader and was well known for making speeches</a:t>
            </a:r>
            <a:endParaRPr lang="en-US"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623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C70FC3-C256-EF4A-9776-D987DE86B4E9}"/>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VE day – Victory in Europe</a:t>
            </a:r>
          </a:p>
        </p:txBody>
      </p:sp>
      <p:pic>
        <p:nvPicPr>
          <p:cNvPr id="6" name="Content Placeholder 5">
            <a:extLst>
              <a:ext uri="{FF2B5EF4-FFF2-40B4-BE49-F238E27FC236}">
                <a16:creationId xmlns:a16="http://schemas.microsoft.com/office/drawing/2014/main" xmlns="" id="{61DED036-5C76-8946-AE03-402FA5B6B7F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5718" y="1261099"/>
            <a:ext cx="6609290" cy="4709120"/>
          </a:xfrm>
          <a:prstGeom prst="rect">
            <a:avLst/>
          </a:prstGeom>
        </p:spPr>
      </p:pic>
      <p:sp>
        <p:nvSpPr>
          <p:cNvPr id="3" name="TextBox 2"/>
          <p:cNvSpPr txBox="1"/>
          <p:nvPr/>
        </p:nvSpPr>
        <p:spPr>
          <a:xfrm>
            <a:off x="1187624" y="6006026"/>
            <a:ext cx="6624735" cy="830997"/>
          </a:xfrm>
          <a:prstGeom prst="rect">
            <a:avLst/>
          </a:prstGeom>
          <a:solidFill>
            <a:srgbClr val="FFFFCC"/>
          </a:solidFill>
        </p:spPr>
        <p:txBody>
          <a:bodyPr wrap="square" rtlCol="0">
            <a:spAutoFit/>
          </a:bodyPr>
          <a:lstStyle/>
          <a:p>
            <a:pPr algn="ctr"/>
            <a:r>
              <a:rPr lang="en-GB" sz="1600" dirty="0">
                <a:latin typeface="Arial" panose="020B0604020202020204" pitchFamily="34" charset="0"/>
                <a:cs typeface="Arial" panose="020B0604020202020204" pitchFamily="34" charset="0"/>
              </a:rPr>
              <a:t>On 8</a:t>
            </a:r>
            <a:r>
              <a:rPr lang="en-GB" sz="1600" baseline="30000" dirty="0">
                <a:latin typeface="Arial" panose="020B0604020202020204" pitchFamily="34" charset="0"/>
                <a:cs typeface="Arial" panose="020B0604020202020204" pitchFamily="34" charset="0"/>
              </a:rPr>
              <a:t>th</a:t>
            </a:r>
            <a:r>
              <a:rPr lang="en-GB" sz="1600" dirty="0">
                <a:latin typeface="Arial" panose="020B0604020202020204" pitchFamily="34" charset="0"/>
                <a:cs typeface="Arial" panose="020B0604020202020204" pitchFamily="34" charset="0"/>
              </a:rPr>
              <a:t> May </a:t>
            </a:r>
            <a:r>
              <a:rPr lang="en-GB" sz="1600" dirty="0" smtClean="0">
                <a:latin typeface="Arial" panose="020B0604020202020204" pitchFamily="34" charset="0"/>
                <a:cs typeface="Arial" panose="020B0604020202020204" pitchFamily="34" charset="0"/>
              </a:rPr>
              <a:t>1945 Hitler </a:t>
            </a:r>
            <a:r>
              <a:rPr lang="en-GB" sz="1600" dirty="0">
                <a:latin typeface="Arial" panose="020B0604020202020204" pitchFamily="34" charset="0"/>
                <a:cs typeface="Arial" panose="020B0604020202020204" pitchFamily="34" charset="0"/>
              </a:rPr>
              <a:t>and the Nazis surrendered. </a:t>
            </a:r>
            <a:endParaRPr lang="en-GB" sz="1600" dirty="0" smtClean="0">
              <a:latin typeface="Arial" panose="020B0604020202020204" pitchFamily="34" charset="0"/>
              <a:cs typeface="Arial" panose="020B0604020202020204" pitchFamily="34" charset="0"/>
            </a:endParaRPr>
          </a:p>
          <a:p>
            <a:pPr algn="ctr"/>
            <a:r>
              <a:rPr lang="en-GB" sz="1600" dirty="0" smtClean="0">
                <a:latin typeface="Arial" panose="020B0604020202020204" pitchFamily="34" charset="0"/>
                <a:cs typeface="Arial" panose="020B0604020202020204" pitchFamily="34" charset="0"/>
              </a:rPr>
              <a:t>That </a:t>
            </a:r>
            <a:r>
              <a:rPr lang="en-GB" sz="1600" dirty="0">
                <a:latin typeface="Arial" panose="020B0604020202020204" pitchFamily="34" charset="0"/>
                <a:cs typeface="Arial" panose="020B0604020202020204" pitchFamily="34" charset="0"/>
              </a:rPr>
              <a:t>means they </a:t>
            </a:r>
            <a:r>
              <a:rPr lang="en-GB" sz="1600" dirty="0" smtClean="0">
                <a:latin typeface="Arial" panose="020B0604020202020204" pitchFamily="34" charset="0"/>
                <a:cs typeface="Arial" panose="020B0604020202020204" pitchFamily="34" charset="0"/>
              </a:rPr>
              <a:t>agreed to </a:t>
            </a:r>
            <a:r>
              <a:rPr lang="en-GB" sz="1600" dirty="0">
                <a:latin typeface="Arial" panose="020B0604020202020204" pitchFamily="34" charset="0"/>
                <a:cs typeface="Arial" panose="020B0604020202020204" pitchFamily="34" charset="0"/>
              </a:rPr>
              <a:t>stop fighting and to end the </a:t>
            </a:r>
            <a:r>
              <a:rPr lang="en-GB" sz="1600" dirty="0" smtClean="0">
                <a:latin typeface="Arial" panose="020B0604020202020204" pitchFamily="34" charset="0"/>
                <a:cs typeface="Arial" panose="020B0604020202020204" pitchFamily="34" charset="0"/>
              </a:rPr>
              <a:t>war. </a:t>
            </a:r>
          </a:p>
          <a:p>
            <a:pPr algn="ctr"/>
            <a:r>
              <a:rPr lang="en-GB" sz="1600" dirty="0" smtClean="0">
                <a:latin typeface="Arial" panose="020B0604020202020204" pitchFamily="34" charset="0"/>
                <a:cs typeface="Arial" panose="020B0604020202020204" pitchFamily="34" charset="0"/>
              </a:rPr>
              <a:t>The </a:t>
            </a:r>
            <a:r>
              <a:rPr lang="en-GB" sz="1600" dirty="0">
                <a:latin typeface="Arial" panose="020B0604020202020204" pitchFamily="34" charset="0"/>
                <a:cs typeface="Arial" panose="020B0604020202020204" pitchFamily="34" charset="0"/>
              </a:rPr>
              <a:t>terrible war was over in Europe.</a:t>
            </a:r>
          </a:p>
        </p:txBody>
      </p:sp>
      <p:sp>
        <p:nvSpPr>
          <p:cNvPr id="5" name="TextBox 4"/>
          <p:cNvSpPr txBox="1"/>
          <p:nvPr/>
        </p:nvSpPr>
        <p:spPr>
          <a:xfrm>
            <a:off x="4499991" y="5417327"/>
            <a:ext cx="3312368" cy="584775"/>
          </a:xfrm>
          <a:prstGeom prst="rect">
            <a:avLst/>
          </a:prstGeom>
          <a:solidFill>
            <a:srgbClr val="FFFFCC"/>
          </a:solidFill>
        </p:spPr>
        <p:txBody>
          <a:bodyPr wrap="square" rtlCol="0">
            <a:spAutoFit/>
          </a:bodyPr>
          <a:lstStyle/>
          <a:p>
            <a:pPr algn="ctr"/>
            <a:r>
              <a:rPr lang="en-GB" sz="1600" dirty="0">
                <a:latin typeface="Arial" panose="020B0604020202020204" pitchFamily="34" charset="0"/>
                <a:cs typeface="Arial" panose="020B0604020202020204" pitchFamily="34" charset="0"/>
              </a:rPr>
              <a:t>This became known in Britain as VE day – Victory in Europe.</a:t>
            </a:r>
          </a:p>
        </p:txBody>
      </p:sp>
      <p:sp>
        <p:nvSpPr>
          <p:cNvPr id="4" name="TextBox 3">
            <a:extLst>
              <a:ext uri="{FF2B5EF4-FFF2-40B4-BE49-F238E27FC236}">
                <a16:creationId xmlns:a16="http://schemas.microsoft.com/office/drawing/2014/main" xmlns="" id="{864445F7-2E30-9248-9A99-008A48CD0BEC}"/>
              </a:ext>
            </a:extLst>
          </p:cNvPr>
          <p:cNvSpPr txBox="1"/>
          <p:nvPr/>
        </p:nvSpPr>
        <p:spPr>
          <a:xfrm>
            <a:off x="1115615" y="5775194"/>
            <a:ext cx="1329281" cy="230832"/>
          </a:xfrm>
          <a:prstGeom prst="rect">
            <a:avLst/>
          </a:prstGeom>
          <a:noFill/>
        </p:spPr>
        <p:txBody>
          <a:bodyPr wrap="square" rtlCol="0">
            <a:spAutoFit/>
          </a:bodyPr>
          <a:lstStyle/>
          <a:p>
            <a:r>
              <a:rPr lang="en-GB" sz="900" dirty="0"/>
              <a:t>© IWM (HU 41808)</a:t>
            </a:r>
            <a:endParaRPr lang="en-US" sz="900" dirty="0"/>
          </a:p>
        </p:txBody>
      </p:sp>
    </p:spTree>
    <p:custDataLst>
      <p:tags r:id="rId1"/>
    </p:custDataLst>
    <p:extLst>
      <p:ext uri="{BB962C8B-B14F-4D97-AF65-F5344CB8AC3E}">
        <p14:creationId xmlns:p14="http://schemas.microsoft.com/office/powerpoint/2010/main" val="118899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2213D59-AF51-A24E-9D8D-4392C03FD451}"/>
              </a:ext>
            </a:extLst>
          </p:cNvPr>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How did people celebrate?</a:t>
            </a:r>
            <a:endParaRPr lang="en-US" sz="4000" dirty="0">
              <a:latin typeface="Arial" panose="020B0604020202020204" pitchFamily="34" charset="0"/>
              <a:cs typeface="Arial" panose="020B0604020202020204" pitchFamily="34" charset="0"/>
            </a:endParaRPr>
          </a:p>
        </p:txBody>
      </p:sp>
      <p:pic>
        <p:nvPicPr>
          <p:cNvPr id="9" name="Content Placeholder 8">
            <a:extLst>
              <a:ext uri="{FF2B5EF4-FFF2-40B4-BE49-F238E27FC236}">
                <a16:creationId xmlns:a16="http://schemas.microsoft.com/office/drawing/2014/main" xmlns="" id="{D24D1483-0AC7-5B4C-BA59-F2CD5040917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95736" y="1502453"/>
            <a:ext cx="5112568" cy="5087006"/>
          </a:xfrm>
        </p:spPr>
      </p:pic>
      <p:sp>
        <p:nvSpPr>
          <p:cNvPr id="10" name="TextBox 9">
            <a:extLst>
              <a:ext uri="{FF2B5EF4-FFF2-40B4-BE49-F238E27FC236}">
                <a16:creationId xmlns:a16="http://schemas.microsoft.com/office/drawing/2014/main" xmlns="" id="{2722AF64-09B5-554F-98DE-5AC5A46D9B46}"/>
              </a:ext>
            </a:extLst>
          </p:cNvPr>
          <p:cNvSpPr txBox="1"/>
          <p:nvPr/>
        </p:nvSpPr>
        <p:spPr>
          <a:xfrm>
            <a:off x="2195736" y="6648632"/>
            <a:ext cx="2009092" cy="230832"/>
          </a:xfrm>
          <a:prstGeom prst="rect">
            <a:avLst/>
          </a:prstGeom>
          <a:noFill/>
        </p:spPr>
        <p:txBody>
          <a:bodyPr wrap="square" rtlCol="0">
            <a:spAutoFit/>
          </a:bodyPr>
          <a:lstStyle/>
          <a:p>
            <a:r>
              <a:rPr lang="en-GB" sz="900" dirty="0" err="1"/>
              <a:t>Â</a:t>
            </a:r>
            <a:r>
              <a:rPr lang="en-GB" sz="900" dirty="0"/>
              <a:t>© IWM (H 41849)</a:t>
            </a:r>
            <a:endParaRPr lang="en-US" sz="900" dirty="0"/>
          </a:p>
        </p:txBody>
      </p:sp>
      <p:sp>
        <p:nvSpPr>
          <p:cNvPr id="2" name="TextBox 1"/>
          <p:cNvSpPr txBox="1"/>
          <p:nvPr/>
        </p:nvSpPr>
        <p:spPr>
          <a:xfrm>
            <a:off x="179512" y="1484784"/>
            <a:ext cx="1800200" cy="1815882"/>
          </a:xfrm>
          <a:prstGeom prst="rect">
            <a:avLst/>
          </a:prstGeom>
          <a:solidFill>
            <a:srgbClr val="FFFFCC"/>
          </a:solidFill>
        </p:spPr>
        <p:txBody>
          <a:bodyPr wrap="square" rtlCol="0">
            <a:spAutoFit/>
          </a:bodyPr>
          <a:lstStyle/>
          <a:p>
            <a:pPr algn="ctr"/>
            <a:r>
              <a:rPr lang="en-US" sz="1600" dirty="0">
                <a:latin typeface="Arial" panose="020B0604020202020204" pitchFamily="34" charset="0"/>
                <a:cs typeface="Arial" panose="020B0604020202020204" pitchFamily="34" charset="0"/>
              </a:rPr>
              <a:t>Winston Churchill </a:t>
            </a:r>
            <a:r>
              <a:rPr lang="en-US" sz="1600" dirty="0" smtClean="0">
                <a:latin typeface="Arial" panose="020B0604020202020204" pitchFamily="34" charset="0"/>
                <a:cs typeface="Arial" panose="020B0604020202020204" pitchFamily="34" charset="0"/>
              </a:rPr>
              <a:t>declared a public holiday. </a:t>
            </a:r>
            <a:endParaRPr lang="en-US" sz="1600" dirty="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Thousands of people travelled to London to celebrate.</a:t>
            </a:r>
          </a:p>
        </p:txBody>
      </p:sp>
      <p:sp>
        <p:nvSpPr>
          <p:cNvPr id="3" name="TextBox 2"/>
          <p:cNvSpPr txBox="1"/>
          <p:nvPr/>
        </p:nvSpPr>
        <p:spPr>
          <a:xfrm>
            <a:off x="6516216" y="4491959"/>
            <a:ext cx="2160240" cy="1077218"/>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What sign is Winston Churchill making with his hand. What does it mean?</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265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E0BF842-51F5-0040-86B3-623AD9743D14}"/>
              </a:ext>
            </a:extLst>
          </p:cNvPr>
          <p:cNvSpPr>
            <a:spLocks noGrp="1"/>
          </p:cNvSpPr>
          <p:nvPr>
            <p:ph type="title"/>
          </p:nvPr>
        </p:nvSpPr>
        <p:spPr>
          <a:xfrm>
            <a:off x="363231" y="260648"/>
            <a:ext cx="8486460" cy="1143000"/>
          </a:xfrm>
        </p:spPr>
        <p:txBody>
          <a:bodyPr>
            <a:normAutofit fontScale="90000"/>
          </a:bodyPr>
          <a:lstStyle/>
          <a:p>
            <a:r>
              <a:rPr lang="en-US" dirty="0" smtClean="0">
                <a:latin typeface="Arial" panose="020B0604020202020204" pitchFamily="34" charset="0"/>
                <a:cs typeface="Arial" panose="020B0604020202020204" pitchFamily="34" charset="0"/>
              </a:rPr>
              <a:t>National Celebrations 8</a:t>
            </a:r>
            <a:r>
              <a:rPr lang="en-US" baseline="3000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May 1945</a:t>
            </a:r>
            <a:endParaRPr lang="en-US"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xmlns="" id="{4DE49ADB-1981-F049-9647-5D3FDEB6DC4C}"/>
              </a:ext>
            </a:extLst>
          </p:cNvPr>
          <p:cNvPicPr>
            <a:picLocks noGrp="1" noChangeAspect="1"/>
          </p:cNvPicPr>
          <p:nvPr>
            <p:ph sz="half" idx="1"/>
          </p:nvPr>
        </p:nvPicPr>
        <p:blipFill>
          <a:blip r:embed="rId4"/>
          <a:stretch>
            <a:fillRect/>
          </a:stretch>
        </p:blipFill>
        <p:spPr>
          <a:xfrm>
            <a:off x="135591" y="1988840"/>
            <a:ext cx="4379258" cy="2583762"/>
          </a:xfrm>
          <a:prstGeom prst="rect">
            <a:avLst/>
          </a:prstGeom>
        </p:spPr>
      </p:pic>
      <p:pic>
        <p:nvPicPr>
          <p:cNvPr id="8" name="Content Placeholder 7">
            <a:extLst>
              <a:ext uri="{FF2B5EF4-FFF2-40B4-BE49-F238E27FC236}">
                <a16:creationId xmlns:a16="http://schemas.microsoft.com/office/drawing/2014/main" xmlns="" id="{0637A415-57D2-4840-8CF5-0CDD28897EE2}"/>
              </a:ext>
            </a:extLst>
          </p:cNvPr>
          <p:cNvPicPr>
            <a:picLocks noGrp="1" noChangeAspect="1"/>
          </p:cNvPicPr>
          <p:nvPr>
            <p:ph sz="half" idx="2"/>
          </p:nvPr>
        </p:nvPicPr>
        <p:blipFill>
          <a:blip r:embed="rId5"/>
          <a:stretch>
            <a:fillRect/>
          </a:stretch>
        </p:blipFill>
        <p:spPr>
          <a:xfrm>
            <a:off x="4572000" y="1988840"/>
            <a:ext cx="4421260" cy="2564331"/>
          </a:xfrm>
          <a:prstGeom prst="rect">
            <a:avLst/>
          </a:prstGeom>
        </p:spPr>
      </p:pic>
      <p:sp>
        <p:nvSpPr>
          <p:cNvPr id="2" name="TextBox 1">
            <a:extLst>
              <a:ext uri="{FF2B5EF4-FFF2-40B4-BE49-F238E27FC236}">
                <a16:creationId xmlns:a16="http://schemas.microsoft.com/office/drawing/2014/main" xmlns="" id="{E0AF61B4-42A6-734F-B3BF-FB4EA3415C35}"/>
              </a:ext>
            </a:extLst>
          </p:cNvPr>
          <p:cNvSpPr txBox="1"/>
          <p:nvPr/>
        </p:nvSpPr>
        <p:spPr>
          <a:xfrm>
            <a:off x="135591" y="4581128"/>
            <a:ext cx="1052034" cy="261610"/>
          </a:xfrm>
          <a:prstGeom prst="rect">
            <a:avLst/>
          </a:prstGeom>
          <a:noFill/>
        </p:spPr>
        <p:txBody>
          <a:bodyPr wrap="square" rtlCol="0">
            <a:spAutoFit/>
          </a:bodyPr>
          <a:lstStyle/>
          <a:p>
            <a:r>
              <a:rPr lang="en-US" sz="1100" dirty="0" smtClean="0"/>
              <a:t>Bridgeman</a:t>
            </a:r>
            <a:endParaRPr lang="en-US" sz="1100" dirty="0"/>
          </a:p>
        </p:txBody>
      </p:sp>
      <p:sp>
        <p:nvSpPr>
          <p:cNvPr id="5" name="TextBox 4"/>
          <p:cNvSpPr txBox="1"/>
          <p:nvPr/>
        </p:nvSpPr>
        <p:spPr>
          <a:xfrm>
            <a:off x="164810" y="4872324"/>
            <a:ext cx="8684881" cy="1569660"/>
          </a:xfrm>
          <a:prstGeom prst="rect">
            <a:avLst/>
          </a:prstGeom>
          <a:solidFill>
            <a:srgbClr val="FFFFCC"/>
          </a:solidFill>
        </p:spPr>
        <p:txBody>
          <a:bodyPr wrap="square" rtlCol="0">
            <a:spAutoFit/>
          </a:bodyPr>
          <a:lstStyle/>
          <a:p>
            <a:r>
              <a:rPr lang="en-GB" sz="1600" dirty="0">
                <a:latin typeface="Arial" panose="020B0604020202020204" pitchFamily="34" charset="0"/>
                <a:cs typeface="Arial" panose="020B0604020202020204" pitchFamily="34" charset="0"/>
              </a:rPr>
              <a:t>Huge crowds - with lots of people dressed in red, white and blue - gathered outside Buckingham Palace in London. They cheered as King George VI and his family, including Princess Elizabeth (the current queen) and Princess Margaret, came out onto the balcony to greet everybody.</a:t>
            </a:r>
          </a:p>
          <a:p>
            <a:r>
              <a:rPr lang="en-GB" sz="1600" dirty="0">
                <a:latin typeface="Arial" panose="020B0604020202020204" pitchFamily="34" charset="0"/>
                <a:cs typeface="Arial" panose="020B0604020202020204" pitchFamily="34" charset="0"/>
              </a:rPr>
              <a:t>Princess Elizabeth and her sister were allowed to leave the palace and celebrate with crowds outside, although they had to do it secretly. </a:t>
            </a:r>
          </a:p>
        </p:txBody>
      </p:sp>
      <p:sp>
        <p:nvSpPr>
          <p:cNvPr id="6" name="TextBox 5"/>
          <p:cNvSpPr txBox="1"/>
          <p:nvPr/>
        </p:nvSpPr>
        <p:spPr>
          <a:xfrm>
            <a:off x="164810" y="1637184"/>
            <a:ext cx="4342440" cy="338554"/>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Do you recognise this building?</a:t>
            </a:r>
            <a:endParaRPr lang="en-GB" sz="1600" dirty="0">
              <a:latin typeface="Arial" panose="020B0604020202020204" pitchFamily="34" charset="0"/>
              <a:cs typeface="Arial" panose="020B0604020202020204" pitchFamily="34" charset="0"/>
            </a:endParaRPr>
          </a:p>
        </p:txBody>
      </p:sp>
      <p:sp>
        <p:nvSpPr>
          <p:cNvPr id="10" name="TextBox 9"/>
          <p:cNvSpPr txBox="1"/>
          <p:nvPr/>
        </p:nvSpPr>
        <p:spPr>
          <a:xfrm>
            <a:off x="4507251" y="1637184"/>
            <a:ext cx="4342440" cy="338554"/>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Do you know who is in this picture?</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3695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3B789B-B0D6-DC4D-BE32-702A39D1AA29}"/>
              </a:ext>
            </a:extLst>
          </p:cNvPr>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Crowds outside Buckingham Palace</a:t>
            </a:r>
            <a:endParaRPr lang="en-US" sz="3600" dirty="0">
              <a:latin typeface="Arial" panose="020B0604020202020204" pitchFamily="34" charset="0"/>
              <a:cs typeface="Arial" panose="020B0604020202020204" pitchFamily="34" charset="0"/>
            </a:endParaRPr>
          </a:p>
        </p:txBody>
      </p:sp>
      <p:pic>
        <p:nvPicPr>
          <p:cNvPr id="4" name="Content Placeholder 8">
            <a:extLst>
              <a:ext uri="{FF2B5EF4-FFF2-40B4-BE49-F238E27FC236}">
                <a16:creationId xmlns:a16="http://schemas.microsoft.com/office/drawing/2014/main" xmlns="" id="{02ED72CC-0251-AF44-A708-905D6E7E1E72}"/>
              </a:ext>
            </a:extLst>
          </p:cNvPr>
          <p:cNvPicPr>
            <a:picLocks noGrp="1" noChangeAspect="1"/>
          </p:cNvPicPr>
          <p:nvPr>
            <p:ph idx="1"/>
          </p:nvPr>
        </p:nvPicPr>
        <p:blipFill>
          <a:blip r:embed="rId4"/>
          <a:stretch>
            <a:fillRect/>
          </a:stretch>
        </p:blipFill>
        <p:spPr>
          <a:xfrm>
            <a:off x="1185993" y="1600200"/>
            <a:ext cx="6772014" cy="4525963"/>
          </a:xfrm>
          <a:prstGeom prst="rect">
            <a:avLst/>
          </a:prstGeom>
        </p:spPr>
      </p:pic>
      <p:sp>
        <p:nvSpPr>
          <p:cNvPr id="3" name="TextBox 2"/>
          <p:cNvSpPr txBox="1"/>
          <p:nvPr/>
        </p:nvSpPr>
        <p:spPr>
          <a:xfrm>
            <a:off x="5148064" y="2852936"/>
            <a:ext cx="2808312" cy="830997"/>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Why did people flock to Buckingham Palace?</a:t>
            </a:r>
          </a:p>
          <a:p>
            <a:r>
              <a:rPr lang="en-GB" sz="1600" dirty="0" smtClean="0">
                <a:latin typeface="Arial" panose="020B0604020202020204" pitchFamily="34" charset="0"/>
                <a:cs typeface="Arial" panose="020B0604020202020204" pitchFamily="34" charset="0"/>
              </a:rPr>
              <a:t>Who did they want to see?</a:t>
            </a:r>
          </a:p>
        </p:txBody>
      </p:sp>
      <p:sp>
        <p:nvSpPr>
          <p:cNvPr id="5" name="TextBox 4">
            <a:extLst>
              <a:ext uri="{FF2B5EF4-FFF2-40B4-BE49-F238E27FC236}">
                <a16:creationId xmlns:a16="http://schemas.microsoft.com/office/drawing/2014/main" xmlns="" id="{5A5499F7-F663-D143-9B01-2785A16CB702}"/>
              </a:ext>
            </a:extLst>
          </p:cNvPr>
          <p:cNvSpPr txBox="1"/>
          <p:nvPr/>
        </p:nvSpPr>
        <p:spPr>
          <a:xfrm>
            <a:off x="1185994" y="6188126"/>
            <a:ext cx="793718" cy="230832"/>
          </a:xfrm>
          <a:prstGeom prst="rect">
            <a:avLst/>
          </a:prstGeom>
          <a:noFill/>
        </p:spPr>
        <p:txBody>
          <a:bodyPr wrap="square" rtlCol="0">
            <a:spAutoFit/>
          </a:bodyPr>
          <a:lstStyle/>
          <a:p>
            <a:r>
              <a:rPr lang="en-US" sz="900" dirty="0" smtClean="0"/>
              <a:t>Bridgeman</a:t>
            </a:r>
            <a:endParaRPr lang="en-US" sz="900" dirty="0"/>
          </a:p>
        </p:txBody>
      </p:sp>
    </p:spTree>
    <p:custDataLst>
      <p:tags r:id="rId1"/>
    </p:custDataLst>
    <p:extLst>
      <p:ext uri="{BB962C8B-B14F-4D97-AF65-F5344CB8AC3E}">
        <p14:creationId xmlns:p14="http://schemas.microsoft.com/office/powerpoint/2010/main" val="14275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81FEBC-E9DC-AB4D-B70B-D56BCCCB9890}"/>
              </a:ext>
            </a:extLst>
          </p:cNvPr>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Street parties and celebrations all over the country</a:t>
            </a:r>
            <a:endParaRPr lang="en-US" sz="32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xmlns="" id="{D4D1E719-D2C7-4A43-8B28-ACE285DFD6E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7504" y="3501008"/>
            <a:ext cx="4005352" cy="2448272"/>
          </a:xfrm>
        </p:spPr>
      </p:pic>
      <p:pic>
        <p:nvPicPr>
          <p:cNvPr id="6" name="Content Placeholder 6">
            <a:extLst>
              <a:ext uri="{FF2B5EF4-FFF2-40B4-BE49-F238E27FC236}">
                <a16:creationId xmlns:a16="http://schemas.microsoft.com/office/drawing/2014/main" xmlns="" id="{82BDCE87-9943-6F41-86E7-7662B1F66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700" y="2420888"/>
            <a:ext cx="4740429" cy="3620503"/>
          </a:xfrm>
          <a:prstGeom prst="rect">
            <a:avLst/>
          </a:prstGeom>
        </p:spPr>
      </p:pic>
      <p:sp>
        <p:nvSpPr>
          <p:cNvPr id="7" name="TextBox 6">
            <a:extLst>
              <a:ext uri="{FF2B5EF4-FFF2-40B4-BE49-F238E27FC236}">
                <a16:creationId xmlns:a16="http://schemas.microsoft.com/office/drawing/2014/main" xmlns="" id="{DAA28D38-30FF-5B40-8E7C-726E3F032810}"/>
              </a:ext>
            </a:extLst>
          </p:cNvPr>
          <p:cNvSpPr txBox="1"/>
          <p:nvPr/>
        </p:nvSpPr>
        <p:spPr>
          <a:xfrm>
            <a:off x="436766" y="6165304"/>
            <a:ext cx="8445939" cy="507831"/>
          </a:xfrm>
          <a:prstGeom prst="rect">
            <a:avLst/>
          </a:prstGeom>
          <a:noFill/>
        </p:spPr>
        <p:txBody>
          <a:bodyPr wrap="square" rtlCol="0">
            <a:spAutoFit/>
          </a:bodyPr>
          <a:lstStyle/>
          <a:p>
            <a:r>
              <a:rPr lang="en-GB" sz="900" dirty="0"/>
              <a:t>© IWM (HU 92607)                                                                                                                   © IWM (EA 65881)</a:t>
            </a:r>
            <a:endParaRPr lang="en-US" sz="900" dirty="0"/>
          </a:p>
          <a:p>
            <a:endParaRPr lang="en-US" dirty="0"/>
          </a:p>
        </p:txBody>
      </p:sp>
      <p:sp>
        <p:nvSpPr>
          <p:cNvPr id="3" name="TextBox 2"/>
          <p:cNvSpPr txBox="1"/>
          <p:nvPr/>
        </p:nvSpPr>
        <p:spPr>
          <a:xfrm>
            <a:off x="107504" y="1628800"/>
            <a:ext cx="2520280" cy="584775"/>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London</a:t>
            </a:r>
            <a:endParaRPr lang="en-GB" sz="3200" dirty="0">
              <a:latin typeface="Arial" panose="020B0604020202020204" pitchFamily="34" charset="0"/>
              <a:cs typeface="Arial" panose="020B0604020202020204" pitchFamily="34" charset="0"/>
            </a:endParaRPr>
          </a:p>
        </p:txBody>
      </p:sp>
      <p:sp>
        <p:nvSpPr>
          <p:cNvPr id="4" name="TextBox 3"/>
          <p:cNvSpPr txBox="1"/>
          <p:nvPr/>
        </p:nvSpPr>
        <p:spPr>
          <a:xfrm>
            <a:off x="436766" y="2816060"/>
            <a:ext cx="3240360" cy="584775"/>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What are these children doing?</a:t>
            </a:r>
          </a:p>
          <a:p>
            <a:r>
              <a:rPr lang="en-GB" sz="1600" dirty="0" smtClean="0">
                <a:latin typeface="Arial" panose="020B0604020202020204" pitchFamily="34" charset="0"/>
                <a:cs typeface="Arial" panose="020B0604020202020204" pitchFamily="34" charset="0"/>
              </a:rPr>
              <a:t>What are they wearing?</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4865041" y="1459522"/>
            <a:ext cx="3672041" cy="830997"/>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What are these people doing?</a:t>
            </a:r>
          </a:p>
          <a:p>
            <a:r>
              <a:rPr lang="en-GB" sz="1600" dirty="0" smtClean="0">
                <a:latin typeface="Arial" panose="020B0604020202020204" pitchFamily="34" charset="0"/>
                <a:cs typeface="Arial" panose="020B0604020202020204" pitchFamily="34" charset="0"/>
              </a:rPr>
              <a:t>What do you notice about their clothes?</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039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DDED8D3-70C3-514D-90F1-86C8DB3750B4}"/>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West Midlands</a:t>
            </a:r>
          </a:p>
        </p:txBody>
      </p:sp>
      <p:sp>
        <p:nvSpPr>
          <p:cNvPr id="24" name="TextBox 23">
            <a:extLst>
              <a:ext uri="{FF2B5EF4-FFF2-40B4-BE49-F238E27FC236}">
                <a16:creationId xmlns:a16="http://schemas.microsoft.com/office/drawing/2014/main" xmlns="" id="{584318F8-B3F6-E743-BB2A-8DDBF1BC5FA1}"/>
              </a:ext>
            </a:extLst>
          </p:cNvPr>
          <p:cNvSpPr txBox="1"/>
          <p:nvPr/>
        </p:nvSpPr>
        <p:spPr>
          <a:xfrm>
            <a:off x="206141" y="5543087"/>
            <a:ext cx="8369423" cy="230832"/>
          </a:xfrm>
          <a:prstGeom prst="rect">
            <a:avLst/>
          </a:prstGeom>
          <a:noFill/>
        </p:spPr>
        <p:txBody>
          <a:bodyPr wrap="square" rtlCol="0">
            <a:spAutoFit/>
          </a:bodyPr>
          <a:lstStyle/>
          <a:p>
            <a:r>
              <a:rPr lang="en-US" sz="900" dirty="0" err="1"/>
              <a:t>Mirrorpix</a:t>
            </a:r>
            <a:endParaRPr lang="en-US" sz="900" dirty="0"/>
          </a:p>
        </p:txBody>
      </p:sp>
      <p:pic>
        <p:nvPicPr>
          <p:cNvPr id="31" name="Content Placeholder 30">
            <a:extLst>
              <a:ext uri="{FF2B5EF4-FFF2-40B4-BE49-F238E27FC236}">
                <a16:creationId xmlns:a16="http://schemas.microsoft.com/office/drawing/2014/main" xmlns="" id="{822C833C-9B7C-594F-94DA-DCB1FB46CC5C}"/>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18370" y="2268698"/>
            <a:ext cx="4453630" cy="3264484"/>
          </a:xfrm>
        </p:spPr>
      </p:pic>
      <p:pic>
        <p:nvPicPr>
          <p:cNvPr id="37" name="Content Placeholder 36">
            <a:extLst>
              <a:ext uri="{FF2B5EF4-FFF2-40B4-BE49-F238E27FC236}">
                <a16:creationId xmlns:a16="http://schemas.microsoft.com/office/drawing/2014/main" xmlns="" id="{BF23DE80-0219-BE49-9390-65359DA3A2EB}"/>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22642" y="2258792"/>
            <a:ext cx="4341846" cy="3264484"/>
          </a:xfrm>
        </p:spPr>
      </p:pic>
      <p:sp>
        <p:nvSpPr>
          <p:cNvPr id="2" name="TextBox 1"/>
          <p:cNvSpPr txBox="1"/>
          <p:nvPr/>
        </p:nvSpPr>
        <p:spPr>
          <a:xfrm>
            <a:off x="1" y="1556792"/>
            <a:ext cx="4644008" cy="830997"/>
          </a:xfrm>
          <a:prstGeom prst="rect">
            <a:avLst/>
          </a:prstGeom>
          <a:solidFill>
            <a:srgbClr val="FFFFCC"/>
          </a:solidFill>
        </p:spPr>
        <p:txBody>
          <a:bodyPr wrap="square" rtlCol="0">
            <a:spAutoFit/>
          </a:bodyPr>
          <a:lstStyle/>
          <a:p>
            <a:pPr algn="ctr"/>
            <a:r>
              <a:rPr lang="en-US" sz="1600" dirty="0">
                <a:latin typeface="Arial" panose="020B0604020202020204" pitchFamily="34" charset="0"/>
                <a:cs typeface="Arial" panose="020B0604020202020204" pitchFamily="34" charset="0"/>
              </a:rPr>
              <a:t>What can you see happening in </a:t>
            </a:r>
            <a:r>
              <a:rPr lang="en-US" sz="1600" dirty="0" smtClean="0">
                <a:latin typeface="Arial" panose="020B0604020202020204" pitchFamily="34" charset="0"/>
                <a:cs typeface="Arial" panose="020B0604020202020204" pitchFamily="34" charset="0"/>
              </a:rPr>
              <a:t>this photograph? </a:t>
            </a:r>
            <a:endParaRPr lang="en-US" sz="1600" dirty="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What do you notice about the buildings in the background?</a:t>
            </a:r>
            <a:endParaRPr lang="en-US" sz="1600" dirty="0">
              <a:latin typeface="Arial" panose="020B0604020202020204" pitchFamily="34" charset="0"/>
              <a:cs typeface="Arial" panose="020B0604020202020204" pitchFamily="34" charset="0"/>
            </a:endParaRPr>
          </a:p>
        </p:txBody>
      </p:sp>
      <p:sp>
        <p:nvSpPr>
          <p:cNvPr id="3" name="TextBox 2"/>
          <p:cNvSpPr txBox="1"/>
          <p:nvPr/>
        </p:nvSpPr>
        <p:spPr>
          <a:xfrm>
            <a:off x="7218392" y="945539"/>
            <a:ext cx="1872208" cy="400110"/>
          </a:xfrm>
          <a:prstGeom prst="rect">
            <a:avLst/>
          </a:prstGeom>
          <a:noFill/>
        </p:spPr>
        <p:txBody>
          <a:bodyPr wrap="square" rtlCol="0">
            <a:spAutoFit/>
          </a:bodyPr>
          <a:lstStyle/>
          <a:p>
            <a:pPr algn="ctr"/>
            <a:r>
              <a:rPr lang="en-GB" sz="2000" dirty="0" smtClean="0"/>
              <a:t>Coventry</a:t>
            </a:r>
            <a:endParaRPr lang="en-GB" sz="2000" dirty="0"/>
          </a:p>
        </p:txBody>
      </p:sp>
      <p:sp>
        <p:nvSpPr>
          <p:cNvPr id="5" name="TextBox 4"/>
          <p:cNvSpPr txBox="1"/>
          <p:nvPr/>
        </p:nvSpPr>
        <p:spPr>
          <a:xfrm>
            <a:off x="4788024" y="5686942"/>
            <a:ext cx="3960440" cy="830997"/>
          </a:xfrm>
          <a:prstGeom prst="rect">
            <a:avLst/>
          </a:prstGeom>
          <a:solidFill>
            <a:srgbClr val="FFFFCC"/>
          </a:solidFill>
        </p:spPr>
        <p:txBody>
          <a:bodyPr wrap="square" rtlCol="0">
            <a:spAutoFit/>
          </a:bodyPr>
          <a:lstStyle/>
          <a:p>
            <a:pPr algn="ctr"/>
            <a:r>
              <a:rPr lang="en-GB" sz="1600" dirty="0">
                <a:latin typeface="Arial" panose="020B0604020202020204" pitchFamily="34" charset="0"/>
                <a:cs typeface="Arial" panose="020B0604020202020204" pitchFamily="34" charset="0"/>
              </a:rPr>
              <a:t>Special services were held in the ruins of the </a:t>
            </a:r>
            <a:r>
              <a:rPr lang="en-GB" sz="1600" dirty="0" smtClean="0">
                <a:latin typeface="Arial" panose="020B0604020202020204" pitchFamily="34" charset="0"/>
                <a:cs typeface="Arial" panose="020B0604020202020204" pitchFamily="34" charset="0"/>
              </a:rPr>
              <a:t>Coventry Cathedral on VE day. </a:t>
            </a:r>
            <a:r>
              <a:rPr lang="en-GB" sz="1600" dirty="0">
                <a:latin typeface="Arial" panose="020B0604020202020204" pitchFamily="34" charset="0"/>
                <a:cs typeface="Arial" panose="020B0604020202020204" pitchFamily="34" charset="0"/>
              </a:rPr>
              <a:t>It was visited by thousands of people. </a:t>
            </a:r>
          </a:p>
        </p:txBody>
      </p:sp>
      <p:sp>
        <p:nvSpPr>
          <p:cNvPr id="9" name="TextBox 8"/>
          <p:cNvSpPr txBox="1"/>
          <p:nvPr/>
        </p:nvSpPr>
        <p:spPr>
          <a:xfrm>
            <a:off x="4644008" y="1556792"/>
            <a:ext cx="4446592"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Coventry was bombed heavily during the Second World War. Lots of  people were killed and buildings were  lost or badly damaged .</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230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idx="1"/>
          </p:nvPr>
        </p:nvSpPr>
        <p:spPr>
          <a:solidFill>
            <a:srgbClr val="FFFFCC"/>
          </a:solidFill>
        </p:spPr>
        <p:txBody>
          <a:bodyPr>
            <a:normAutofit lnSpcReduction="10000"/>
          </a:bodyPr>
          <a:lstStyle/>
          <a:p>
            <a:pPr marL="0" indent="0">
              <a:buNone/>
            </a:pPr>
            <a:r>
              <a:rPr lang="en-GB" sz="2200" dirty="0" smtClean="0">
                <a:latin typeface="Arial" panose="020B0604020202020204" pitchFamily="34" charset="0"/>
                <a:cs typeface="Arial" panose="020B0604020202020204" pitchFamily="34" charset="0"/>
              </a:rPr>
              <a:t>Notes for teachers:</a:t>
            </a:r>
          </a:p>
          <a:p>
            <a:pPr marL="0" indent="0">
              <a:buNone/>
            </a:pPr>
            <a:endParaRPr lang="en-GB" sz="2200" dirty="0" smtClean="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This resource could be used as an assembly for commemorating the  VE Day (May 8</a:t>
            </a:r>
            <a:r>
              <a:rPr lang="en-GB" sz="2200" baseline="30000" dirty="0" smtClean="0">
                <a:latin typeface="Arial" panose="020B0604020202020204" pitchFamily="34" charset="0"/>
                <a:cs typeface="Arial" panose="020B0604020202020204" pitchFamily="34" charset="0"/>
              </a:rPr>
              <a:t>th</a:t>
            </a:r>
            <a:r>
              <a:rPr lang="en-GB" sz="2200" dirty="0" smtClean="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rPr>
              <a:t> </a:t>
            </a:r>
            <a:r>
              <a:rPr lang="en-GB" sz="2200" dirty="0" smtClean="0">
                <a:latin typeface="Arial" panose="020B0604020202020204" pitchFamily="34" charset="0"/>
                <a:cs typeface="Arial" panose="020B0604020202020204" pitchFamily="34" charset="0"/>
              </a:rPr>
              <a:t>1945) or as a starting point of a wider study of the Second World War</a:t>
            </a:r>
          </a:p>
          <a:p>
            <a:endParaRPr lang="en-GB" sz="800" dirty="0" smtClean="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Some slides have additional information in the notes below the slide, but these notes cannot be seen when viewing the  PowerPoint as a slide show</a:t>
            </a:r>
          </a:p>
          <a:p>
            <a:endParaRPr lang="en-GB" sz="900" dirty="0" smtClean="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Ideally some of the maps and images should be printed so students can examine them in detail</a:t>
            </a:r>
          </a:p>
          <a:p>
            <a:endParaRPr lang="en-GB" sz="900" dirty="0" smtClean="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The maps and images are a high resolution and can be printed out on A4 or A3 without losing any quality</a:t>
            </a:r>
          </a:p>
          <a:p>
            <a:pPr marL="0" indent="0">
              <a:buNone/>
            </a:pPr>
            <a:endParaRPr lang="en-GB" sz="2400" dirty="0"/>
          </a:p>
        </p:txBody>
      </p:sp>
    </p:spTree>
    <p:custDataLst>
      <p:tags r:id="rId1"/>
    </p:custDataLst>
    <p:extLst>
      <p:ext uri="{BB962C8B-B14F-4D97-AF65-F5344CB8AC3E}">
        <p14:creationId xmlns:p14="http://schemas.microsoft.com/office/powerpoint/2010/main" val="4237928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43F614-C737-E746-84F8-2BB19F2F06A8}"/>
              </a:ext>
            </a:extLst>
          </p:cNvPr>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West Midlands</a:t>
            </a:r>
            <a:endParaRPr lang="en-US" sz="40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xmlns="" id="{402510D6-8BAE-0544-821B-36B3ADE797B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47664" y="1679259"/>
            <a:ext cx="5688632" cy="4550165"/>
          </a:xfrm>
        </p:spPr>
      </p:pic>
      <p:sp>
        <p:nvSpPr>
          <p:cNvPr id="3" name="TextBox 2">
            <a:extLst>
              <a:ext uri="{FF2B5EF4-FFF2-40B4-BE49-F238E27FC236}">
                <a16:creationId xmlns:a16="http://schemas.microsoft.com/office/drawing/2014/main" xmlns="" id="{B8C0CD98-4A80-0A47-A1F8-2D4AD7E6CB2D}"/>
              </a:ext>
            </a:extLst>
          </p:cNvPr>
          <p:cNvSpPr txBox="1"/>
          <p:nvPr/>
        </p:nvSpPr>
        <p:spPr>
          <a:xfrm>
            <a:off x="1483792" y="6214640"/>
            <a:ext cx="4341356" cy="230832"/>
          </a:xfrm>
          <a:prstGeom prst="rect">
            <a:avLst/>
          </a:prstGeom>
          <a:noFill/>
        </p:spPr>
        <p:txBody>
          <a:bodyPr wrap="square" rtlCol="0">
            <a:spAutoFit/>
          </a:bodyPr>
          <a:lstStyle/>
          <a:p>
            <a:r>
              <a:rPr lang="en-US" sz="900" dirty="0"/>
              <a:t>Birmingham Mail</a:t>
            </a:r>
          </a:p>
        </p:txBody>
      </p:sp>
      <p:sp>
        <p:nvSpPr>
          <p:cNvPr id="4" name="TextBox 3"/>
          <p:cNvSpPr txBox="1"/>
          <p:nvPr/>
        </p:nvSpPr>
        <p:spPr>
          <a:xfrm>
            <a:off x="6679232" y="868650"/>
            <a:ext cx="1872208"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Birmingham</a:t>
            </a: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6516216" y="5373216"/>
            <a:ext cx="2448272"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Why do you think the service is being held on the steps outside?</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323528" y="1633155"/>
            <a:ext cx="3330942" cy="584775"/>
          </a:xfrm>
          <a:prstGeom prst="rect">
            <a:avLst/>
          </a:prstGeom>
          <a:solidFill>
            <a:srgbClr val="FFFFCC"/>
          </a:solidFill>
        </p:spPr>
        <p:txBody>
          <a:bodyPr wrap="square" rtlCol="0">
            <a:spAutoFit/>
          </a:bodyPr>
          <a:lstStyle/>
          <a:p>
            <a:pPr algn="ctr"/>
            <a:r>
              <a:rPr lang="en-GB" sz="1600" dirty="0">
                <a:latin typeface="Arial" panose="020B0604020202020204" pitchFamily="34" charset="0"/>
                <a:cs typeface="Arial" panose="020B0604020202020204" pitchFamily="34" charset="0"/>
              </a:rPr>
              <a:t>A special service was held at the Birmingham Hall of Memory</a:t>
            </a:r>
            <a:endParaRPr lang="en-GB" sz="1600" dirty="0"/>
          </a:p>
        </p:txBody>
      </p:sp>
    </p:spTree>
    <p:custDataLst>
      <p:tags r:id="rId1"/>
    </p:custDataLst>
    <p:extLst>
      <p:ext uri="{BB962C8B-B14F-4D97-AF65-F5344CB8AC3E}">
        <p14:creationId xmlns:p14="http://schemas.microsoft.com/office/powerpoint/2010/main" val="112219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DD9DEC-DEE6-7C4C-A11E-D3CDE9A3C469}"/>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East Midlands</a:t>
            </a:r>
          </a:p>
        </p:txBody>
      </p:sp>
      <p:pic>
        <p:nvPicPr>
          <p:cNvPr id="7" name="Content Placeholder 6">
            <a:extLst>
              <a:ext uri="{FF2B5EF4-FFF2-40B4-BE49-F238E27FC236}">
                <a16:creationId xmlns:a16="http://schemas.microsoft.com/office/drawing/2014/main" xmlns="" id="{F291DD29-41ED-9845-B3A7-8A7BFB73E61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47059" y="1308830"/>
            <a:ext cx="7398837" cy="4492457"/>
          </a:xfrm>
        </p:spPr>
      </p:pic>
      <p:sp>
        <p:nvSpPr>
          <p:cNvPr id="8" name="TextBox 7">
            <a:extLst>
              <a:ext uri="{FF2B5EF4-FFF2-40B4-BE49-F238E27FC236}">
                <a16:creationId xmlns:a16="http://schemas.microsoft.com/office/drawing/2014/main" xmlns="" id="{DD951580-0DFF-694F-954A-77DBA7BE51E1}"/>
              </a:ext>
            </a:extLst>
          </p:cNvPr>
          <p:cNvSpPr txBox="1"/>
          <p:nvPr/>
        </p:nvSpPr>
        <p:spPr>
          <a:xfrm>
            <a:off x="485530" y="6488668"/>
            <a:ext cx="4806549" cy="230832"/>
          </a:xfrm>
          <a:prstGeom prst="rect">
            <a:avLst/>
          </a:prstGeom>
          <a:noFill/>
        </p:spPr>
        <p:txBody>
          <a:bodyPr wrap="square" rtlCol="0">
            <a:spAutoFit/>
          </a:bodyPr>
          <a:lstStyle/>
          <a:p>
            <a:r>
              <a:rPr lang="en-GB" sz="900" dirty="0"/>
              <a:t>Heritage Image Partnership Ltd / </a:t>
            </a:r>
            <a:r>
              <a:rPr lang="en-GB" sz="900" dirty="0" err="1"/>
              <a:t>Alamy</a:t>
            </a:r>
            <a:r>
              <a:rPr lang="en-GB" sz="900" dirty="0"/>
              <a:t> Stock Photo</a:t>
            </a:r>
            <a:endParaRPr lang="en-US" sz="900" dirty="0"/>
          </a:p>
        </p:txBody>
      </p:sp>
      <p:sp>
        <p:nvSpPr>
          <p:cNvPr id="3" name="TextBox 2"/>
          <p:cNvSpPr txBox="1"/>
          <p:nvPr/>
        </p:nvSpPr>
        <p:spPr>
          <a:xfrm>
            <a:off x="6732240" y="908720"/>
            <a:ext cx="1512168"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Nottingham</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0" y="5262591"/>
            <a:ext cx="1907704" cy="830997"/>
          </a:xfrm>
          <a:prstGeom prst="rect">
            <a:avLst/>
          </a:prstGeom>
          <a:solidFill>
            <a:srgbClr val="FFFFCC"/>
          </a:solidFill>
        </p:spPr>
        <p:txBody>
          <a:bodyPr wrap="square" rtlCol="0">
            <a:spAutoFit/>
          </a:bodyPr>
          <a:lstStyle/>
          <a:p>
            <a:pPr algn="ctr"/>
            <a:r>
              <a:rPr lang="en-GB" sz="1600" dirty="0">
                <a:latin typeface="Arial" panose="020B0604020202020204" pitchFamily="34" charset="0"/>
                <a:cs typeface="Arial" panose="020B0604020202020204" pitchFamily="34" charset="0"/>
              </a:rPr>
              <a:t>Street parties were held across the region.</a:t>
            </a:r>
          </a:p>
        </p:txBody>
      </p:sp>
      <p:sp>
        <p:nvSpPr>
          <p:cNvPr id="6" name="TextBox 5"/>
          <p:cNvSpPr txBox="1"/>
          <p:nvPr/>
        </p:nvSpPr>
        <p:spPr>
          <a:xfrm>
            <a:off x="6696248" y="5262591"/>
            <a:ext cx="2304256" cy="861774"/>
          </a:xfrm>
          <a:prstGeom prst="rect">
            <a:avLst/>
          </a:prstGeom>
          <a:solidFill>
            <a:srgbClr val="FFFFCC"/>
          </a:solidFill>
        </p:spPr>
        <p:txBody>
          <a:bodyPr wrap="square" rtlCol="0">
            <a:spAutoFit/>
          </a:bodyPr>
          <a:lstStyle/>
          <a:p>
            <a:pPr algn="ctr"/>
            <a:r>
              <a:rPr lang="en-GB" sz="1600" dirty="0">
                <a:latin typeface="Arial" panose="020B0604020202020204" pitchFamily="34" charset="0"/>
                <a:cs typeface="Arial" panose="020B0604020202020204" pitchFamily="34" charset="0"/>
              </a:rPr>
              <a:t>Why do you </a:t>
            </a:r>
            <a:r>
              <a:rPr lang="en-GB" sz="1600" dirty="0" smtClean="0">
                <a:latin typeface="Arial" panose="020B0604020202020204" pitchFamily="34" charset="0"/>
                <a:cs typeface="Arial" panose="020B0604020202020204" pitchFamily="34" charset="0"/>
              </a:rPr>
              <a:t>think </a:t>
            </a:r>
          </a:p>
          <a:p>
            <a:pPr algn="ctr"/>
            <a:r>
              <a:rPr lang="en-GB" sz="1600" dirty="0" smtClean="0">
                <a:latin typeface="Arial" panose="020B0604020202020204" pitchFamily="34" charset="0"/>
                <a:cs typeface="Arial" panose="020B0604020202020204" pitchFamily="34" charset="0"/>
              </a:rPr>
              <a:t>there </a:t>
            </a:r>
            <a:r>
              <a:rPr lang="en-GB" sz="1600" dirty="0">
                <a:latin typeface="Arial" panose="020B0604020202020204" pitchFamily="34" charset="0"/>
                <a:cs typeface="Arial" panose="020B0604020202020204" pitchFamily="34" charset="0"/>
              </a:rPr>
              <a:t>are so few </a:t>
            </a:r>
            <a:r>
              <a:rPr lang="en-GB" sz="1600" dirty="0" smtClean="0">
                <a:latin typeface="Arial" panose="020B0604020202020204" pitchFamily="34" charset="0"/>
                <a:cs typeface="Arial" panose="020B0604020202020204" pitchFamily="34" charset="0"/>
              </a:rPr>
              <a:t>men</a:t>
            </a:r>
          </a:p>
          <a:p>
            <a:pPr algn="ctr"/>
            <a:r>
              <a:rPr lang="en-GB" sz="1600" dirty="0" smtClean="0">
                <a:latin typeface="Arial" panose="020B0604020202020204" pitchFamily="34" charset="0"/>
                <a:cs typeface="Arial" panose="020B0604020202020204" pitchFamily="34" charset="0"/>
              </a:rPr>
              <a:t>in </a:t>
            </a:r>
            <a:r>
              <a:rPr lang="en-GB" sz="1600" dirty="0">
                <a:latin typeface="Arial" panose="020B0604020202020204" pitchFamily="34" charset="0"/>
                <a:cs typeface="Arial" panose="020B0604020202020204" pitchFamily="34" charset="0"/>
              </a:rPr>
              <a:t>this photo</a:t>
            </a:r>
            <a:r>
              <a:rPr lang="en-GB" dirty="0"/>
              <a:t>?</a:t>
            </a:r>
          </a:p>
        </p:txBody>
      </p:sp>
    </p:spTree>
    <p:custDataLst>
      <p:tags r:id="rId1"/>
    </p:custDataLst>
    <p:extLst>
      <p:ext uri="{BB962C8B-B14F-4D97-AF65-F5344CB8AC3E}">
        <p14:creationId xmlns:p14="http://schemas.microsoft.com/office/powerpoint/2010/main" val="336858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7BD4D-A526-6C4F-81CF-43EBFE715F85}"/>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South West</a:t>
            </a:r>
          </a:p>
        </p:txBody>
      </p:sp>
      <p:pic>
        <p:nvPicPr>
          <p:cNvPr id="7" name="Content Placeholder 6">
            <a:extLst>
              <a:ext uri="{FF2B5EF4-FFF2-40B4-BE49-F238E27FC236}">
                <a16:creationId xmlns:a16="http://schemas.microsoft.com/office/drawing/2014/main" xmlns="" id="{D7D68B7A-05E1-F34E-9427-DBFF6C5EB93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3233" y="1570736"/>
            <a:ext cx="6724307" cy="5043230"/>
          </a:xfrm>
        </p:spPr>
      </p:pic>
      <p:sp>
        <p:nvSpPr>
          <p:cNvPr id="8" name="TextBox 7">
            <a:extLst>
              <a:ext uri="{FF2B5EF4-FFF2-40B4-BE49-F238E27FC236}">
                <a16:creationId xmlns:a16="http://schemas.microsoft.com/office/drawing/2014/main" xmlns="" id="{C7D465CF-09B7-014A-8FFE-FB7C53AECAD5}"/>
              </a:ext>
            </a:extLst>
          </p:cNvPr>
          <p:cNvSpPr txBox="1"/>
          <p:nvPr/>
        </p:nvSpPr>
        <p:spPr>
          <a:xfrm>
            <a:off x="899592" y="6626542"/>
            <a:ext cx="6868324" cy="230832"/>
          </a:xfrm>
          <a:prstGeom prst="rect">
            <a:avLst/>
          </a:prstGeom>
          <a:noFill/>
        </p:spPr>
        <p:txBody>
          <a:bodyPr wrap="square" rtlCol="0">
            <a:spAutoFit/>
          </a:bodyPr>
          <a:lstStyle/>
          <a:p>
            <a:r>
              <a:rPr lang="en-GB" sz="900" dirty="0"/>
              <a:t>Coyote-</a:t>
            </a:r>
            <a:r>
              <a:rPr lang="en-GB" sz="900" dirty="0" err="1"/>
              <a:t>Photography.co.uk</a:t>
            </a:r>
            <a:r>
              <a:rPr lang="en-GB" sz="900" dirty="0"/>
              <a:t> / </a:t>
            </a:r>
            <a:r>
              <a:rPr lang="en-GB" sz="900" dirty="0" err="1"/>
              <a:t>Alamy</a:t>
            </a:r>
            <a:r>
              <a:rPr lang="en-GB" sz="900" dirty="0"/>
              <a:t> Stock Photo</a:t>
            </a:r>
            <a:endParaRPr lang="en-US" sz="900" dirty="0"/>
          </a:p>
        </p:txBody>
      </p:sp>
      <p:sp>
        <p:nvSpPr>
          <p:cNvPr id="3" name="TextBox 2"/>
          <p:cNvSpPr txBox="1"/>
          <p:nvPr/>
        </p:nvSpPr>
        <p:spPr>
          <a:xfrm>
            <a:off x="7286082" y="774493"/>
            <a:ext cx="963668"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Bristol</a:t>
            </a:r>
            <a:endParaRPr lang="en-GB" sz="2000" dirty="0">
              <a:latin typeface="Arial" panose="020B0604020202020204" pitchFamily="34" charset="0"/>
              <a:cs typeface="Arial" panose="020B0604020202020204" pitchFamily="34" charset="0"/>
            </a:endParaRPr>
          </a:p>
        </p:txBody>
      </p:sp>
      <p:sp>
        <p:nvSpPr>
          <p:cNvPr id="4" name="TextBox 3"/>
          <p:cNvSpPr txBox="1"/>
          <p:nvPr/>
        </p:nvSpPr>
        <p:spPr>
          <a:xfrm>
            <a:off x="19080" y="5013176"/>
            <a:ext cx="2376264" cy="861774"/>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Streets </a:t>
            </a:r>
            <a:r>
              <a:rPr lang="en-GB" sz="1600" dirty="0">
                <a:latin typeface="Arial" panose="020B0604020202020204" pitchFamily="34" charset="0"/>
                <a:cs typeface="Arial" panose="020B0604020202020204" pitchFamily="34" charset="0"/>
              </a:rPr>
              <a:t>were decked out with red, white and blue bunting and flags</a:t>
            </a:r>
            <a:r>
              <a:rPr lang="en-GB" dirty="0"/>
              <a:t>.</a:t>
            </a:r>
          </a:p>
        </p:txBody>
      </p:sp>
      <p:sp>
        <p:nvSpPr>
          <p:cNvPr id="5" name="TextBox 4"/>
          <p:cNvSpPr txBox="1"/>
          <p:nvPr/>
        </p:nvSpPr>
        <p:spPr>
          <a:xfrm>
            <a:off x="7767916" y="2564904"/>
            <a:ext cx="1376084" cy="1077218"/>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Why was the bunting red, white and blue?</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6567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EFCE18-5432-2844-8EE9-6E4DE3FA4077}"/>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South East</a:t>
            </a:r>
          </a:p>
        </p:txBody>
      </p:sp>
      <p:pic>
        <p:nvPicPr>
          <p:cNvPr id="4" name="Content Placeholder 6">
            <a:extLst>
              <a:ext uri="{FF2B5EF4-FFF2-40B4-BE49-F238E27FC236}">
                <a16:creationId xmlns:a16="http://schemas.microsoft.com/office/drawing/2014/main" xmlns="" id="{D5B544D4-2C1C-DA40-8456-BE769DB14374}"/>
              </a:ext>
            </a:extLst>
          </p:cNvPr>
          <p:cNvPicPr>
            <a:picLocks noGrp="1" noChangeAspect="1"/>
          </p:cNvPicPr>
          <p:nvPr>
            <p:ph sz="half" idx="1"/>
          </p:nvPr>
        </p:nvPicPr>
        <p:blipFill>
          <a:blip r:embed="rId4"/>
          <a:stretch>
            <a:fillRect/>
          </a:stretch>
        </p:blipFill>
        <p:spPr>
          <a:xfrm>
            <a:off x="1331640" y="1484784"/>
            <a:ext cx="6408712" cy="4866274"/>
          </a:xfrm>
          <a:prstGeom prst="rect">
            <a:avLst/>
          </a:prstGeom>
        </p:spPr>
      </p:pic>
      <p:sp>
        <p:nvSpPr>
          <p:cNvPr id="3" name="TextBox 2">
            <a:extLst>
              <a:ext uri="{FF2B5EF4-FFF2-40B4-BE49-F238E27FC236}">
                <a16:creationId xmlns:a16="http://schemas.microsoft.com/office/drawing/2014/main" xmlns="" id="{904C22B4-BAEA-F944-9C99-726C8857BCD8}"/>
              </a:ext>
            </a:extLst>
          </p:cNvPr>
          <p:cNvSpPr txBox="1"/>
          <p:nvPr/>
        </p:nvSpPr>
        <p:spPr>
          <a:xfrm>
            <a:off x="827584" y="6604084"/>
            <a:ext cx="4680520" cy="507831"/>
          </a:xfrm>
          <a:prstGeom prst="rect">
            <a:avLst/>
          </a:prstGeom>
          <a:noFill/>
        </p:spPr>
        <p:txBody>
          <a:bodyPr wrap="square" rtlCol="0">
            <a:spAutoFit/>
          </a:bodyPr>
          <a:lstStyle/>
          <a:p>
            <a:r>
              <a:rPr lang="en-GB" sz="900" dirty="0"/>
              <a:t>Royal Pavilion and Museums Brighton and Hove</a:t>
            </a:r>
          </a:p>
          <a:p>
            <a:endParaRPr lang="en-US" dirty="0"/>
          </a:p>
        </p:txBody>
      </p:sp>
      <p:sp>
        <p:nvSpPr>
          <p:cNvPr id="5" name="TextBox 4"/>
          <p:cNvSpPr txBox="1"/>
          <p:nvPr/>
        </p:nvSpPr>
        <p:spPr>
          <a:xfrm>
            <a:off x="6876256" y="964759"/>
            <a:ext cx="1512168"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Brighton</a:t>
            </a:r>
            <a:endParaRPr lang="en-GB" sz="2000" dirty="0">
              <a:latin typeface="Arial" panose="020B0604020202020204" pitchFamily="34" charset="0"/>
              <a:cs typeface="Arial" panose="020B0604020202020204" pitchFamily="34" charset="0"/>
            </a:endParaRPr>
          </a:p>
        </p:txBody>
      </p:sp>
      <p:sp>
        <p:nvSpPr>
          <p:cNvPr id="6" name="TextBox 5"/>
          <p:cNvSpPr txBox="1"/>
          <p:nvPr/>
        </p:nvSpPr>
        <p:spPr>
          <a:xfrm>
            <a:off x="0" y="1522239"/>
            <a:ext cx="1259904" cy="1077218"/>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What are the children wearing to celebrate?</a:t>
            </a:r>
            <a:endParaRPr lang="en-GB" sz="1600" dirty="0">
              <a:latin typeface="Arial" panose="020B0604020202020204" pitchFamily="34" charset="0"/>
              <a:cs typeface="Arial" panose="020B0604020202020204" pitchFamily="34" charset="0"/>
            </a:endParaRPr>
          </a:p>
        </p:txBody>
      </p:sp>
      <p:sp>
        <p:nvSpPr>
          <p:cNvPr id="7" name="TextBox 6"/>
          <p:cNvSpPr txBox="1"/>
          <p:nvPr/>
        </p:nvSpPr>
        <p:spPr>
          <a:xfrm>
            <a:off x="7739336" y="1498422"/>
            <a:ext cx="1404664" cy="1077218"/>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What do you notice about the woman’s apron?</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1138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EFCE18-5432-2844-8EE9-6E4DE3FA4077}"/>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South East</a:t>
            </a:r>
          </a:p>
        </p:txBody>
      </p:sp>
      <p:pic>
        <p:nvPicPr>
          <p:cNvPr id="12" name="Content Placeholder 11">
            <a:extLst>
              <a:ext uri="{FF2B5EF4-FFF2-40B4-BE49-F238E27FC236}">
                <a16:creationId xmlns:a16="http://schemas.microsoft.com/office/drawing/2014/main" xmlns="" id="{C22B4933-1054-CF48-AE4B-ED4BCE96F89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4008" y="2136871"/>
            <a:ext cx="4392487" cy="3262990"/>
          </a:xfrm>
        </p:spPr>
      </p:pic>
      <p:sp>
        <p:nvSpPr>
          <p:cNvPr id="3" name="TextBox 2">
            <a:extLst>
              <a:ext uri="{FF2B5EF4-FFF2-40B4-BE49-F238E27FC236}">
                <a16:creationId xmlns:a16="http://schemas.microsoft.com/office/drawing/2014/main" xmlns="" id="{904C22B4-BAEA-F944-9C99-726C8857BCD8}"/>
              </a:ext>
            </a:extLst>
          </p:cNvPr>
          <p:cNvSpPr txBox="1"/>
          <p:nvPr/>
        </p:nvSpPr>
        <p:spPr>
          <a:xfrm>
            <a:off x="166124" y="5420754"/>
            <a:ext cx="4680520" cy="507831"/>
          </a:xfrm>
          <a:prstGeom prst="rect">
            <a:avLst/>
          </a:prstGeom>
          <a:noFill/>
        </p:spPr>
        <p:txBody>
          <a:bodyPr wrap="square" rtlCol="0">
            <a:spAutoFit/>
          </a:bodyPr>
          <a:lstStyle/>
          <a:p>
            <a:r>
              <a:rPr lang="en-GB" sz="900" dirty="0"/>
              <a:t>Royal Pavilion and Museums Brighton and Hove</a:t>
            </a:r>
          </a:p>
          <a:p>
            <a:endParaRPr lang="en-US" dirty="0"/>
          </a:p>
        </p:txBody>
      </p:sp>
      <p:pic>
        <p:nvPicPr>
          <p:cNvPr id="8" name="Content Placeholder 7">
            <a:extLst>
              <a:ext uri="{FF2B5EF4-FFF2-40B4-BE49-F238E27FC236}">
                <a16:creationId xmlns:a16="http://schemas.microsoft.com/office/drawing/2014/main" xmlns="" id="{4A422EC9-F092-9D47-A584-2A64EA2BB28A}"/>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19429" y="2136872"/>
            <a:ext cx="4392487" cy="3262990"/>
          </a:xfrm>
        </p:spPr>
      </p:pic>
      <p:sp>
        <p:nvSpPr>
          <p:cNvPr id="4" name="TextBox 3"/>
          <p:cNvSpPr txBox="1"/>
          <p:nvPr/>
        </p:nvSpPr>
        <p:spPr>
          <a:xfrm>
            <a:off x="7009576" y="964759"/>
            <a:ext cx="1152128"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Brighton</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1763688" y="5701614"/>
            <a:ext cx="5688632" cy="830997"/>
          </a:xfrm>
          <a:prstGeom prst="rect">
            <a:avLst/>
          </a:prstGeom>
          <a:solidFill>
            <a:srgbClr val="FFFFCC"/>
          </a:solidFill>
        </p:spPr>
        <p:txBody>
          <a:bodyPr wrap="square" rtlCol="0">
            <a:spAutoFit/>
          </a:bodyPr>
          <a:lstStyle/>
          <a:p>
            <a:pPr algn="ctr"/>
            <a:r>
              <a:rPr lang="en-GB" sz="1600" dirty="0">
                <a:latin typeface="Arial" panose="020B0604020202020204" pitchFamily="34" charset="0"/>
                <a:cs typeface="Arial" panose="020B0604020202020204" pitchFamily="34" charset="0"/>
              </a:rPr>
              <a:t>Crowds gathered outside the Town Hall in Brighton to witness the Mayor of </a:t>
            </a:r>
            <a:r>
              <a:rPr lang="en-GB" sz="1600" dirty="0" smtClean="0">
                <a:latin typeface="Arial" panose="020B0604020202020204" pitchFamily="34" charset="0"/>
                <a:cs typeface="Arial" panose="020B0604020202020204" pitchFamily="34" charset="0"/>
              </a:rPr>
              <a:t>Brighton </a:t>
            </a:r>
            <a:r>
              <a:rPr lang="en-GB" sz="1600" dirty="0">
                <a:latin typeface="Arial" panose="020B0604020202020204" pitchFamily="34" charset="0"/>
                <a:cs typeface="Arial" panose="020B0604020202020204" pitchFamily="34" charset="0"/>
              </a:rPr>
              <a:t>on the flag-covered balcony </a:t>
            </a:r>
            <a:r>
              <a:rPr lang="en-GB" sz="1600" dirty="0" smtClean="0">
                <a:latin typeface="Arial" panose="020B0604020202020204" pitchFamily="34" charset="0"/>
                <a:cs typeface="Arial" panose="020B0604020202020204" pitchFamily="34" charset="0"/>
              </a:rPr>
              <a:t>giving </a:t>
            </a:r>
            <a:r>
              <a:rPr lang="en-GB" sz="1600" dirty="0">
                <a:latin typeface="Arial" panose="020B0604020202020204" pitchFamily="34" charset="0"/>
                <a:cs typeface="Arial" panose="020B0604020202020204" pitchFamily="34" charset="0"/>
              </a:rPr>
              <a:t>a </a:t>
            </a:r>
            <a:r>
              <a:rPr lang="en-GB" sz="1600" dirty="0" smtClean="0">
                <a:latin typeface="Arial" panose="020B0604020202020204" pitchFamily="34" charset="0"/>
                <a:cs typeface="Arial" panose="020B0604020202020204" pitchFamily="34" charset="0"/>
              </a:rPr>
              <a:t>speech, </a:t>
            </a:r>
            <a:r>
              <a:rPr lang="en-GB" sz="1600" dirty="0">
                <a:latin typeface="Arial" panose="020B0604020202020204" pitchFamily="34" charset="0"/>
                <a:cs typeface="Arial" panose="020B0604020202020204" pitchFamily="34" charset="0"/>
              </a:rPr>
              <a:t>proclaiming the end of the War in Europe. </a:t>
            </a:r>
          </a:p>
        </p:txBody>
      </p:sp>
      <p:sp>
        <p:nvSpPr>
          <p:cNvPr id="6" name="TextBox 5"/>
          <p:cNvSpPr txBox="1"/>
          <p:nvPr/>
        </p:nvSpPr>
        <p:spPr>
          <a:xfrm>
            <a:off x="2506384" y="1556792"/>
            <a:ext cx="2088232" cy="584775"/>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What do you notice about the flags?</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3635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CF32FC9-2F38-D648-A0AE-9071EA8B1746}"/>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North West</a:t>
            </a:r>
          </a:p>
        </p:txBody>
      </p:sp>
      <p:pic>
        <p:nvPicPr>
          <p:cNvPr id="19" name="Content Placeholder 18">
            <a:extLst>
              <a:ext uri="{FF2B5EF4-FFF2-40B4-BE49-F238E27FC236}">
                <a16:creationId xmlns:a16="http://schemas.microsoft.com/office/drawing/2014/main" xmlns="" id="{F850C4BA-BBE2-374E-A8FB-25809F9CDF1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15617" y="1530325"/>
            <a:ext cx="6840759" cy="4875246"/>
          </a:xfrm>
        </p:spPr>
      </p:pic>
      <p:sp>
        <p:nvSpPr>
          <p:cNvPr id="20" name="TextBox 19">
            <a:extLst>
              <a:ext uri="{FF2B5EF4-FFF2-40B4-BE49-F238E27FC236}">
                <a16:creationId xmlns:a16="http://schemas.microsoft.com/office/drawing/2014/main" xmlns="" id="{CB38927F-38D6-C440-9AF7-B39E78426DFC}"/>
              </a:ext>
            </a:extLst>
          </p:cNvPr>
          <p:cNvSpPr txBox="1"/>
          <p:nvPr/>
        </p:nvSpPr>
        <p:spPr>
          <a:xfrm>
            <a:off x="1112776" y="6410845"/>
            <a:ext cx="630301" cy="230832"/>
          </a:xfrm>
          <a:prstGeom prst="rect">
            <a:avLst/>
          </a:prstGeom>
          <a:noFill/>
        </p:spPr>
        <p:txBody>
          <a:bodyPr wrap="none" rtlCol="0">
            <a:spAutoFit/>
          </a:bodyPr>
          <a:lstStyle/>
          <a:p>
            <a:r>
              <a:rPr lang="en-US" sz="900" dirty="0" err="1"/>
              <a:t>Mirrorpix</a:t>
            </a:r>
            <a:endParaRPr lang="en-US" sz="900" dirty="0"/>
          </a:p>
        </p:txBody>
      </p:sp>
      <p:sp>
        <p:nvSpPr>
          <p:cNvPr id="2" name="TextBox 1"/>
          <p:cNvSpPr txBox="1"/>
          <p:nvPr/>
        </p:nvSpPr>
        <p:spPr>
          <a:xfrm>
            <a:off x="6804248" y="764704"/>
            <a:ext cx="1800200"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Manchester</a:t>
            </a:r>
            <a:endParaRPr lang="en-GB" sz="2000" dirty="0">
              <a:latin typeface="Arial" panose="020B0604020202020204" pitchFamily="34" charset="0"/>
              <a:cs typeface="Arial" panose="020B0604020202020204" pitchFamily="34" charset="0"/>
            </a:endParaRPr>
          </a:p>
        </p:txBody>
      </p:sp>
      <p:sp>
        <p:nvSpPr>
          <p:cNvPr id="3" name="TextBox 2"/>
          <p:cNvSpPr txBox="1"/>
          <p:nvPr/>
        </p:nvSpPr>
        <p:spPr>
          <a:xfrm>
            <a:off x="251520" y="620688"/>
            <a:ext cx="1800200" cy="1323439"/>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What does the message on the flag mean?</a:t>
            </a:r>
          </a:p>
          <a:p>
            <a:pPr algn="ctr"/>
            <a:r>
              <a:rPr lang="en-GB" sz="1600" dirty="0" smtClean="0">
                <a:latin typeface="Arial" panose="020B0604020202020204" pitchFamily="34" charset="0"/>
                <a:cs typeface="Arial" panose="020B0604020202020204" pitchFamily="34" charset="0"/>
              </a:rPr>
              <a:t>Who is the message for?</a:t>
            </a:r>
            <a:endParaRPr lang="en-GB" sz="1600" dirty="0">
              <a:latin typeface="Arial" panose="020B0604020202020204" pitchFamily="34" charset="0"/>
              <a:cs typeface="Arial" panose="020B0604020202020204" pitchFamily="34" charset="0"/>
            </a:endParaRPr>
          </a:p>
        </p:txBody>
      </p:sp>
      <p:sp>
        <p:nvSpPr>
          <p:cNvPr id="5" name="TextBox 4"/>
          <p:cNvSpPr txBox="1"/>
          <p:nvPr/>
        </p:nvSpPr>
        <p:spPr>
          <a:xfrm>
            <a:off x="81726" y="3848596"/>
            <a:ext cx="1584176" cy="1569660"/>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Can you count how many people are in this photo?</a:t>
            </a:r>
          </a:p>
          <a:p>
            <a:pPr algn="ctr"/>
            <a:r>
              <a:rPr lang="en-GB" sz="1600" dirty="0" smtClean="0">
                <a:latin typeface="Arial" panose="020B0604020202020204" pitchFamily="34" charset="0"/>
                <a:cs typeface="Arial" panose="020B0604020202020204" pitchFamily="34" charset="0"/>
              </a:rPr>
              <a:t>How many are men?</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7524328" y="5157192"/>
            <a:ext cx="1512168"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Where do you think the men are?</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58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846F73-F663-8544-BE64-8EE634C00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2808" y="1315114"/>
            <a:ext cx="4298141" cy="5184576"/>
          </a:xfrm>
          <a:prstGeom prst="rect">
            <a:avLst/>
          </a:prstGeom>
        </p:spPr>
      </p:pic>
      <p:sp>
        <p:nvSpPr>
          <p:cNvPr id="5" name="TextBox 4">
            <a:extLst>
              <a:ext uri="{FF2B5EF4-FFF2-40B4-BE49-F238E27FC236}">
                <a16:creationId xmlns:a16="http://schemas.microsoft.com/office/drawing/2014/main" xmlns="" id="{DD682292-F7FC-DA44-9BC4-34FD931E67B4}"/>
              </a:ext>
            </a:extLst>
          </p:cNvPr>
          <p:cNvSpPr txBox="1"/>
          <p:nvPr/>
        </p:nvSpPr>
        <p:spPr>
          <a:xfrm>
            <a:off x="1814803" y="6499690"/>
            <a:ext cx="2182619" cy="230832"/>
          </a:xfrm>
          <a:prstGeom prst="rect">
            <a:avLst/>
          </a:prstGeom>
          <a:noFill/>
        </p:spPr>
        <p:txBody>
          <a:bodyPr wrap="square" rtlCol="0">
            <a:spAutoFit/>
          </a:bodyPr>
          <a:lstStyle/>
          <a:p>
            <a:r>
              <a:rPr lang="en-US" sz="900" dirty="0" err="1"/>
              <a:t>Mirrorpix</a:t>
            </a:r>
            <a:endParaRPr lang="en-US" sz="900" dirty="0"/>
          </a:p>
        </p:txBody>
      </p:sp>
      <p:sp>
        <p:nvSpPr>
          <p:cNvPr id="6" name="Title 3">
            <a:extLst>
              <a:ext uri="{FF2B5EF4-FFF2-40B4-BE49-F238E27FC236}">
                <a16:creationId xmlns:a16="http://schemas.microsoft.com/office/drawing/2014/main" xmlns="" id="{ECF32FC9-2F38-D648-A0AE-9071EA8B1746}"/>
              </a:ext>
            </a:extLst>
          </p:cNvPr>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Arial" panose="020B0604020202020204" pitchFamily="34" charset="0"/>
                <a:cs typeface="Arial" panose="020B0604020202020204" pitchFamily="34" charset="0"/>
              </a:rPr>
              <a:t>North West</a:t>
            </a:r>
            <a:endParaRPr lang="en-US" sz="4000" dirty="0">
              <a:latin typeface="Arial" panose="020B0604020202020204" pitchFamily="34" charset="0"/>
              <a:cs typeface="Arial" panose="020B0604020202020204" pitchFamily="34" charset="0"/>
            </a:endParaRPr>
          </a:p>
        </p:txBody>
      </p:sp>
      <p:sp>
        <p:nvSpPr>
          <p:cNvPr id="2" name="TextBox 1"/>
          <p:cNvSpPr txBox="1"/>
          <p:nvPr/>
        </p:nvSpPr>
        <p:spPr>
          <a:xfrm>
            <a:off x="6588224" y="846138"/>
            <a:ext cx="1584176"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Liverpool</a:t>
            </a: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168504" y="2924944"/>
            <a:ext cx="1944216"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What do you think is happening in this picture?</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6804248" y="2924944"/>
            <a:ext cx="2160240" cy="1077218"/>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Who might these nurses have been looking after at this time?</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1091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B61B80-79D8-4D4D-A24B-D79101CF9068}"/>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Yorkshire and Humber</a:t>
            </a:r>
          </a:p>
        </p:txBody>
      </p:sp>
      <p:pic>
        <p:nvPicPr>
          <p:cNvPr id="7" name="Content Placeholder 6">
            <a:extLst>
              <a:ext uri="{FF2B5EF4-FFF2-40B4-BE49-F238E27FC236}">
                <a16:creationId xmlns:a16="http://schemas.microsoft.com/office/drawing/2014/main" xmlns="" id="{0100ECEE-1AD7-5545-B72D-D7785489503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54437" y="1782762"/>
            <a:ext cx="6434415" cy="4781128"/>
          </a:xfrm>
        </p:spPr>
      </p:pic>
      <p:sp>
        <p:nvSpPr>
          <p:cNvPr id="8" name="TextBox 7">
            <a:extLst>
              <a:ext uri="{FF2B5EF4-FFF2-40B4-BE49-F238E27FC236}">
                <a16:creationId xmlns:a16="http://schemas.microsoft.com/office/drawing/2014/main" xmlns="" id="{F02442AD-BC24-CB40-9EF4-E70BADB7300F}"/>
              </a:ext>
            </a:extLst>
          </p:cNvPr>
          <p:cNvSpPr txBox="1"/>
          <p:nvPr/>
        </p:nvSpPr>
        <p:spPr>
          <a:xfrm>
            <a:off x="1526492" y="6563890"/>
            <a:ext cx="6274192" cy="230832"/>
          </a:xfrm>
          <a:prstGeom prst="rect">
            <a:avLst/>
          </a:prstGeom>
          <a:noFill/>
        </p:spPr>
        <p:txBody>
          <a:bodyPr wrap="square" rtlCol="0">
            <a:spAutoFit/>
          </a:bodyPr>
          <a:lstStyle/>
          <a:p>
            <a:r>
              <a:rPr lang="en-US" sz="900" dirty="0"/>
              <a:t>Creative Commons: BY-NC-2.0 https://</a:t>
            </a:r>
            <a:r>
              <a:rPr lang="en-US" sz="900" dirty="0" smtClean="0"/>
              <a:t>www.flickr.com/photos/philatkin/7538555214</a:t>
            </a:r>
            <a:endParaRPr lang="en-US" sz="900" dirty="0"/>
          </a:p>
        </p:txBody>
      </p:sp>
      <p:sp>
        <p:nvSpPr>
          <p:cNvPr id="4" name="TextBox 3"/>
          <p:cNvSpPr txBox="1"/>
          <p:nvPr/>
        </p:nvSpPr>
        <p:spPr>
          <a:xfrm>
            <a:off x="6828576" y="1232724"/>
            <a:ext cx="1944216"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Sheffield</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0" y="1772816"/>
            <a:ext cx="1526492" cy="3293209"/>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Is this photograph similar to others  of street parties in other parts</a:t>
            </a:r>
          </a:p>
          <a:p>
            <a:pPr algn="ctr"/>
            <a:r>
              <a:rPr lang="en-GB" sz="1600" dirty="0" smtClean="0">
                <a:latin typeface="Arial" panose="020B0604020202020204" pitchFamily="34" charset="0"/>
                <a:cs typeface="Arial" panose="020B0604020202020204" pitchFamily="34" charset="0"/>
              </a:rPr>
              <a:t>of the country?</a:t>
            </a:r>
          </a:p>
          <a:p>
            <a:pPr algn="ctr"/>
            <a:endParaRPr lang="en-GB" sz="1600" dirty="0">
              <a:latin typeface="Arial" panose="020B0604020202020204" pitchFamily="34" charset="0"/>
              <a:cs typeface="Arial" panose="020B0604020202020204" pitchFamily="34" charset="0"/>
            </a:endParaRPr>
          </a:p>
          <a:p>
            <a:pPr algn="ctr"/>
            <a:r>
              <a:rPr lang="en-GB" sz="1600" dirty="0" smtClean="0">
                <a:latin typeface="Arial" panose="020B0604020202020204" pitchFamily="34" charset="0"/>
                <a:cs typeface="Arial" panose="020B0604020202020204" pitchFamily="34" charset="0"/>
              </a:rPr>
              <a:t>What things are similar?</a:t>
            </a:r>
          </a:p>
          <a:p>
            <a:pPr algn="ctr"/>
            <a:r>
              <a:rPr lang="en-GB" sz="1600" dirty="0" smtClean="0">
                <a:latin typeface="Arial" panose="020B0604020202020204" pitchFamily="34" charset="0"/>
                <a:cs typeface="Arial" panose="020B0604020202020204" pitchFamily="34" charset="0"/>
              </a:rPr>
              <a:t>What things are different?</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7800684" y="2780928"/>
            <a:ext cx="1343316" cy="280076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This photograph was taken in 1945 – 76yrs ago.</a:t>
            </a:r>
          </a:p>
          <a:p>
            <a:pPr algn="ctr"/>
            <a:endParaRPr lang="en-GB" sz="1600" dirty="0" smtClean="0">
              <a:latin typeface="Arial" panose="020B0604020202020204" pitchFamily="34" charset="0"/>
              <a:cs typeface="Arial" panose="020B0604020202020204" pitchFamily="34" charset="0"/>
            </a:endParaRPr>
          </a:p>
          <a:p>
            <a:pPr algn="ctr"/>
            <a:r>
              <a:rPr lang="en-GB" sz="1600" dirty="0" smtClean="0">
                <a:latin typeface="Arial" panose="020B0604020202020204" pitchFamily="34" charset="0"/>
                <a:cs typeface="Arial" panose="020B0604020202020204" pitchFamily="34" charset="0"/>
              </a:rPr>
              <a:t>How many people in this photo might still be alive today?</a:t>
            </a:r>
          </a:p>
        </p:txBody>
      </p:sp>
    </p:spTree>
    <p:custDataLst>
      <p:tags r:id="rId1"/>
    </p:custDataLst>
    <p:extLst>
      <p:ext uri="{BB962C8B-B14F-4D97-AF65-F5344CB8AC3E}">
        <p14:creationId xmlns:p14="http://schemas.microsoft.com/office/powerpoint/2010/main" val="373121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0D2C8F2-2A09-BD48-A9AB-B6E7BECA8E09}"/>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79512" y="2801216"/>
            <a:ext cx="4276838" cy="3526104"/>
          </a:xfrm>
        </p:spPr>
      </p:pic>
      <p:sp>
        <p:nvSpPr>
          <p:cNvPr id="6" name="TextBox 5">
            <a:extLst>
              <a:ext uri="{FF2B5EF4-FFF2-40B4-BE49-F238E27FC236}">
                <a16:creationId xmlns:a16="http://schemas.microsoft.com/office/drawing/2014/main" xmlns="" id="{9B518C25-DAF4-7C4B-BBDA-330FE4F94C00}"/>
              </a:ext>
            </a:extLst>
          </p:cNvPr>
          <p:cNvSpPr txBox="1"/>
          <p:nvPr/>
        </p:nvSpPr>
        <p:spPr>
          <a:xfrm>
            <a:off x="330424" y="6327319"/>
            <a:ext cx="3176335" cy="230832"/>
          </a:xfrm>
          <a:prstGeom prst="rect">
            <a:avLst/>
          </a:prstGeom>
          <a:noFill/>
        </p:spPr>
        <p:txBody>
          <a:bodyPr wrap="square" rtlCol="0">
            <a:spAutoFit/>
          </a:bodyPr>
          <a:lstStyle/>
          <a:p>
            <a:r>
              <a:rPr lang="en-GB" sz="900" dirty="0"/>
              <a:t>© Yorkshire Post Newspapers</a:t>
            </a:r>
            <a:endParaRPr lang="en-US" sz="900" dirty="0">
              <a:solidFill>
                <a:srgbClr val="00B050"/>
              </a:solidFill>
            </a:endParaRPr>
          </a:p>
        </p:txBody>
      </p:sp>
      <p:pic>
        <p:nvPicPr>
          <p:cNvPr id="7" name="Picture 6">
            <a:extLst>
              <a:ext uri="{FF2B5EF4-FFF2-40B4-BE49-F238E27FC236}">
                <a16:creationId xmlns:a16="http://schemas.microsoft.com/office/drawing/2014/main" xmlns="" id="{09E1192F-0C20-4B48-BDBA-BD86151A71DC}"/>
              </a:ext>
            </a:extLst>
          </p:cNvPr>
          <p:cNvPicPr>
            <a:picLocks noChangeAspect="1"/>
          </p:cNvPicPr>
          <p:nvPr/>
        </p:nvPicPr>
        <p:blipFill>
          <a:blip r:embed="rId5"/>
          <a:stretch>
            <a:fillRect/>
          </a:stretch>
        </p:blipFill>
        <p:spPr>
          <a:xfrm>
            <a:off x="4644008" y="2801215"/>
            <a:ext cx="4301497" cy="3560316"/>
          </a:xfrm>
          <a:prstGeom prst="rect">
            <a:avLst/>
          </a:prstGeom>
        </p:spPr>
      </p:pic>
      <p:sp>
        <p:nvSpPr>
          <p:cNvPr id="8" name="Title 1">
            <a:extLst>
              <a:ext uri="{FF2B5EF4-FFF2-40B4-BE49-F238E27FC236}">
                <a16:creationId xmlns:a16="http://schemas.microsoft.com/office/drawing/2014/main" xmlns="" id="{38B61B80-79D8-4D4D-A24B-D79101CF9068}"/>
              </a:ext>
            </a:extLst>
          </p:cNvPr>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Arial" panose="020B0604020202020204" pitchFamily="34" charset="0"/>
                <a:cs typeface="Arial" panose="020B0604020202020204" pitchFamily="34" charset="0"/>
              </a:rPr>
              <a:t>Yorkshire and Humber</a:t>
            </a:r>
            <a:endParaRPr lang="en-US" sz="4000" dirty="0">
              <a:latin typeface="Arial" panose="020B0604020202020204" pitchFamily="34" charset="0"/>
              <a:cs typeface="Arial" panose="020B0604020202020204" pitchFamily="34" charset="0"/>
            </a:endParaRPr>
          </a:p>
        </p:txBody>
      </p:sp>
      <p:sp>
        <p:nvSpPr>
          <p:cNvPr id="2" name="TextBox 1"/>
          <p:cNvSpPr txBox="1"/>
          <p:nvPr/>
        </p:nvSpPr>
        <p:spPr>
          <a:xfrm>
            <a:off x="7862309" y="850811"/>
            <a:ext cx="1080120"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Leeds</a:t>
            </a:r>
            <a:endParaRPr lang="en-GB" sz="2000" dirty="0">
              <a:latin typeface="Arial" panose="020B0604020202020204" pitchFamily="34" charset="0"/>
              <a:cs typeface="Arial" panose="020B0604020202020204" pitchFamily="34" charset="0"/>
            </a:endParaRPr>
          </a:p>
        </p:txBody>
      </p:sp>
      <p:sp>
        <p:nvSpPr>
          <p:cNvPr id="3" name="TextBox 2"/>
          <p:cNvSpPr txBox="1"/>
          <p:nvPr/>
        </p:nvSpPr>
        <p:spPr>
          <a:xfrm>
            <a:off x="4572000" y="6442735"/>
            <a:ext cx="4373505" cy="369332"/>
          </a:xfrm>
          <a:prstGeom prst="rect">
            <a:avLst/>
          </a:prstGeom>
          <a:noFill/>
        </p:spPr>
        <p:txBody>
          <a:bodyPr wrap="square" rtlCol="0">
            <a:spAutoFit/>
          </a:bodyPr>
          <a:lstStyle/>
          <a:p>
            <a:r>
              <a:rPr lang="en-GB" sz="900" dirty="0"/>
              <a:t>https://www.mylearning.org/resources/street-party-in-leeds-at-the-end-of-ww2-with-a-large-bonfire</a:t>
            </a:r>
          </a:p>
        </p:txBody>
      </p:sp>
      <p:sp>
        <p:nvSpPr>
          <p:cNvPr id="4" name="TextBox 3"/>
          <p:cNvSpPr txBox="1"/>
          <p:nvPr/>
        </p:nvSpPr>
        <p:spPr>
          <a:xfrm>
            <a:off x="179512" y="1748743"/>
            <a:ext cx="4270568" cy="1077218"/>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There are statues of lions outside the Town Hall in Leeds.</a:t>
            </a:r>
          </a:p>
          <a:p>
            <a:pPr algn="ctr"/>
            <a:r>
              <a:rPr lang="en-GB" sz="1600" dirty="0" smtClean="0">
                <a:latin typeface="Arial" panose="020B0604020202020204" pitchFamily="34" charset="0"/>
                <a:cs typeface="Arial" panose="020B0604020202020204" pitchFamily="34" charset="0"/>
              </a:rPr>
              <a:t> Where do you think these people are celebrating?</a:t>
            </a:r>
            <a:endParaRPr lang="en-GB" sz="1600" dirty="0">
              <a:latin typeface="Arial" panose="020B0604020202020204" pitchFamily="34" charset="0"/>
              <a:cs typeface="Arial" panose="020B0604020202020204" pitchFamily="34" charset="0"/>
            </a:endParaRPr>
          </a:p>
        </p:txBody>
      </p:sp>
      <p:sp>
        <p:nvSpPr>
          <p:cNvPr id="9" name="TextBox 8"/>
          <p:cNvSpPr txBox="1"/>
          <p:nvPr/>
        </p:nvSpPr>
        <p:spPr>
          <a:xfrm>
            <a:off x="4680011" y="1781718"/>
            <a:ext cx="4157481"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During the war lights were kept low at night, so enemy planes couldn’t see where to drop bombs. </a:t>
            </a:r>
            <a:endParaRPr lang="en-GB" sz="1600" dirty="0">
              <a:latin typeface="Arial" panose="020B0604020202020204" pitchFamily="34" charset="0"/>
              <a:cs typeface="Arial" panose="020B0604020202020204" pitchFamily="34" charset="0"/>
            </a:endParaRPr>
          </a:p>
        </p:txBody>
      </p:sp>
      <p:sp>
        <p:nvSpPr>
          <p:cNvPr id="10" name="TextBox 9"/>
          <p:cNvSpPr txBox="1"/>
          <p:nvPr/>
        </p:nvSpPr>
        <p:spPr>
          <a:xfrm>
            <a:off x="4572000" y="2801215"/>
            <a:ext cx="2736304" cy="584775"/>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Why did these people want to celebrate with a bonfire?</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2453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760CC-B79B-0142-B762-57CA5B237AC4}"/>
              </a:ext>
            </a:extLst>
          </p:cNvPr>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North Yorkshire</a:t>
            </a:r>
            <a:endParaRPr lang="en-US" sz="4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65F61143-16F0-DC4A-925C-998303DAD26E}"/>
              </a:ext>
            </a:extLst>
          </p:cNvPr>
          <p:cNvSpPr txBox="1"/>
          <p:nvPr/>
        </p:nvSpPr>
        <p:spPr>
          <a:xfrm>
            <a:off x="448410" y="6302085"/>
            <a:ext cx="3744416" cy="507831"/>
          </a:xfrm>
          <a:prstGeom prst="rect">
            <a:avLst/>
          </a:prstGeom>
          <a:noFill/>
        </p:spPr>
        <p:txBody>
          <a:bodyPr wrap="square" rtlCol="0">
            <a:spAutoFit/>
          </a:bodyPr>
          <a:lstStyle/>
          <a:p>
            <a:r>
              <a:rPr lang="en-GB" sz="900" dirty="0"/>
              <a:t>Trinity Mirror / </a:t>
            </a:r>
            <a:r>
              <a:rPr lang="en-GB" sz="900" dirty="0" err="1"/>
              <a:t>Mirrorpix</a:t>
            </a:r>
            <a:r>
              <a:rPr lang="en-GB" sz="900" dirty="0"/>
              <a:t> / </a:t>
            </a:r>
            <a:r>
              <a:rPr lang="en-GB" sz="900" dirty="0" err="1"/>
              <a:t>Alamy</a:t>
            </a:r>
            <a:r>
              <a:rPr lang="en-GB" sz="900" dirty="0"/>
              <a:t> Stock Photo</a:t>
            </a:r>
            <a:endParaRPr lang="en-US" sz="900" dirty="0"/>
          </a:p>
          <a:p>
            <a:endParaRPr lang="en-US" dirty="0"/>
          </a:p>
        </p:txBody>
      </p:sp>
      <p:pic>
        <p:nvPicPr>
          <p:cNvPr id="9" name="Content Placeholder 8">
            <a:extLst>
              <a:ext uri="{FF2B5EF4-FFF2-40B4-BE49-F238E27FC236}">
                <a16:creationId xmlns:a16="http://schemas.microsoft.com/office/drawing/2014/main" xmlns="" id="{48DEE0ED-D33F-E141-BBFD-4F3885F4021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98253" y="1461602"/>
            <a:ext cx="6563072" cy="4806864"/>
          </a:xfrm>
          <a:prstGeom prst="rect">
            <a:avLst/>
          </a:prstGeom>
        </p:spPr>
      </p:pic>
      <p:sp>
        <p:nvSpPr>
          <p:cNvPr id="3" name="TextBox 2"/>
          <p:cNvSpPr txBox="1"/>
          <p:nvPr/>
        </p:nvSpPr>
        <p:spPr>
          <a:xfrm>
            <a:off x="7668344" y="852681"/>
            <a:ext cx="1198213"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Teesside</a:t>
            </a:r>
            <a:endParaRPr lang="en-GB" sz="2000" dirty="0">
              <a:latin typeface="Arial" panose="020B0604020202020204" pitchFamily="34" charset="0"/>
              <a:cs typeface="Arial" panose="020B0604020202020204" pitchFamily="34" charset="0"/>
            </a:endParaRPr>
          </a:p>
        </p:txBody>
      </p:sp>
      <p:sp>
        <p:nvSpPr>
          <p:cNvPr id="4" name="TextBox 3"/>
          <p:cNvSpPr txBox="1"/>
          <p:nvPr/>
        </p:nvSpPr>
        <p:spPr>
          <a:xfrm>
            <a:off x="179512" y="1252791"/>
            <a:ext cx="1872208" cy="1354217"/>
          </a:xfrm>
          <a:prstGeom prst="rect">
            <a:avLst/>
          </a:prstGeom>
          <a:solidFill>
            <a:srgbClr val="FFFFCC"/>
          </a:solidFill>
          <a:ln>
            <a:solidFill>
              <a:schemeClr val="accent1"/>
            </a:solidFill>
          </a:ln>
        </p:spPr>
        <p:txBody>
          <a:bodyPr wrap="square" rtlCol="0">
            <a:spAutoFit/>
          </a:bodyPr>
          <a:lstStyle/>
          <a:p>
            <a:pPr algn="ctr"/>
            <a:r>
              <a:rPr lang="en-GB" sz="1600" dirty="0" smtClean="0">
                <a:latin typeface="Arial" panose="020B0604020202020204" pitchFamily="34" charset="0"/>
                <a:cs typeface="Arial" panose="020B0604020202020204" pitchFamily="34" charset="0"/>
              </a:rPr>
              <a:t>A Victory Parade</a:t>
            </a:r>
          </a:p>
          <a:p>
            <a:pPr algn="ctr"/>
            <a:endParaRPr lang="en-GB" sz="1600" dirty="0" smtClean="0">
              <a:latin typeface="Arial" panose="020B0604020202020204" pitchFamily="34" charset="0"/>
              <a:cs typeface="Arial" panose="020B0604020202020204" pitchFamily="34" charset="0"/>
            </a:endParaRPr>
          </a:p>
          <a:p>
            <a:pPr algn="ctr"/>
            <a:r>
              <a:rPr lang="en-GB" sz="1600" dirty="0" smtClean="0">
                <a:latin typeface="Arial" panose="020B0604020202020204" pitchFamily="34" charset="0"/>
                <a:cs typeface="Arial" panose="020B0604020202020204" pitchFamily="34" charset="0"/>
                <a:hlinkClick r:id="rId5"/>
              </a:rPr>
              <a:t>What roles did women have during the war</a:t>
            </a:r>
            <a:r>
              <a:rPr lang="en-GB" dirty="0" smtClean="0">
                <a:hlinkClick r:id="rId5"/>
              </a:rPr>
              <a:t>?</a:t>
            </a:r>
            <a:endParaRPr lang="en-GB" dirty="0" smtClean="0"/>
          </a:p>
        </p:txBody>
      </p:sp>
      <p:sp>
        <p:nvSpPr>
          <p:cNvPr id="5" name="TextBox 4"/>
          <p:cNvSpPr txBox="1"/>
          <p:nvPr/>
        </p:nvSpPr>
        <p:spPr>
          <a:xfrm>
            <a:off x="7092280" y="5445224"/>
            <a:ext cx="1558253"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Why might these women be in uniform?</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984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1A8F9E1-87C5-6A49-B318-3F3C81E8B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739995"/>
            <a:ext cx="7902624" cy="5630620"/>
          </a:xfrm>
          <a:prstGeom prst="rect">
            <a:avLst/>
          </a:prstGeom>
        </p:spPr>
      </p:pic>
      <p:sp>
        <p:nvSpPr>
          <p:cNvPr id="4" name="TextBox 3">
            <a:extLst>
              <a:ext uri="{FF2B5EF4-FFF2-40B4-BE49-F238E27FC236}">
                <a16:creationId xmlns:a16="http://schemas.microsoft.com/office/drawing/2014/main" xmlns="" id="{864445F7-2E30-9248-9A99-008A48CD0BEC}"/>
              </a:ext>
            </a:extLst>
          </p:cNvPr>
          <p:cNvSpPr txBox="1"/>
          <p:nvPr/>
        </p:nvSpPr>
        <p:spPr>
          <a:xfrm>
            <a:off x="186408" y="6488668"/>
            <a:ext cx="1329281" cy="261610"/>
          </a:xfrm>
          <a:prstGeom prst="rect">
            <a:avLst/>
          </a:prstGeom>
          <a:noFill/>
        </p:spPr>
        <p:txBody>
          <a:bodyPr wrap="square" rtlCol="0">
            <a:spAutoFit/>
          </a:bodyPr>
          <a:lstStyle/>
          <a:p>
            <a:r>
              <a:rPr lang="en-GB" sz="1100" dirty="0"/>
              <a:t>© IWM (HU 41808)</a:t>
            </a:r>
            <a:endParaRPr lang="en-US" sz="1100" dirty="0"/>
          </a:p>
        </p:txBody>
      </p:sp>
      <p:sp>
        <p:nvSpPr>
          <p:cNvPr id="2" name="Rectangle 1"/>
          <p:cNvSpPr/>
          <p:nvPr/>
        </p:nvSpPr>
        <p:spPr>
          <a:xfrm>
            <a:off x="475184" y="739995"/>
            <a:ext cx="3300904" cy="338554"/>
          </a:xfrm>
          <a:prstGeom prst="rect">
            <a:avLst/>
          </a:prstGeom>
          <a:solidFill>
            <a:srgbClr val="FFFFCC"/>
          </a:solidFill>
        </p:spPr>
        <p:txBody>
          <a:bodyPr wrap="none">
            <a:spAutoFit/>
          </a:bodyPr>
          <a:lstStyle/>
          <a:p>
            <a:r>
              <a:rPr lang="en-GB" sz="1600" dirty="0">
                <a:latin typeface="Arial" panose="020B0604020202020204" pitchFamily="34" charset="0"/>
                <a:cs typeface="Arial" panose="020B0604020202020204" pitchFamily="34" charset="0"/>
              </a:rPr>
              <a:t>What sort of people can you see? </a:t>
            </a:r>
          </a:p>
        </p:txBody>
      </p:sp>
      <p:sp>
        <p:nvSpPr>
          <p:cNvPr id="5" name="Rectangle 4"/>
          <p:cNvSpPr/>
          <p:nvPr/>
        </p:nvSpPr>
        <p:spPr>
          <a:xfrm>
            <a:off x="2814144" y="6033616"/>
            <a:ext cx="4134465" cy="338554"/>
          </a:xfrm>
          <a:prstGeom prst="rect">
            <a:avLst/>
          </a:prstGeom>
          <a:solidFill>
            <a:srgbClr val="FFFFCC"/>
          </a:solidFill>
        </p:spPr>
        <p:txBody>
          <a:bodyPr wrap="none">
            <a:spAutoFit/>
          </a:bodyPr>
          <a:lstStyle/>
          <a:p>
            <a:r>
              <a:rPr lang="en-GB" sz="1600" dirty="0" smtClean="0">
                <a:latin typeface="Arial" panose="020B0604020202020204" pitchFamily="34" charset="0"/>
                <a:cs typeface="Arial" panose="020B0604020202020204" pitchFamily="34" charset="0"/>
              </a:rPr>
              <a:t>What do their clothes tell you </a:t>
            </a:r>
            <a:r>
              <a:rPr lang="en-GB" sz="1600" dirty="0">
                <a:latin typeface="Arial" panose="020B0604020202020204" pitchFamily="34" charset="0"/>
                <a:cs typeface="Arial" panose="020B0604020202020204" pitchFamily="34" charset="0"/>
              </a:rPr>
              <a:t>about them </a:t>
            </a:r>
            <a:r>
              <a:rPr lang="en-GB" sz="1600" dirty="0" smtClean="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sp>
        <p:nvSpPr>
          <p:cNvPr id="6" name="Rectangle 5"/>
          <p:cNvSpPr/>
          <p:nvPr/>
        </p:nvSpPr>
        <p:spPr>
          <a:xfrm>
            <a:off x="4977982" y="5463093"/>
            <a:ext cx="3877985" cy="338554"/>
          </a:xfrm>
          <a:prstGeom prst="rect">
            <a:avLst/>
          </a:prstGeom>
          <a:solidFill>
            <a:srgbClr val="FFFFCC"/>
          </a:solidFill>
        </p:spPr>
        <p:txBody>
          <a:bodyPr wrap="none">
            <a:spAutoFit/>
          </a:bodyPr>
          <a:lstStyle/>
          <a:p>
            <a:r>
              <a:rPr lang="en-GB" sz="1600" dirty="0" smtClean="0">
                <a:latin typeface="Arial" panose="020B0604020202020204" pitchFamily="34" charset="0"/>
                <a:cs typeface="Arial" panose="020B0604020202020204" pitchFamily="34" charset="0"/>
              </a:rPr>
              <a:t>How </a:t>
            </a:r>
            <a:r>
              <a:rPr lang="en-GB" sz="1600" dirty="0">
                <a:latin typeface="Arial" panose="020B0604020202020204" pitchFamily="34" charset="0"/>
                <a:cs typeface="Arial" panose="020B0604020202020204" pitchFamily="34" charset="0"/>
              </a:rPr>
              <a:t>do you think they’re </a:t>
            </a:r>
            <a:r>
              <a:rPr lang="en-GB" sz="1600" dirty="0" smtClean="0">
                <a:latin typeface="Arial" panose="020B0604020202020204" pitchFamily="34" charset="0"/>
                <a:cs typeface="Arial" panose="020B0604020202020204" pitchFamily="34" charset="0"/>
              </a:rPr>
              <a:t>feeling &amp; why? </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323528" y="188640"/>
            <a:ext cx="8280920" cy="461665"/>
          </a:xfrm>
          <a:prstGeom prst="rect">
            <a:avLst/>
          </a:prstGeom>
          <a:noFill/>
        </p:spPr>
        <p:txBody>
          <a:bodyPr wrap="square" rtlCol="0">
            <a:spAutoFit/>
          </a:bodyPr>
          <a:lstStyle/>
          <a:p>
            <a:pPr algn="ctr"/>
            <a:r>
              <a:rPr lang="en-GB" sz="2400" dirty="0" smtClean="0">
                <a:latin typeface="Arial" panose="020B0604020202020204" pitchFamily="34" charset="0"/>
                <a:cs typeface="Arial" panose="020B0604020202020204" pitchFamily="34" charset="0"/>
              </a:rPr>
              <a:t>What do you think might be happening in this photograph?</a:t>
            </a:r>
            <a:endParaRPr lang="en-GB"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8035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AF1315C-599D-5F44-B4ED-0D11C36EB929}"/>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North East</a:t>
            </a:r>
          </a:p>
        </p:txBody>
      </p:sp>
      <p:sp>
        <p:nvSpPr>
          <p:cNvPr id="2" name="TextBox 1">
            <a:extLst>
              <a:ext uri="{FF2B5EF4-FFF2-40B4-BE49-F238E27FC236}">
                <a16:creationId xmlns:a16="http://schemas.microsoft.com/office/drawing/2014/main" xmlns="" id="{D3FA0AAB-1E35-2846-8C76-349A13658A20}"/>
              </a:ext>
            </a:extLst>
          </p:cNvPr>
          <p:cNvSpPr txBox="1"/>
          <p:nvPr/>
        </p:nvSpPr>
        <p:spPr>
          <a:xfrm>
            <a:off x="683568" y="6490985"/>
            <a:ext cx="2732076" cy="230832"/>
          </a:xfrm>
          <a:prstGeom prst="rect">
            <a:avLst/>
          </a:prstGeom>
          <a:noFill/>
        </p:spPr>
        <p:txBody>
          <a:bodyPr wrap="square" rtlCol="0">
            <a:spAutoFit/>
          </a:bodyPr>
          <a:lstStyle/>
          <a:p>
            <a:r>
              <a:rPr lang="en-US" sz="900" dirty="0" err="1"/>
              <a:t>Mirrorpix</a:t>
            </a:r>
            <a:endParaRPr lang="en-US" sz="900" dirty="0"/>
          </a:p>
        </p:txBody>
      </p:sp>
      <p:pic>
        <p:nvPicPr>
          <p:cNvPr id="11" name="Content Placeholder 10">
            <a:extLst>
              <a:ext uri="{FF2B5EF4-FFF2-40B4-BE49-F238E27FC236}">
                <a16:creationId xmlns:a16="http://schemas.microsoft.com/office/drawing/2014/main" xmlns="" id="{FF16418E-DC06-894A-9BE3-449A80DEEC0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71600" y="1393190"/>
            <a:ext cx="7128792" cy="4992776"/>
          </a:xfrm>
        </p:spPr>
      </p:pic>
      <p:sp>
        <p:nvSpPr>
          <p:cNvPr id="3" name="TextBox 2"/>
          <p:cNvSpPr txBox="1"/>
          <p:nvPr/>
        </p:nvSpPr>
        <p:spPr>
          <a:xfrm>
            <a:off x="6732240" y="692696"/>
            <a:ext cx="1512168" cy="400110"/>
          </a:xfrm>
          <a:prstGeom prst="rect">
            <a:avLst/>
          </a:prstGeom>
          <a:noFill/>
        </p:spPr>
        <p:txBody>
          <a:bodyPr wrap="square" rtlCol="0">
            <a:spAutoFit/>
          </a:bodyPr>
          <a:lstStyle/>
          <a:p>
            <a:r>
              <a:rPr lang="en-GB" sz="2000" dirty="0" smtClean="0"/>
              <a:t>Newcastle</a:t>
            </a:r>
            <a:endParaRPr lang="en-GB" sz="2000" dirty="0"/>
          </a:p>
        </p:txBody>
      </p:sp>
      <p:sp>
        <p:nvSpPr>
          <p:cNvPr id="5" name="TextBox 4"/>
          <p:cNvSpPr txBox="1"/>
          <p:nvPr/>
        </p:nvSpPr>
        <p:spPr>
          <a:xfrm>
            <a:off x="0" y="377527"/>
            <a:ext cx="1944216" cy="2062103"/>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Food was rationed during the war. </a:t>
            </a:r>
          </a:p>
          <a:p>
            <a:pPr algn="ctr"/>
            <a:endParaRPr lang="en-GB" sz="1600" dirty="0">
              <a:latin typeface="Arial" panose="020B0604020202020204" pitchFamily="34" charset="0"/>
              <a:cs typeface="Arial" panose="020B0604020202020204" pitchFamily="34" charset="0"/>
            </a:endParaRPr>
          </a:p>
          <a:p>
            <a:pPr algn="ctr"/>
            <a:r>
              <a:rPr lang="en-GB" sz="1600" dirty="0" smtClean="0">
                <a:latin typeface="Arial" panose="020B0604020202020204" pitchFamily="34" charset="0"/>
                <a:cs typeface="Arial" panose="020B0604020202020204" pitchFamily="34" charset="0"/>
              </a:rPr>
              <a:t>How do you think these people managed to fill the table with food for the children?</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7488324" y="5673893"/>
            <a:ext cx="1512168"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Look closely – what are they eating?</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8945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Documents\Maps\Map Images\UK MAP CITIES COLOURE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131"/>
          <a:stretch/>
        </p:blipFill>
        <p:spPr bwMode="auto">
          <a:xfrm>
            <a:off x="1163321" y="188640"/>
            <a:ext cx="6834343" cy="62843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1772816"/>
            <a:ext cx="2088232" cy="1323439"/>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Can you find all the places  where the VE Day photographs in the previous slides were taken?</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467544" y="3377884"/>
            <a:ext cx="1728192"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Who do you think took the photographs?</a:t>
            </a:r>
            <a:endParaRPr lang="en-GB" sz="1600" dirty="0">
              <a:latin typeface="Arial" panose="020B0604020202020204" pitchFamily="34" charset="0"/>
              <a:cs typeface="Arial" panose="020B0604020202020204" pitchFamily="34" charset="0"/>
            </a:endParaRPr>
          </a:p>
        </p:txBody>
      </p:sp>
      <p:sp>
        <p:nvSpPr>
          <p:cNvPr id="7" name="TextBox 6"/>
          <p:cNvSpPr txBox="1"/>
          <p:nvPr/>
        </p:nvSpPr>
        <p:spPr>
          <a:xfrm>
            <a:off x="467544" y="4653136"/>
            <a:ext cx="1728192" cy="1323439"/>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Why are many of </a:t>
            </a:r>
          </a:p>
          <a:p>
            <a:pPr algn="ctr"/>
            <a:r>
              <a:rPr lang="en-GB" sz="1600" dirty="0" smtClean="0">
                <a:latin typeface="Arial" panose="020B0604020202020204" pitchFamily="34" charset="0"/>
                <a:cs typeface="Arial" panose="020B0604020202020204" pitchFamily="34" charset="0"/>
              </a:rPr>
              <a:t>the photographs </a:t>
            </a:r>
          </a:p>
          <a:p>
            <a:pPr algn="ctr"/>
            <a:r>
              <a:rPr lang="en-GB" sz="1600" dirty="0">
                <a:latin typeface="Arial" panose="020B0604020202020204" pitchFamily="34" charset="0"/>
                <a:cs typeface="Arial" panose="020B0604020202020204" pitchFamily="34" charset="0"/>
              </a:rPr>
              <a:t>w</a:t>
            </a:r>
            <a:r>
              <a:rPr lang="en-GB" sz="1600" dirty="0" smtClean="0">
                <a:latin typeface="Arial" panose="020B0604020202020204" pitchFamily="34" charset="0"/>
                <a:cs typeface="Arial" panose="020B0604020202020204" pitchFamily="34" charset="0"/>
              </a:rPr>
              <a:t>e have of </a:t>
            </a:r>
          </a:p>
          <a:p>
            <a:pPr algn="ctr"/>
            <a:r>
              <a:rPr lang="en-GB" sz="1600" dirty="0" smtClean="0">
                <a:latin typeface="Arial" panose="020B0604020202020204" pitchFamily="34" charset="0"/>
                <a:cs typeface="Arial" panose="020B0604020202020204" pitchFamily="34" charset="0"/>
              </a:rPr>
              <a:t>VE day from newspapers?</a:t>
            </a:r>
            <a:endParaRPr lang="en-GB" sz="1600" dirty="0">
              <a:latin typeface="Arial" panose="020B0604020202020204" pitchFamily="34" charset="0"/>
              <a:cs typeface="Arial" panose="020B0604020202020204" pitchFamily="34" charset="0"/>
            </a:endParaRPr>
          </a:p>
        </p:txBody>
      </p:sp>
      <p:sp>
        <p:nvSpPr>
          <p:cNvPr id="2" name="TextBox 1"/>
          <p:cNvSpPr txBox="1"/>
          <p:nvPr/>
        </p:nvSpPr>
        <p:spPr>
          <a:xfrm>
            <a:off x="7412260" y="530058"/>
            <a:ext cx="1475656" cy="280076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Print out this this slide (or copy and paste the map into a Word document and print it) to make a VE Day display with the photographs</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3971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 xmlns:a16="http://schemas.microsoft.com/office/drawing/2014/main" id="{D4D1E719-D2C7-4A43-8B28-ACE285DFD6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9851"/>
            <a:ext cx="3180721" cy="1944216"/>
          </a:xfrm>
          <a:prstGeom prst="rect">
            <a:avLst/>
          </a:prstGeom>
        </p:spPr>
      </p:pic>
      <p:sp>
        <p:nvSpPr>
          <p:cNvPr id="5" name="TextBox 4"/>
          <p:cNvSpPr txBox="1"/>
          <p:nvPr/>
        </p:nvSpPr>
        <p:spPr>
          <a:xfrm>
            <a:off x="-25112" y="1079759"/>
            <a:ext cx="2880320"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London, Greater London</a:t>
            </a:r>
            <a:endParaRPr lang="en-GB" sz="1600" dirty="0">
              <a:latin typeface="Arial" panose="020B0604020202020204" pitchFamily="34" charset="0"/>
              <a:cs typeface="Arial" panose="020B0604020202020204" pitchFamily="34" charset="0"/>
            </a:endParaRPr>
          </a:p>
        </p:txBody>
      </p:sp>
      <p:pic>
        <p:nvPicPr>
          <p:cNvPr id="6" name="Content Placeholder 8">
            <a:extLst>
              <a:ext uri="{FF2B5EF4-FFF2-40B4-BE49-F238E27FC236}">
                <a16:creationId xmlns="" xmlns:a16="http://schemas.microsoft.com/office/drawing/2014/main" id="{02ED72CC-0251-AF44-A708-905D6E7E1E72}"/>
              </a:ext>
            </a:extLst>
          </p:cNvPr>
          <p:cNvPicPr>
            <a:picLocks noChangeAspect="1"/>
          </p:cNvPicPr>
          <p:nvPr/>
        </p:nvPicPr>
        <p:blipFill>
          <a:blip r:embed="rId5"/>
          <a:stretch>
            <a:fillRect/>
          </a:stretch>
        </p:blipFill>
        <p:spPr>
          <a:xfrm>
            <a:off x="20568" y="4233044"/>
            <a:ext cx="3059832" cy="2044988"/>
          </a:xfrm>
          <a:prstGeom prst="rect">
            <a:avLst/>
          </a:prstGeom>
        </p:spPr>
      </p:pic>
      <p:pic>
        <p:nvPicPr>
          <p:cNvPr id="7" name="Content Placeholder 30">
            <a:extLst>
              <a:ext uri="{FF2B5EF4-FFF2-40B4-BE49-F238E27FC236}">
                <a16:creationId xmlns="" xmlns:a16="http://schemas.microsoft.com/office/drawing/2014/main" id="{822C833C-9B7C-594F-94DA-DCB1FB46CC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370" y="1504511"/>
            <a:ext cx="2777905" cy="2036188"/>
          </a:xfrm>
          <a:prstGeom prst="rect">
            <a:avLst/>
          </a:prstGeom>
        </p:spPr>
      </p:pic>
      <p:sp>
        <p:nvSpPr>
          <p:cNvPr id="8" name="TextBox 7"/>
          <p:cNvSpPr txBox="1"/>
          <p:nvPr/>
        </p:nvSpPr>
        <p:spPr>
          <a:xfrm>
            <a:off x="3180721" y="1059520"/>
            <a:ext cx="2777905"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Coventry, West Midlands</a:t>
            </a:r>
            <a:endParaRPr lang="en-GB" sz="1600" dirty="0">
              <a:latin typeface="Arial" panose="020B0604020202020204" pitchFamily="34" charset="0"/>
              <a:cs typeface="Arial" panose="020B0604020202020204" pitchFamily="34" charset="0"/>
            </a:endParaRPr>
          </a:p>
        </p:txBody>
      </p:sp>
      <p:pic>
        <p:nvPicPr>
          <p:cNvPr id="9" name="Content Placeholder 4">
            <a:extLst>
              <a:ext uri="{FF2B5EF4-FFF2-40B4-BE49-F238E27FC236}">
                <a16:creationId xmlns="" xmlns:a16="http://schemas.microsoft.com/office/drawing/2014/main" id="{402510D6-8BAE-0544-821B-36B3ADE797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3933" y="4058444"/>
            <a:ext cx="2631039" cy="2104489"/>
          </a:xfrm>
          <a:prstGeom prst="rect">
            <a:avLst/>
          </a:prstGeom>
        </p:spPr>
      </p:pic>
      <p:sp>
        <p:nvSpPr>
          <p:cNvPr id="11" name="TextBox 10"/>
          <p:cNvSpPr txBox="1"/>
          <p:nvPr/>
        </p:nvSpPr>
        <p:spPr>
          <a:xfrm>
            <a:off x="3080400" y="3695715"/>
            <a:ext cx="2880320"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Birmingham, West Midlands</a:t>
            </a:r>
            <a:endParaRPr lang="en-GB" sz="1600" dirty="0">
              <a:latin typeface="Arial" panose="020B0604020202020204" pitchFamily="34" charset="0"/>
              <a:cs typeface="Arial" panose="020B0604020202020204" pitchFamily="34" charset="0"/>
            </a:endParaRPr>
          </a:p>
        </p:txBody>
      </p:sp>
      <p:pic>
        <p:nvPicPr>
          <p:cNvPr id="12" name="Content Placeholder 6">
            <a:extLst>
              <a:ext uri="{FF2B5EF4-FFF2-40B4-BE49-F238E27FC236}">
                <a16:creationId xmlns="" xmlns:a16="http://schemas.microsoft.com/office/drawing/2014/main" id="{F291DD29-41ED-9845-B3A7-8A7BFB73E6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8626" y="4058444"/>
            <a:ext cx="3122611" cy="1896000"/>
          </a:xfrm>
          <a:prstGeom prst="rect">
            <a:avLst/>
          </a:prstGeom>
        </p:spPr>
      </p:pic>
      <p:sp>
        <p:nvSpPr>
          <p:cNvPr id="14" name="TextBox 13"/>
          <p:cNvSpPr txBox="1"/>
          <p:nvPr/>
        </p:nvSpPr>
        <p:spPr>
          <a:xfrm>
            <a:off x="5834972" y="3689112"/>
            <a:ext cx="3309028" cy="369332"/>
          </a:xfrm>
          <a:prstGeom prst="rect">
            <a:avLst/>
          </a:prstGeom>
          <a:noFill/>
        </p:spPr>
        <p:txBody>
          <a:bodyPr wrap="square" rtlCol="0">
            <a:spAutoFit/>
          </a:bodyPr>
          <a:lstStyle/>
          <a:p>
            <a:r>
              <a:rPr lang="en-GB" dirty="0" smtClean="0"/>
              <a:t> </a:t>
            </a:r>
            <a:r>
              <a:rPr lang="en-GB" sz="1600" dirty="0" smtClean="0">
                <a:latin typeface="Arial" panose="020B0604020202020204" pitchFamily="34" charset="0"/>
                <a:cs typeface="Arial" panose="020B0604020202020204" pitchFamily="34" charset="0"/>
              </a:rPr>
              <a:t>Nottingham, Nottinghamshire, </a:t>
            </a:r>
            <a:endParaRPr lang="en-GB" sz="1600" dirty="0">
              <a:latin typeface="Arial" panose="020B0604020202020204" pitchFamily="34" charset="0"/>
              <a:cs typeface="Arial" panose="020B0604020202020204" pitchFamily="34" charset="0"/>
            </a:endParaRPr>
          </a:p>
        </p:txBody>
      </p:sp>
      <p:sp>
        <p:nvSpPr>
          <p:cNvPr id="15" name="TextBox 14"/>
          <p:cNvSpPr txBox="1"/>
          <p:nvPr/>
        </p:nvSpPr>
        <p:spPr>
          <a:xfrm>
            <a:off x="15712" y="3880381"/>
            <a:ext cx="2952328"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London, Greater London</a:t>
            </a:r>
            <a:endParaRPr lang="en-GB" sz="1600" dirty="0">
              <a:latin typeface="Arial" panose="020B0604020202020204" pitchFamily="34" charset="0"/>
              <a:cs typeface="Arial" panose="020B0604020202020204" pitchFamily="34" charset="0"/>
            </a:endParaRPr>
          </a:p>
        </p:txBody>
      </p:sp>
      <p:pic>
        <p:nvPicPr>
          <p:cNvPr id="16" name="Content Placeholder 6">
            <a:extLst>
              <a:ext uri="{FF2B5EF4-FFF2-40B4-BE49-F238E27FC236}">
                <a16:creationId xmlns="" xmlns:a16="http://schemas.microsoft.com/office/drawing/2014/main" id="{D7D68B7A-05E1-F34E-9427-DBFF6C5EB9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4025" y="1452957"/>
            <a:ext cx="2797338" cy="2098004"/>
          </a:xfrm>
          <a:prstGeom prst="rect">
            <a:avLst/>
          </a:prstGeom>
        </p:spPr>
      </p:pic>
      <p:sp>
        <p:nvSpPr>
          <p:cNvPr id="17" name="TextBox 16"/>
          <p:cNvSpPr txBox="1"/>
          <p:nvPr/>
        </p:nvSpPr>
        <p:spPr>
          <a:xfrm>
            <a:off x="6184025" y="1040659"/>
            <a:ext cx="2348415" cy="369332"/>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Bristo</a:t>
            </a:r>
            <a:r>
              <a:rPr lang="en-GB" dirty="0" smtClean="0">
                <a:latin typeface="Arial" panose="020B0604020202020204" pitchFamily="34" charset="0"/>
                <a:cs typeface="Arial" panose="020B0604020202020204" pitchFamily="34" charset="0"/>
              </a:rPr>
              <a:t>l</a:t>
            </a:r>
            <a:endParaRPr lang="en-GB" dirty="0">
              <a:latin typeface="Arial" panose="020B0604020202020204" pitchFamily="34" charset="0"/>
              <a:cs typeface="Arial" panose="020B0604020202020204" pitchFamily="34" charset="0"/>
            </a:endParaRPr>
          </a:p>
        </p:txBody>
      </p:sp>
      <p:sp>
        <p:nvSpPr>
          <p:cNvPr id="18" name="TextBox 17"/>
          <p:cNvSpPr txBox="1"/>
          <p:nvPr/>
        </p:nvSpPr>
        <p:spPr>
          <a:xfrm>
            <a:off x="393209" y="260648"/>
            <a:ext cx="8352928" cy="646331"/>
          </a:xfrm>
          <a:prstGeom prst="rect">
            <a:avLst/>
          </a:prstGeom>
          <a:solidFill>
            <a:srgbClr val="FFFFCC"/>
          </a:solidFill>
        </p:spPr>
        <p:txBody>
          <a:bodyPr wrap="square" rtlCol="0">
            <a:spAutoFit/>
          </a:bodyPr>
          <a:lstStyle/>
          <a:p>
            <a:pPr algn="ctr"/>
            <a:r>
              <a:rPr lang="en-GB" dirty="0" smtClean="0">
                <a:latin typeface="Arial" panose="020B0604020202020204" pitchFamily="34" charset="0"/>
                <a:cs typeface="Arial" panose="020B0604020202020204" pitchFamily="34" charset="0"/>
              </a:rPr>
              <a:t>Print the next 3 slides and cut out the photographs. Locate them on a print-out of the map of England’s counties to make a VE Day display.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00736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 xmlns:a16="http://schemas.microsoft.com/office/drawing/2014/main" id="{D5B544D4-2C1C-DA40-8456-BE769DB14374}"/>
              </a:ext>
            </a:extLst>
          </p:cNvPr>
          <p:cNvPicPr>
            <a:picLocks noChangeAspect="1"/>
          </p:cNvPicPr>
          <p:nvPr/>
        </p:nvPicPr>
        <p:blipFill>
          <a:blip r:embed="rId4"/>
          <a:stretch>
            <a:fillRect/>
          </a:stretch>
        </p:blipFill>
        <p:spPr>
          <a:xfrm>
            <a:off x="250032" y="779498"/>
            <a:ext cx="2920310" cy="2217454"/>
          </a:xfrm>
          <a:prstGeom prst="rect">
            <a:avLst/>
          </a:prstGeom>
        </p:spPr>
      </p:pic>
      <p:sp>
        <p:nvSpPr>
          <p:cNvPr id="3" name="TextBox 2"/>
          <p:cNvSpPr txBox="1"/>
          <p:nvPr/>
        </p:nvSpPr>
        <p:spPr>
          <a:xfrm>
            <a:off x="231776" y="379294"/>
            <a:ext cx="2736304"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Brighton, East Sussex </a:t>
            </a:r>
            <a:endParaRPr lang="en-GB" sz="1600" dirty="0">
              <a:latin typeface="Arial" panose="020B0604020202020204" pitchFamily="34" charset="0"/>
              <a:cs typeface="Arial" panose="020B0604020202020204" pitchFamily="34" charset="0"/>
            </a:endParaRPr>
          </a:p>
        </p:txBody>
      </p:sp>
      <p:pic>
        <p:nvPicPr>
          <p:cNvPr id="4" name="Content Placeholder 11">
            <a:extLst>
              <a:ext uri="{FF2B5EF4-FFF2-40B4-BE49-F238E27FC236}">
                <a16:creationId xmlns="" xmlns:a16="http://schemas.microsoft.com/office/drawing/2014/main" id="{C22B4933-1054-CF48-AE4B-ED4BCE96F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472" y="3904963"/>
            <a:ext cx="2826920" cy="2099998"/>
          </a:xfrm>
          <a:prstGeom prst="rect">
            <a:avLst/>
          </a:prstGeom>
        </p:spPr>
      </p:pic>
      <p:sp>
        <p:nvSpPr>
          <p:cNvPr id="5" name="TextBox 4"/>
          <p:cNvSpPr txBox="1"/>
          <p:nvPr/>
        </p:nvSpPr>
        <p:spPr>
          <a:xfrm>
            <a:off x="202472" y="3502228"/>
            <a:ext cx="2826920"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Brighton, East </a:t>
            </a:r>
            <a:r>
              <a:rPr lang="en-GB" sz="1600" dirty="0">
                <a:latin typeface="Arial" panose="020B0604020202020204" pitchFamily="34" charset="0"/>
                <a:cs typeface="Arial" panose="020B0604020202020204" pitchFamily="34" charset="0"/>
              </a:rPr>
              <a:t>S</a:t>
            </a:r>
            <a:r>
              <a:rPr lang="en-GB" sz="1600" dirty="0" smtClean="0">
                <a:latin typeface="Arial" panose="020B0604020202020204" pitchFamily="34" charset="0"/>
                <a:cs typeface="Arial" panose="020B0604020202020204" pitchFamily="34" charset="0"/>
              </a:rPr>
              <a:t>ussex</a:t>
            </a:r>
            <a:endParaRPr lang="en-GB" sz="1600" dirty="0">
              <a:latin typeface="Arial" panose="020B0604020202020204" pitchFamily="34" charset="0"/>
              <a:cs typeface="Arial" panose="020B0604020202020204" pitchFamily="34" charset="0"/>
            </a:endParaRPr>
          </a:p>
        </p:txBody>
      </p:sp>
      <p:pic>
        <p:nvPicPr>
          <p:cNvPr id="6" name="Content Placeholder 18">
            <a:extLst>
              <a:ext uri="{FF2B5EF4-FFF2-40B4-BE49-F238E27FC236}">
                <a16:creationId xmlns="" xmlns:a16="http://schemas.microsoft.com/office/drawing/2014/main" id="{F850C4BA-BBE2-374E-A8FB-25809F9CDF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1207" y="758657"/>
            <a:ext cx="2887019" cy="2057509"/>
          </a:xfrm>
          <a:prstGeom prst="rect">
            <a:avLst/>
          </a:prstGeom>
        </p:spPr>
      </p:pic>
      <p:sp>
        <p:nvSpPr>
          <p:cNvPr id="7" name="TextBox 6"/>
          <p:cNvSpPr txBox="1"/>
          <p:nvPr/>
        </p:nvSpPr>
        <p:spPr>
          <a:xfrm>
            <a:off x="3029392" y="379294"/>
            <a:ext cx="3414816" cy="369332"/>
          </a:xfrm>
          <a:prstGeom prst="rect">
            <a:avLst/>
          </a:prstGeom>
          <a:noFill/>
        </p:spPr>
        <p:txBody>
          <a:bodyPr wrap="square" rtlCol="0">
            <a:spAutoFit/>
          </a:bodyPr>
          <a:lstStyle/>
          <a:p>
            <a:r>
              <a:rPr lang="en-GB" dirty="0" smtClean="0"/>
              <a:t> </a:t>
            </a:r>
            <a:r>
              <a:rPr lang="en-GB" sz="1600" dirty="0" smtClean="0">
                <a:latin typeface="Arial" panose="020B0604020202020204" pitchFamily="34" charset="0"/>
                <a:cs typeface="Arial" panose="020B0604020202020204" pitchFamily="34" charset="0"/>
              </a:rPr>
              <a:t>Manchester, Greater Manchester</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3170342" y="3425350"/>
            <a:ext cx="2604104"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Liverpool, </a:t>
            </a:r>
            <a:r>
              <a:rPr lang="en-GB" sz="1600" dirty="0">
                <a:latin typeface="Arial" panose="020B0604020202020204" pitchFamily="34" charset="0"/>
                <a:cs typeface="Arial" panose="020B0604020202020204" pitchFamily="34" charset="0"/>
              </a:rPr>
              <a:t>M</a:t>
            </a:r>
            <a:r>
              <a:rPr lang="en-GB" sz="1600" dirty="0" smtClean="0">
                <a:latin typeface="Arial" panose="020B0604020202020204" pitchFamily="34" charset="0"/>
                <a:cs typeface="Arial" panose="020B0604020202020204" pitchFamily="34" charset="0"/>
              </a:rPr>
              <a:t>erseyside</a:t>
            </a:r>
            <a:endParaRPr lang="en-GB"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EA846F73-F663-8544-BE64-8EE634C008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0335" y="3837632"/>
            <a:ext cx="2329088" cy="2809432"/>
          </a:xfrm>
          <a:prstGeom prst="rect">
            <a:avLst/>
          </a:prstGeom>
        </p:spPr>
      </p:pic>
      <p:pic>
        <p:nvPicPr>
          <p:cNvPr id="10" name="Content Placeholder 4">
            <a:extLst>
              <a:ext uri="{FF2B5EF4-FFF2-40B4-BE49-F238E27FC236}">
                <a16:creationId xmlns="" xmlns:a16="http://schemas.microsoft.com/office/drawing/2014/main" id="{50D2C8F2-2A09-BD48-A9AB-B6E7BECA8E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4446" y="3869671"/>
            <a:ext cx="3231140" cy="2663963"/>
          </a:xfrm>
          <a:prstGeom prst="rect">
            <a:avLst/>
          </a:prstGeom>
        </p:spPr>
      </p:pic>
      <p:sp>
        <p:nvSpPr>
          <p:cNvPr id="11" name="TextBox 10"/>
          <p:cNvSpPr txBox="1"/>
          <p:nvPr/>
        </p:nvSpPr>
        <p:spPr>
          <a:xfrm>
            <a:off x="5774446" y="3468300"/>
            <a:ext cx="2613978"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Leeds, West Yorkshire</a:t>
            </a:r>
            <a:endParaRPr lang="en-GB" sz="16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 xmlns:a16="http://schemas.microsoft.com/office/drawing/2014/main" id="{09E1192F-0C20-4B48-BDBA-BD86151A71DC}"/>
              </a:ext>
            </a:extLst>
          </p:cNvPr>
          <p:cNvPicPr>
            <a:picLocks noChangeAspect="1"/>
          </p:cNvPicPr>
          <p:nvPr/>
        </p:nvPicPr>
        <p:blipFill>
          <a:blip r:embed="rId9"/>
          <a:stretch>
            <a:fillRect/>
          </a:stretch>
        </p:blipFill>
        <p:spPr>
          <a:xfrm>
            <a:off x="6305936" y="790194"/>
            <a:ext cx="2716378" cy="2248325"/>
          </a:xfrm>
          <a:prstGeom prst="rect">
            <a:avLst/>
          </a:prstGeom>
        </p:spPr>
      </p:pic>
      <p:sp>
        <p:nvSpPr>
          <p:cNvPr id="13" name="TextBox 12"/>
          <p:cNvSpPr txBox="1"/>
          <p:nvPr/>
        </p:nvSpPr>
        <p:spPr>
          <a:xfrm>
            <a:off x="6305936" y="379294"/>
            <a:ext cx="2699650"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Leeds, West Yorkshire</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000777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 xmlns:a16="http://schemas.microsoft.com/office/drawing/2014/main" id="{FF16418E-DC06-894A-9BE3-449A80DEEC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567" y="1196788"/>
            <a:ext cx="3300361" cy="2311466"/>
          </a:xfrm>
          <a:prstGeom prst="rect">
            <a:avLst/>
          </a:prstGeom>
        </p:spPr>
      </p:pic>
      <p:sp>
        <p:nvSpPr>
          <p:cNvPr id="3" name="TextBox 2"/>
          <p:cNvSpPr txBox="1"/>
          <p:nvPr/>
        </p:nvSpPr>
        <p:spPr>
          <a:xfrm flipH="1">
            <a:off x="623567" y="831952"/>
            <a:ext cx="2911612"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Newcastle, Tyne and Wear</a:t>
            </a:r>
            <a:endParaRPr lang="en-GB" sz="1600" dirty="0">
              <a:latin typeface="Arial" panose="020B0604020202020204" pitchFamily="34" charset="0"/>
              <a:cs typeface="Arial" panose="020B0604020202020204" pitchFamily="34" charset="0"/>
            </a:endParaRPr>
          </a:p>
        </p:txBody>
      </p:sp>
      <p:pic>
        <p:nvPicPr>
          <p:cNvPr id="4" name="Content Placeholder 8">
            <a:extLst>
              <a:ext uri="{FF2B5EF4-FFF2-40B4-BE49-F238E27FC236}">
                <a16:creationId xmlns="" xmlns:a16="http://schemas.microsoft.com/office/drawing/2014/main" id="{48DEE0ED-D33F-E141-BBFD-4F3885F40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535" y="4196817"/>
            <a:ext cx="3247393" cy="2378424"/>
          </a:xfrm>
          <a:prstGeom prst="rect">
            <a:avLst/>
          </a:prstGeom>
        </p:spPr>
      </p:pic>
      <p:sp>
        <p:nvSpPr>
          <p:cNvPr id="5" name="TextBox 4"/>
          <p:cNvSpPr txBox="1"/>
          <p:nvPr/>
        </p:nvSpPr>
        <p:spPr>
          <a:xfrm flipH="1">
            <a:off x="683609" y="3832582"/>
            <a:ext cx="2911612"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Teesside, North Yorkshire</a:t>
            </a:r>
            <a:endParaRPr lang="en-GB" sz="1600" dirty="0">
              <a:latin typeface="Arial" panose="020B0604020202020204" pitchFamily="34" charset="0"/>
              <a:cs typeface="Arial" panose="020B0604020202020204" pitchFamily="34" charset="0"/>
            </a:endParaRPr>
          </a:p>
        </p:txBody>
      </p:sp>
      <p:pic>
        <p:nvPicPr>
          <p:cNvPr id="6" name="Content Placeholder 9">
            <a:extLst>
              <a:ext uri="{FF2B5EF4-FFF2-40B4-BE49-F238E27FC236}">
                <a16:creationId xmlns="" xmlns:a16="http://schemas.microsoft.com/office/drawing/2014/main" id="{F204851C-FF6F-DB4E-B3E7-77EFAC9CEE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9105" y="1148100"/>
            <a:ext cx="3056327" cy="2208892"/>
          </a:xfrm>
          <a:prstGeom prst="rect">
            <a:avLst/>
          </a:prstGeom>
        </p:spPr>
      </p:pic>
      <p:sp>
        <p:nvSpPr>
          <p:cNvPr id="7" name="TextBox 6"/>
          <p:cNvSpPr txBox="1"/>
          <p:nvPr/>
        </p:nvSpPr>
        <p:spPr>
          <a:xfrm>
            <a:off x="4895569" y="778768"/>
            <a:ext cx="2912310" cy="369332"/>
          </a:xfrm>
          <a:prstGeom prst="rect">
            <a:avLst/>
          </a:prstGeom>
          <a:noFill/>
        </p:spPr>
        <p:txBody>
          <a:bodyPr wrap="square" rtlCol="0">
            <a:spAutoFit/>
          </a:bodyPr>
          <a:lstStyle/>
          <a:p>
            <a:r>
              <a:rPr lang="en-GB" dirty="0" smtClean="0"/>
              <a:t>Coventry, West Midlands</a:t>
            </a:r>
            <a:endParaRPr lang="en-GB" dirty="0"/>
          </a:p>
        </p:txBody>
      </p:sp>
      <p:pic>
        <p:nvPicPr>
          <p:cNvPr id="8" name="Content Placeholder 6">
            <a:extLst>
              <a:ext uri="{FF2B5EF4-FFF2-40B4-BE49-F238E27FC236}">
                <a16:creationId xmlns="" xmlns:a16="http://schemas.microsoft.com/office/drawing/2014/main" id="{E46F768D-B1B6-634B-BE0D-51878603D1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5328" y="3832581"/>
            <a:ext cx="2660104" cy="2838787"/>
          </a:xfrm>
          <a:prstGeom prst="rect">
            <a:avLst/>
          </a:prstGeom>
        </p:spPr>
      </p:pic>
      <p:sp>
        <p:nvSpPr>
          <p:cNvPr id="9" name="TextBox 8"/>
          <p:cNvSpPr txBox="1"/>
          <p:nvPr/>
        </p:nvSpPr>
        <p:spPr>
          <a:xfrm>
            <a:off x="5322272" y="3508254"/>
            <a:ext cx="2786207"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London, Greater London</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06102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l1gyves\2020-04-27 finepix April 2020\Map display.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1924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884A0-94B5-C34E-AC9B-FF107C7CA923}"/>
              </a:ext>
            </a:extLst>
          </p:cNvPr>
          <p:cNvSpPr>
            <a:spLocks noGrp="1"/>
          </p:cNvSpPr>
          <p:nvPr>
            <p:ph type="title"/>
          </p:nvPr>
        </p:nvSpPr>
        <p:spPr>
          <a:xfrm>
            <a:off x="457200" y="274638"/>
            <a:ext cx="8229600" cy="634082"/>
          </a:xfrm>
        </p:spPr>
        <p:txBody>
          <a:bodyPr>
            <a:normAutofit fontScale="90000"/>
          </a:bodyPr>
          <a:lstStyle/>
          <a:p>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Around the World</a:t>
            </a:r>
            <a:r>
              <a:rPr lang="en-US" dirty="0" smtClean="0"/>
              <a:t/>
            </a:r>
            <a:br>
              <a:rPr lang="en-US" dirty="0" smtClean="0"/>
            </a:br>
            <a:endParaRPr lang="en-US" dirty="0"/>
          </a:p>
        </p:txBody>
      </p:sp>
      <p:sp>
        <p:nvSpPr>
          <p:cNvPr id="3" name="TextBox 2">
            <a:extLst>
              <a:ext uri="{FF2B5EF4-FFF2-40B4-BE49-F238E27FC236}">
                <a16:creationId xmlns:a16="http://schemas.microsoft.com/office/drawing/2014/main" xmlns="" id="{0A2B1CAF-F618-B942-8F7C-8E22CA7CDB32}"/>
              </a:ext>
            </a:extLst>
          </p:cNvPr>
          <p:cNvSpPr txBox="1"/>
          <p:nvPr/>
        </p:nvSpPr>
        <p:spPr>
          <a:xfrm>
            <a:off x="35706" y="5753066"/>
            <a:ext cx="7899963" cy="230832"/>
          </a:xfrm>
          <a:prstGeom prst="rect">
            <a:avLst/>
          </a:prstGeom>
          <a:noFill/>
        </p:spPr>
        <p:txBody>
          <a:bodyPr wrap="square" rtlCol="0">
            <a:spAutoFit/>
          </a:bodyPr>
          <a:lstStyle/>
          <a:p>
            <a:r>
              <a:rPr lang="en-GB" sz="900" dirty="0"/>
              <a:t>© </a:t>
            </a:r>
            <a:r>
              <a:rPr lang="en-GB" sz="900" dirty="0" err="1"/>
              <a:t>Usis-Dite</a:t>
            </a:r>
            <a:r>
              <a:rPr lang="en-GB" sz="900" dirty="0"/>
              <a:t>/Bridgeman </a:t>
            </a:r>
            <a:r>
              <a:rPr lang="en-US" sz="900" dirty="0"/>
              <a:t>Images</a:t>
            </a:r>
            <a:r>
              <a:rPr lang="en-US" sz="900" dirty="0">
                <a:solidFill>
                  <a:srgbClr val="00B050"/>
                </a:solidFill>
              </a:rPr>
              <a:t>                                                                                                                        </a:t>
            </a:r>
            <a:r>
              <a:rPr lang="en-GB" sz="900" dirty="0"/>
              <a:t>The Print Collector / </a:t>
            </a:r>
            <a:r>
              <a:rPr lang="en-GB" sz="900" dirty="0" err="1"/>
              <a:t>Alamy</a:t>
            </a:r>
            <a:r>
              <a:rPr lang="en-GB" sz="900" dirty="0"/>
              <a:t> Stock Photo</a:t>
            </a:r>
            <a:r>
              <a:rPr lang="en-US" sz="900" dirty="0">
                <a:solidFill>
                  <a:srgbClr val="00B050"/>
                </a:solidFill>
              </a:rPr>
              <a:t>                                            </a:t>
            </a:r>
          </a:p>
        </p:txBody>
      </p:sp>
      <p:pic>
        <p:nvPicPr>
          <p:cNvPr id="9" name="Content Placeholder 8">
            <a:extLst>
              <a:ext uri="{FF2B5EF4-FFF2-40B4-BE49-F238E27FC236}">
                <a16:creationId xmlns:a16="http://schemas.microsoft.com/office/drawing/2014/main" xmlns="" id="{53D2E4BE-3F6F-BB40-ACC7-B75C6F2B3F04}"/>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95081" y="2276872"/>
            <a:ext cx="4548919" cy="3456383"/>
          </a:xfrm>
        </p:spPr>
      </p:pic>
      <p:pic>
        <p:nvPicPr>
          <p:cNvPr id="8" name="Content Placeholder 7">
            <a:extLst>
              <a:ext uri="{FF2B5EF4-FFF2-40B4-BE49-F238E27FC236}">
                <a16:creationId xmlns:a16="http://schemas.microsoft.com/office/drawing/2014/main" xmlns="" id="{232B0EAA-3CBB-8948-978D-CC3591BDE225}"/>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6389" y="2309242"/>
            <a:ext cx="4449411" cy="3424013"/>
          </a:xfrm>
        </p:spPr>
      </p:pic>
      <p:sp>
        <p:nvSpPr>
          <p:cNvPr id="4" name="TextBox 3"/>
          <p:cNvSpPr txBox="1"/>
          <p:nvPr/>
        </p:nvSpPr>
        <p:spPr>
          <a:xfrm>
            <a:off x="6732240" y="1053060"/>
            <a:ext cx="199551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Paris, France</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35706" y="1453170"/>
            <a:ext cx="3878290"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How is the photograph below different from most others taken during the Second World War?</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0" y="5962872"/>
            <a:ext cx="4032448"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Colour photographs from the Second World War were rare because the process was relatively new  and more expensive</a:t>
            </a:r>
            <a:endParaRPr lang="en-GB" sz="1600" dirty="0">
              <a:latin typeface="Arial" panose="020B0604020202020204" pitchFamily="34" charset="0"/>
              <a:cs typeface="Arial" panose="020B0604020202020204" pitchFamily="34" charset="0"/>
            </a:endParaRPr>
          </a:p>
        </p:txBody>
      </p:sp>
      <p:sp>
        <p:nvSpPr>
          <p:cNvPr id="7" name="TextBox 6"/>
          <p:cNvSpPr txBox="1"/>
          <p:nvPr/>
        </p:nvSpPr>
        <p:spPr>
          <a:xfrm>
            <a:off x="0" y="5168291"/>
            <a:ext cx="4499992" cy="584775"/>
          </a:xfrm>
          <a:prstGeom prst="rect">
            <a:avLst/>
          </a:prstGeom>
          <a:solidFill>
            <a:schemeClr val="bg1"/>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Which countries’ flags do these dresses represent?</a:t>
            </a:r>
            <a:endParaRPr lang="en-GB" sz="1600" dirty="0">
              <a:latin typeface="Arial" panose="020B0604020202020204" pitchFamily="34" charset="0"/>
              <a:cs typeface="Arial" panose="020B0604020202020204" pitchFamily="34" charset="0"/>
            </a:endParaRPr>
          </a:p>
        </p:txBody>
      </p:sp>
      <p:sp>
        <p:nvSpPr>
          <p:cNvPr id="10" name="TextBox 9"/>
          <p:cNvSpPr txBox="1"/>
          <p:nvPr/>
        </p:nvSpPr>
        <p:spPr>
          <a:xfrm>
            <a:off x="5220072" y="6085982"/>
            <a:ext cx="3456384" cy="584775"/>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People flock to the Champs Elysees in Paris to celebrate VE day</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9496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608B263-1F42-1648-B2D6-FAAAE9B0C4AE}"/>
              </a:ext>
            </a:extLst>
          </p:cNvPr>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Around the World</a:t>
            </a:r>
            <a:endParaRPr lang="en-US" sz="40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xmlns="" id="{2B4A2538-0530-FE4E-A779-7CDD477F428D}"/>
              </a:ext>
            </a:extLst>
          </p:cNvPr>
          <p:cNvSpPr>
            <a:spLocks noGrp="1"/>
          </p:cNvSpPr>
          <p:nvPr>
            <p:ph type="body" idx="1"/>
          </p:nvPr>
        </p:nvSpPr>
        <p:spPr/>
        <p:txBody>
          <a:bodyPr>
            <a:normAutofit/>
          </a:bodyPr>
          <a:lstStyle/>
          <a:p>
            <a:r>
              <a:rPr lang="en-US" sz="2000" dirty="0">
                <a:latin typeface="Arial" panose="020B0604020202020204" pitchFamily="34" charset="0"/>
                <a:cs typeface="Arial" panose="020B0604020202020204" pitchFamily="34" charset="0"/>
              </a:rPr>
              <a:t>India</a:t>
            </a:r>
          </a:p>
        </p:txBody>
      </p:sp>
      <p:sp>
        <p:nvSpPr>
          <p:cNvPr id="9" name="Text Placeholder 8">
            <a:extLst>
              <a:ext uri="{FF2B5EF4-FFF2-40B4-BE49-F238E27FC236}">
                <a16:creationId xmlns:a16="http://schemas.microsoft.com/office/drawing/2014/main" xmlns="" id="{CFB4E911-0C5D-8A4E-BD94-8D05351A9C70}"/>
              </a:ext>
            </a:extLst>
          </p:cNvPr>
          <p:cNvSpPr>
            <a:spLocks noGrp="1"/>
          </p:cNvSpPr>
          <p:nvPr>
            <p:ph type="body" sz="quarter" idx="3"/>
          </p:nvPr>
        </p:nvSpPr>
        <p:spPr/>
        <p:txBody>
          <a:bodyPr>
            <a:normAutofit/>
          </a:bodyPr>
          <a:lstStyle/>
          <a:p>
            <a:r>
              <a:rPr lang="en-US" sz="2000" dirty="0">
                <a:latin typeface="Arial" panose="020B0604020202020204" pitchFamily="34" charset="0"/>
                <a:cs typeface="Arial" panose="020B0604020202020204" pitchFamily="34" charset="0"/>
              </a:rPr>
              <a:t>Nairobi, Kenya </a:t>
            </a:r>
          </a:p>
        </p:txBody>
      </p:sp>
      <p:pic>
        <p:nvPicPr>
          <p:cNvPr id="11" name="Content Placeholder 10">
            <a:extLst>
              <a:ext uri="{FF2B5EF4-FFF2-40B4-BE49-F238E27FC236}">
                <a16:creationId xmlns:a16="http://schemas.microsoft.com/office/drawing/2014/main" xmlns="" id="{8B7058E6-A17A-1B49-A931-B47944F77BD7}"/>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 y="2223948"/>
            <a:ext cx="4040188" cy="3853142"/>
          </a:xfrm>
        </p:spPr>
      </p:pic>
      <p:sp>
        <p:nvSpPr>
          <p:cNvPr id="8" name="TextBox 7">
            <a:extLst>
              <a:ext uri="{FF2B5EF4-FFF2-40B4-BE49-F238E27FC236}">
                <a16:creationId xmlns:a16="http://schemas.microsoft.com/office/drawing/2014/main" xmlns="" id="{B4AD1AFF-AF9C-CF48-9ECE-9BCA685B980B}"/>
              </a:ext>
            </a:extLst>
          </p:cNvPr>
          <p:cNvSpPr txBox="1"/>
          <p:nvPr/>
        </p:nvSpPr>
        <p:spPr>
          <a:xfrm>
            <a:off x="388618" y="6126163"/>
            <a:ext cx="4175447" cy="230832"/>
          </a:xfrm>
          <a:prstGeom prst="rect">
            <a:avLst/>
          </a:prstGeom>
          <a:noFill/>
        </p:spPr>
        <p:txBody>
          <a:bodyPr wrap="square" rtlCol="0">
            <a:spAutoFit/>
          </a:bodyPr>
          <a:lstStyle/>
          <a:p>
            <a:r>
              <a:rPr lang="en-GB" sz="900" dirty="0"/>
              <a:t>Archive Image / </a:t>
            </a:r>
            <a:r>
              <a:rPr lang="en-GB" sz="900" dirty="0" err="1"/>
              <a:t>Alamy</a:t>
            </a:r>
            <a:r>
              <a:rPr lang="en-GB" sz="900" dirty="0"/>
              <a:t> Stock Photo</a:t>
            </a:r>
            <a:endParaRPr lang="en-US" sz="900" dirty="0"/>
          </a:p>
        </p:txBody>
      </p:sp>
      <p:pic>
        <p:nvPicPr>
          <p:cNvPr id="10" name="Content Placeholder 9">
            <a:extLst>
              <a:ext uri="{FF2B5EF4-FFF2-40B4-BE49-F238E27FC236}">
                <a16:creationId xmlns:a16="http://schemas.microsoft.com/office/drawing/2014/main" xmlns="" id="{1C4EFE03-A558-FC4D-91D5-652D9149A926}"/>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4564065" y="3140968"/>
            <a:ext cx="4454378" cy="2922735"/>
          </a:xfrm>
        </p:spPr>
      </p:pic>
      <p:sp>
        <p:nvSpPr>
          <p:cNvPr id="2" name="TextBox 1">
            <a:extLst>
              <a:ext uri="{FF2B5EF4-FFF2-40B4-BE49-F238E27FC236}">
                <a16:creationId xmlns:a16="http://schemas.microsoft.com/office/drawing/2014/main" xmlns="" id="{F7A4A612-96E5-5142-A05E-B9474A2494F3}"/>
              </a:ext>
            </a:extLst>
          </p:cNvPr>
          <p:cNvSpPr txBox="1"/>
          <p:nvPr/>
        </p:nvSpPr>
        <p:spPr>
          <a:xfrm>
            <a:off x="4469735" y="6063703"/>
            <a:ext cx="4548708" cy="507831"/>
          </a:xfrm>
          <a:prstGeom prst="rect">
            <a:avLst/>
          </a:prstGeom>
          <a:noFill/>
        </p:spPr>
        <p:txBody>
          <a:bodyPr wrap="square" rtlCol="0">
            <a:spAutoFit/>
          </a:bodyPr>
          <a:lstStyle/>
          <a:p>
            <a:r>
              <a:rPr lang="en-GB" sz="900" dirty="0"/>
              <a:t>National Army Museum, London/Bridgeman Images </a:t>
            </a:r>
          </a:p>
          <a:p>
            <a:endParaRPr lang="en-US" dirty="0"/>
          </a:p>
        </p:txBody>
      </p:sp>
      <p:sp>
        <p:nvSpPr>
          <p:cNvPr id="4" name="TextBox 3"/>
          <p:cNvSpPr txBox="1"/>
          <p:nvPr/>
        </p:nvSpPr>
        <p:spPr>
          <a:xfrm>
            <a:off x="388618" y="5725149"/>
            <a:ext cx="3463302" cy="338554"/>
          </a:xfrm>
          <a:prstGeom prst="rect">
            <a:avLst/>
          </a:prstGeom>
          <a:solidFill>
            <a:schemeClr val="bg1"/>
          </a:solidFill>
        </p:spPr>
        <p:txBody>
          <a:bodyPr wrap="square" rtlCol="0">
            <a:spAutoFit/>
          </a:bodyPr>
          <a:lstStyle/>
          <a:p>
            <a:r>
              <a:rPr lang="en-GB" sz="1600" dirty="0" smtClean="0">
                <a:latin typeface="Arial" panose="020B0604020202020204" pitchFamily="34" charset="0"/>
                <a:cs typeface="Arial" panose="020B0604020202020204" pitchFamily="34" charset="0"/>
              </a:rPr>
              <a:t>Children parade in </a:t>
            </a:r>
            <a:r>
              <a:rPr lang="en-GB" sz="1600" dirty="0" err="1" smtClean="0">
                <a:latin typeface="Arial" panose="020B0604020202020204" pitchFamily="34" charset="0"/>
                <a:cs typeface="Arial" panose="020B0604020202020204" pitchFamily="34" charset="0"/>
              </a:rPr>
              <a:t>Kalimpang</a:t>
            </a:r>
            <a:r>
              <a:rPr lang="en-GB" sz="1600" dirty="0" smtClean="0">
                <a:latin typeface="Arial" panose="020B0604020202020204" pitchFamily="34" charset="0"/>
                <a:cs typeface="Arial" panose="020B0604020202020204" pitchFamily="34" charset="0"/>
              </a:rPr>
              <a:t>, India</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4564066" y="2564904"/>
            <a:ext cx="4454378" cy="584775"/>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Crowds come to watch the VE day parade in Nairobi </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771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4697F985-5333-FF44-A173-D46298979D42}"/>
              </a:ext>
            </a:extLst>
          </p:cNvPr>
          <p:cNvSpPr>
            <a:spLocks noGrp="1"/>
          </p:cNvSpPr>
          <p:nvPr>
            <p:ph type="body" idx="1"/>
          </p:nvPr>
        </p:nvSpPr>
        <p:spPr>
          <a:xfrm>
            <a:off x="190397" y="988041"/>
            <a:ext cx="4040188" cy="639762"/>
          </a:xfrm>
        </p:spPr>
        <p:txBody>
          <a:bodyPr/>
          <a:lstStyle/>
          <a:p>
            <a:r>
              <a:rPr lang="en-US" dirty="0"/>
              <a:t>     </a:t>
            </a:r>
            <a:r>
              <a:rPr lang="en-US" sz="2000" dirty="0">
                <a:latin typeface="Arial" panose="020B0604020202020204" pitchFamily="34" charset="0"/>
                <a:cs typeface="Arial" panose="020B0604020202020204" pitchFamily="34" charset="0"/>
              </a:rPr>
              <a:t>New York, USA</a:t>
            </a:r>
          </a:p>
        </p:txBody>
      </p:sp>
      <p:sp>
        <p:nvSpPr>
          <p:cNvPr id="12" name="Text Placeholder 11">
            <a:extLst>
              <a:ext uri="{FF2B5EF4-FFF2-40B4-BE49-F238E27FC236}">
                <a16:creationId xmlns:a16="http://schemas.microsoft.com/office/drawing/2014/main" xmlns="" id="{5C0E0FA2-CCF2-AF46-92D2-A30178B5DD22}"/>
              </a:ext>
            </a:extLst>
          </p:cNvPr>
          <p:cNvSpPr>
            <a:spLocks noGrp="1"/>
          </p:cNvSpPr>
          <p:nvPr>
            <p:ph type="body" sz="quarter" idx="3"/>
          </p:nvPr>
        </p:nvSpPr>
        <p:spPr>
          <a:xfrm>
            <a:off x="4283968" y="1916832"/>
            <a:ext cx="4041775" cy="639762"/>
          </a:xfrm>
        </p:spPr>
        <p:txBody>
          <a:bodyPr>
            <a:normAutofit/>
          </a:bodyPr>
          <a:lstStyle/>
          <a:p>
            <a:r>
              <a:rPr lang="en-US" sz="2000" dirty="0">
                <a:latin typeface="Arial" panose="020B0604020202020204" pitchFamily="34" charset="0"/>
                <a:cs typeface="Arial" panose="020B0604020202020204" pitchFamily="34" charset="0"/>
              </a:rPr>
              <a:t>          Moscow, USSR</a:t>
            </a:r>
          </a:p>
        </p:txBody>
      </p:sp>
      <p:pic>
        <p:nvPicPr>
          <p:cNvPr id="15" name="Content Placeholder 7">
            <a:extLst>
              <a:ext uri="{FF2B5EF4-FFF2-40B4-BE49-F238E27FC236}">
                <a16:creationId xmlns:a16="http://schemas.microsoft.com/office/drawing/2014/main" xmlns="" id="{545085A9-B858-BA42-8FD0-FA8FF62B0F62}"/>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048562" y="3284984"/>
            <a:ext cx="5053581" cy="3309696"/>
          </a:xfrm>
        </p:spPr>
      </p:pic>
      <p:pic>
        <p:nvPicPr>
          <p:cNvPr id="16" name="Content Placeholder 8">
            <a:extLst>
              <a:ext uri="{FF2B5EF4-FFF2-40B4-BE49-F238E27FC236}">
                <a16:creationId xmlns:a16="http://schemas.microsoft.com/office/drawing/2014/main" xmlns="" id="{A415ACBE-AD5C-9C41-9E32-234398CD0407}"/>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179512" y="1818808"/>
            <a:ext cx="3744416" cy="4769392"/>
          </a:xfrm>
        </p:spPr>
      </p:pic>
      <p:sp>
        <p:nvSpPr>
          <p:cNvPr id="17" name="TextBox 16">
            <a:extLst>
              <a:ext uri="{FF2B5EF4-FFF2-40B4-BE49-F238E27FC236}">
                <a16:creationId xmlns:a16="http://schemas.microsoft.com/office/drawing/2014/main" xmlns="" id="{AD79D343-F6CA-7E4D-A825-AAB8E6CEB734}"/>
              </a:ext>
            </a:extLst>
          </p:cNvPr>
          <p:cNvSpPr txBox="1"/>
          <p:nvPr/>
        </p:nvSpPr>
        <p:spPr>
          <a:xfrm>
            <a:off x="59744" y="6588200"/>
            <a:ext cx="6600487" cy="646331"/>
          </a:xfrm>
          <a:prstGeom prst="rect">
            <a:avLst/>
          </a:prstGeom>
          <a:noFill/>
        </p:spPr>
        <p:txBody>
          <a:bodyPr wrap="square" rtlCol="0">
            <a:spAutoFit/>
          </a:bodyPr>
          <a:lstStyle/>
          <a:p>
            <a:r>
              <a:rPr lang="en-GB" sz="900" dirty="0" err="1"/>
              <a:t>ClassicStock</a:t>
            </a:r>
            <a:r>
              <a:rPr lang="en-GB" sz="900" dirty="0"/>
              <a:t> / </a:t>
            </a:r>
            <a:r>
              <a:rPr lang="en-GB" sz="900" dirty="0" err="1"/>
              <a:t>Alamy</a:t>
            </a:r>
            <a:r>
              <a:rPr lang="en-GB" sz="900" dirty="0"/>
              <a:t> Stock Photo                                                                                               </a:t>
            </a:r>
            <a:r>
              <a:rPr lang="en-GB" sz="900" dirty="0" err="1"/>
              <a:t>Sovfoto</a:t>
            </a:r>
            <a:r>
              <a:rPr lang="en-GB" sz="900" dirty="0"/>
              <a:t>/UIG/Bridgeman Images </a:t>
            </a:r>
          </a:p>
          <a:p>
            <a:endParaRPr lang="en-US" sz="900" dirty="0"/>
          </a:p>
          <a:p>
            <a:endParaRPr lang="en-US" dirty="0"/>
          </a:p>
        </p:txBody>
      </p:sp>
      <p:sp>
        <p:nvSpPr>
          <p:cNvPr id="8" name="Title 2">
            <a:extLst>
              <a:ext uri="{FF2B5EF4-FFF2-40B4-BE49-F238E27FC236}">
                <a16:creationId xmlns:a16="http://schemas.microsoft.com/office/drawing/2014/main" xmlns="" id="{8608B263-1F42-1648-B2D6-FAAAE9B0C4AE}"/>
              </a:ext>
            </a:extLst>
          </p:cNvPr>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Around the World</a:t>
            </a:r>
            <a:endParaRPr lang="en-US" sz="4000" dirty="0">
              <a:latin typeface="Arial" panose="020B0604020202020204" pitchFamily="34" charset="0"/>
              <a:cs typeface="Arial" panose="020B0604020202020204" pitchFamily="34" charset="0"/>
            </a:endParaRPr>
          </a:p>
        </p:txBody>
      </p:sp>
      <p:sp>
        <p:nvSpPr>
          <p:cNvPr id="3" name="TextBox 2"/>
          <p:cNvSpPr txBox="1"/>
          <p:nvPr/>
        </p:nvSpPr>
        <p:spPr>
          <a:xfrm>
            <a:off x="179512" y="5244545"/>
            <a:ext cx="1492374" cy="1323439"/>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How could you guess this photograph was taken in the USA?</a:t>
            </a:r>
            <a:endParaRPr lang="en-GB" sz="1600" dirty="0">
              <a:latin typeface="Arial" panose="020B0604020202020204" pitchFamily="34" charset="0"/>
              <a:cs typeface="Arial" panose="020B0604020202020204" pitchFamily="34" charset="0"/>
            </a:endParaRPr>
          </a:p>
        </p:txBody>
      </p:sp>
      <p:sp>
        <p:nvSpPr>
          <p:cNvPr id="4" name="TextBox 3"/>
          <p:cNvSpPr txBox="1"/>
          <p:nvPr/>
        </p:nvSpPr>
        <p:spPr>
          <a:xfrm>
            <a:off x="4067944" y="2893586"/>
            <a:ext cx="5076056" cy="369332"/>
          </a:xfrm>
          <a:prstGeom prst="rect">
            <a:avLst/>
          </a:prstGeom>
          <a:solidFill>
            <a:srgbClr val="FFFFCC"/>
          </a:solidFill>
        </p:spPr>
        <p:txBody>
          <a:bodyPr wrap="square" rtlCol="0">
            <a:spAutoFit/>
          </a:bodyPr>
          <a:lstStyle/>
          <a:p>
            <a:pPr algn="ctr"/>
            <a:r>
              <a:rPr lang="en-GB" dirty="0" smtClean="0">
                <a:latin typeface="Arial" panose="020B0604020202020204" pitchFamily="34" charset="0"/>
                <a:cs typeface="Arial" panose="020B0604020202020204" pitchFamily="34" charset="0"/>
              </a:rPr>
              <a:t>Fireworks over the Kremlin in Moscow</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7170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5C9A-303C-2D44-B97F-674AE225D0B5}"/>
              </a:ext>
            </a:extLst>
          </p:cNvPr>
          <p:cNvSpPr>
            <a:spLocks noGrp="1"/>
          </p:cNvSpPr>
          <p:nvPr>
            <p:ph type="title"/>
          </p:nvPr>
        </p:nvSpPr>
        <p:spPr/>
        <p:txBody>
          <a:bodyPr>
            <a:normAutofit fontScale="90000"/>
          </a:bodyPr>
          <a:lstStyle/>
          <a:p>
            <a:r>
              <a:rPr lang="en-US" dirty="0"/>
              <a:t>Remembering and commemorating</a:t>
            </a:r>
          </a:p>
        </p:txBody>
      </p:sp>
      <p:pic>
        <p:nvPicPr>
          <p:cNvPr id="7" name="Content Placeholder 6">
            <a:extLst>
              <a:ext uri="{FF2B5EF4-FFF2-40B4-BE49-F238E27FC236}">
                <a16:creationId xmlns:a16="http://schemas.microsoft.com/office/drawing/2014/main" xmlns="" id="{E46F768D-B1B6-634B-BE0D-51878603D1C9}"/>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1708243"/>
            <a:ext cx="4038600" cy="4309877"/>
          </a:xfrm>
        </p:spPr>
      </p:pic>
      <p:sp>
        <p:nvSpPr>
          <p:cNvPr id="5" name="TextBox 4">
            <a:extLst>
              <a:ext uri="{FF2B5EF4-FFF2-40B4-BE49-F238E27FC236}">
                <a16:creationId xmlns:a16="http://schemas.microsoft.com/office/drawing/2014/main" xmlns="" id="{B80A8953-34F4-594D-9F61-AC0A0AD3674F}"/>
              </a:ext>
            </a:extLst>
          </p:cNvPr>
          <p:cNvSpPr txBox="1"/>
          <p:nvPr/>
        </p:nvSpPr>
        <p:spPr>
          <a:xfrm>
            <a:off x="4595462" y="6084917"/>
            <a:ext cx="3812232" cy="230832"/>
          </a:xfrm>
          <a:prstGeom prst="rect">
            <a:avLst/>
          </a:prstGeom>
          <a:noFill/>
        </p:spPr>
        <p:txBody>
          <a:bodyPr wrap="square" rtlCol="0">
            <a:spAutoFit/>
          </a:bodyPr>
          <a:lstStyle/>
          <a:p>
            <a:r>
              <a:rPr lang="en-GB" sz="900" dirty="0"/>
              <a:t>Trinity Mirror / </a:t>
            </a:r>
            <a:r>
              <a:rPr lang="en-GB" sz="900" dirty="0" err="1"/>
              <a:t>Mirrorpix</a:t>
            </a:r>
            <a:r>
              <a:rPr lang="en-GB" sz="900" dirty="0"/>
              <a:t> / </a:t>
            </a:r>
            <a:r>
              <a:rPr lang="en-GB" sz="900" dirty="0" err="1"/>
              <a:t>Alamy</a:t>
            </a:r>
            <a:r>
              <a:rPr lang="en-GB" sz="900" dirty="0"/>
              <a:t> Stock Photo</a:t>
            </a:r>
            <a:endParaRPr lang="en-US" sz="900" dirty="0"/>
          </a:p>
        </p:txBody>
      </p:sp>
      <p:sp>
        <p:nvSpPr>
          <p:cNvPr id="3" name="TextBox 2">
            <a:extLst>
              <a:ext uri="{FF2B5EF4-FFF2-40B4-BE49-F238E27FC236}">
                <a16:creationId xmlns:a16="http://schemas.microsoft.com/office/drawing/2014/main" xmlns="" id="{EDC3AC39-7881-2B46-8FD1-4002FE0F34A4}"/>
              </a:ext>
            </a:extLst>
          </p:cNvPr>
          <p:cNvSpPr txBox="1"/>
          <p:nvPr/>
        </p:nvSpPr>
        <p:spPr>
          <a:xfrm>
            <a:off x="107504" y="6084917"/>
            <a:ext cx="2420212" cy="230832"/>
          </a:xfrm>
          <a:prstGeom prst="rect">
            <a:avLst/>
          </a:prstGeom>
          <a:noFill/>
        </p:spPr>
        <p:txBody>
          <a:bodyPr wrap="square" rtlCol="0">
            <a:spAutoFit/>
          </a:bodyPr>
          <a:lstStyle/>
          <a:p>
            <a:r>
              <a:rPr lang="en-US" sz="900" dirty="0" err="1"/>
              <a:t>Mirrorpix</a:t>
            </a:r>
            <a:endParaRPr lang="en-US" sz="900" dirty="0"/>
          </a:p>
        </p:txBody>
      </p:sp>
      <p:pic>
        <p:nvPicPr>
          <p:cNvPr id="10" name="Content Placeholder 9">
            <a:extLst>
              <a:ext uri="{FF2B5EF4-FFF2-40B4-BE49-F238E27FC236}">
                <a16:creationId xmlns:a16="http://schemas.microsoft.com/office/drawing/2014/main" xmlns="" id="{F204851C-FF6F-DB4E-B3E7-77EFAC9CEE2A}"/>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07504" y="2855011"/>
            <a:ext cx="4367367" cy="3156416"/>
          </a:xfrm>
        </p:spPr>
      </p:pic>
      <p:sp>
        <p:nvSpPr>
          <p:cNvPr id="4" name="TextBox 3"/>
          <p:cNvSpPr txBox="1"/>
          <p:nvPr/>
        </p:nvSpPr>
        <p:spPr>
          <a:xfrm>
            <a:off x="107504" y="2277839"/>
            <a:ext cx="4392488" cy="584775"/>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Why do you think some people did not feel like celebrating?</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4630238" y="1715946"/>
            <a:ext cx="1906116" cy="1077218"/>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Who do you think these children might be  thinking about?</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3477056" y="6023262"/>
            <a:ext cx="1116124"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Coventry</a:t>
            </a:r>
            <a:endParaRPr lang="en-GB" sz="1600" dirty="0">
              <a:latin typeface="Arial" panose="020B0604020202020204" pitchFamily="34" charset="0"/>
              <a:cs typeface="Arial" panose="020B0604020202020204" pitchFamily="34" charset="0"/>
            </a:endParaRPr>
          </a:p>
        </p:txBody>
      </p:sp>
      <p:sp>
        <p:nvSpPr>
          <p:cNvPr id="9" name="TextBox 8"/>
          <p:cNvSpPr txBox="1"/>
          <p:nvPr/>
        </p:nvSpPr>
        <p:spPr>
          <a:xfrm>
            <a:off x="7740352" y="6031056"/>
            <a:ext cx="931792"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London</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5115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1A8F9E1-87C5-6A49-B318-3F3C81E8B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666" y="1700808"/>
            <a:ext cx="7074669" cy="5040702"/>
          </a:xfrm>
          <a:prstGeom prst="rect">
            <a:avLst/>
          </a:prstGeom>
        </p:spPr>
      </p:pic>
      <p:sp>
        <p:nvSpPr>
          <p:cNvPr id="4" name="TextBox 3">
            <a:extLst>
              <a:ext uri="{FF2B5EF4-FFF2-40B4-BE49-F238E27FC236}">
                <a16:creationId xmlns:a16="http://schemas.microsoft.com/office/drawing/2014/main" xmlns="" id="{864445F7-2E30-9248-9A99-008A48CD0BEC}"/>
              </a:ext>
            </a:extLst>
          </p:cNvPr>
          <p:cNvSpPr txBox="1"/>
          <p:nvPr/>
        </p:nvSpPr>
        <p:spPr>
          <a:xfrm>
            <a:off x="6588224" y="836712"/>
            <a:ext cx="1547662" cy="27699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 IWM (HU 41808)</a:t>
            </a:r>
            <a:endParaRPr lang="en-US" sz="1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17124"/>
            <a:ext cx="9144000" cy="461665"/>
          </a:xfrm>
          <a:prstGeom prst="rect">
            <a:avLst/>
          </a:prstGeom>
        </p:spPr>
        <p:txBody>
          <a:bodyPr wrap="square">
            <a:spAutoFit/>
          </a:bodyPr>
          <a:lstStyle/>
          <a:p>
            <a:pPr algn="ctr"/>
            <a:r>
              <a:rPr lang="en-GB" sz="2400" dirty="0" smtClean="0">
                <a:latin typeface="Arial" panose="020B0604020202020204" pitchFamily="34" charset="0"/>
                <a:cs typeface="Arial" panose="020B0604020202020204" pitchFamily="34" charset="0"/>
              </a:rPr>
              <a:t>8th May 1945 – People celebrating VE Day in London.</a:t>
            </a:r>
            <a:endParaRPr lang="en-GB"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864445F7-2E30-9248-9A99-008A48CD0BEC}"/>
              </a:ext>
            </a:extLst>
          </p:cNvPr>
          <p:cNvSpPr txBox="1"/>
          <p:nvPr/>
        </p:nvSpPr>
        <p:spPr>
          <a:xfrm>
            <a:off x="6560825" y="6464511"/>
            <a:ext cx="1547662" cy="27699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 IWM (HU 41808)</a:t>
            </a:r>
            <a:endParaRPr lang="en-US" sz="1200"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2051720" y="425888"/>
            <a:ext cx="4824536" cy="461665"/>
          </a:xfrm>
          <a:prstGeom prst="rect">
            <a:avLst/>
          </a:prstGeom>
          <a:solidFill>
            <a:srgbClr val="FFFFCC"/>
          </a:solidFill>
        </p:spPr>
        <p:txBody>
          <a:bodyPr wrap="square" rtlCol="0">
            <a:spAutoFit/>
          </a:bodyPr>
          <a:lstStyle/>
          <a:p>
            <a:pPr algn="ctr"/>
            <a:r>
              <a:rPr lang="en-GB" sz="2400" dirty="0" smtClean="0">
                <a:latin typeface="Arial" panose="020B0604020202020204" pitchFamily="34" charset="0"/>
                <a:cs typeface="Arial" panose="020B0604020202020204" pitchFamily="34" charset="0"/>
              </a:rPr>
              <a:t>VE stands for Victory in Europe</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1" y="961023"/>
            <a:ext cx="9144000" cy="707886"/>
          </a:xfrm>
          <a:prstGeom prst="rect">
            <a:avLst/>
          </a:prstGeom>
          <a:solidFill>
            <a:srgbClr val="FFFFCC"/>
          </a:solidFill>
        </p:spPr>
        <p:txBody>
          <a:bodyPr wrap="square" rtlCol="0">
            <a:spAutoFit/>
          </a:bodyPr>
          <a:lstStyle/>
          <a:p>
            <a:pPr algn="ctr"/>
            <a:r>
              <a:rPr lang="en-GB" sz="2000" dirty="0" smtClean="0">
                <a:latin typeface="Arial" panose="020B0604020202020204" pitchFamily="34" charset="0"/>
                <a:cs typeface="Arial" panose="020B0604020202020204" pitchFamily="34" charset="0"/>
              </a:rPr>
              <a:t>On this day the Allied armies accepted the </a:t>
            </a:r>
            <a:r>
              <a:rPr lang="en-GB" sz="2000" dirty="0">
                <a:latin typeface="Arial" panose="020B0604020202020204" pitchFamily="34" charset="0"/>
                <a:cs typeface="Arial" panose="020B0604020202020204" pitchFamily="34" charset="0"/>
              </a:rPr>
              <a:t>unconditional surrender of Nazi </a:t>
            </a:r>
            <a:r>
              <a:rPr lang="en-GB" sz="2000" dirty="0" smtClean="0">
                <a:latin typeface="Arial" panose="020B0604020202020204" pitchFamily="34" charset="0"/>
                <a:cs typeface="Arial" panose="020B0604020202020204" pitchFamily="34" charset="0"/>
              </a:rPr>
              <a:t>Germany's armed forces – ending the Second World War in Europe.</a:t>
            </a:r>
            <a:endParaRPr lang="en-GB" sz="2000" dirty="0"/>
          </a:p>
        </p:txBody>
      </p:sp>
    </p:spTree>
    <p:custDataLst>
      <p:tags r:id="rId1"/>
    </p:custDataLst>
    <p:extLst>
      <p:ext uri="{BB962C8B-B14F-4D97-AF65-F5344CB8AC3E}">
        <p14:creationId xmlns:p14="http://schemas.microsoft.com/office/powerpoint/2010/main" val="172267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EE376-5EAE-6942-B166-4DF3E74FE535}"/>
              </a:ext>
            </a:extLst>
          </p:cNvPr>
          <p:cNvSpPr>
            <a:spLocks noGrp="1"/>
          </p:cNvSpPr>
          <p:nvPr>
            <p:ph type="title"/>
          </p:nvPr>
        </p:nvSpPr>
        <p:spPr>
          <a:xfrm>
            <a:off x="529208" y="94402"/>
            <a:ext cx="8229600" cy="1143000"/>
          </a:xfrm>
        </p:spPr>
        <p:txBody>
          <a:bodyPr>
            <a:normAutofit/>
          </a:bodyPr>
          <a:lstStyle/>
          <a:p>
            <a:r>
              <a:rPr lang="en-US" sz="4000" dirty="0" smtClean="0">
                <a:latin typeface="Arial" panose="020B0604020202020204" pitchFamily="34" charset="0"/>
                <a:cs typeface="Arial" panose="020B0604020202020204" pitchFamily="34" charset="0"/>
              </a:rPr>
              <a:t>What is VJ </a:t>
            </a:r>
            <a:r>
              <a:rPr lang="en-US" sz="4000" dirty="0">
                <a:latin typeface="Arial" panose="020B0604020202020204" pitchFamily="34" charset="0"/>
                <a:cs typeface="Arial" panose="020B0604020202020204" pitchFamily="34" charset="0"/>
              </a:rPr>
              <a:t>day </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xmlns="" id="{7F614F32-1A48-834E-B9AD-5AA7AE97C83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0994" y="2298277"/>
            <a:ext cx="4366507" cy="4099170"/>
          </a:xfrm>
        </p:spPr>
      </p:pic>
      <p:sp>
        <p:nvSpPr>
          <p:cNvPr id="9" name="TextBox 8">
            <a:extLst>
              <a:ext uri="{FF2B5EF4-FFF2-40B4-BE49-F238E27FC236}">
                <a16:creationId xmlns:a16="http://schemas.microsoft.com/office/drawing/2014/main" xmlns="" id="{3AABD06A-789B-8243-8DE9-F332CF99868C}"/>
              </a:ext>
            </a:extLst>
          </p:cNvPr>
          <p:cNvSpPr txBox="1"/>
          <p:nvPr/>
        </p:nvSpPr>
        <p:spPr>
          <a:xfrm>
            <a:off x="165835" y="6403167"/>
            <a:ext cx="8022047" cy="230832"/>
          </a:xfrm>
          <a:prstGeom prst="rect">
            <a:avLst/>
          </a:prstGeom>
          <a:noFill/>
        </p:spPr>
        <p:txBody>
          <a:bodyPr wrap="square" rtlCol="0">
            <a:spAutoFit/>
          </a:bodyPr>
          <a:lstStyle/>
          <a:p>
            <a:r>
              <a:rPr lang="en-GB" sz="900" dirty="0"/>
              <a:t>Everett Collection Inc / </a:t>
            </a:r>
            <a:r>
              <a:rPr lang="en-GB" sz="900" dirty="0" err="1"/>
              <a:t>Alamy</a:t>
            </a:r>
            <a:r>
              <a:rPr lang="en-GB" sz="900" dirty="0"/>
              <a:t> Stock Photo                                                                                                 </a:t>
            </a:r>
            <a:r>
              <a:rPr lang="en-US" sz="900" dirty="0"/>
              <a:t>Australian War </a:t>
            </a:r>
            <a:r>
              <a:rPr lang="en-US" sz="900" dirty="0" smtClean="0"/>
              <a:t>Memorial</a:t>
            </a:r>
            <a:endParaRPr lang="en-US" sz="900" dirty="0"/>
          </a:p>
        </p:txBody>
      </p:sp>
      <p:pic>
        <p:nvPicPr>
          <p:cNvPr id="10" name="Content Placeholder 9">
            <a:extLst>
              <a:ext uri="{FF2B5EF4-FFF2-40B4-BE49-F238E27FC236}">
                <a16:creationId xmlns:a16="http://schemas.microsoft.com/office/drawing/2014/main" xmlns="" id="{D5AFC563-499F-D546-8CA0-0AB8891524B5}"/>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27893" y="2961240"/>
            <a:ext cx="4320479" cy="3456383"/>
          </a:xfrm>
        </p:spPr>
      </p:pic>
      <p:sp>
        <p:nvSpPr>
          <p:cNvPr id="3" name="TextBox 2"/>
          <p:cNvSpPr txBox="1"/>
          <p:nvPr/>
        </p:nvSpPr>
        <p:spPr>
          <a:xfrm>
            <a:off x="176356" y="1556792"/>
            <a:ext cx="4190140" cy="1077218"/>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The war wasn’t over for everyone on VE day. Many servicemen continued to fight in East Asia and the Pacific for another 3 months against the Japanese Army</a:t>
            </a:r>
            <a:endParaRPr lang="en-GB" sz="1600" dirty="0">
              <a:latin typeface="Arial" panose="020B0604020202020204" pitchFamily="34" charset="0"/>
              <a:cs typeface="Arial" panose="020B0604020202020204" pitchFamily="34" charset="0"/>
            </a:endParaRPr>
          </a:p>
        </p:txBody>
      </p:sp>
      <p:sp>
        <p:nvSpPr>
          <p:cNvPr id="4" name="TextBox 3"/>
          <p:cNvSpPr txBox="1"/>
          <p:nvPr/>
        </p:nvSpPr>
        <p:spPr>
          <a:xfrm>
            <a:off x="114974" y="2926973"/>
            <a:ext cx="4443244" cy="338554"/>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Allied servicemen &amp; women celebrate in Japan</a:t>
            </a:r>
            <a:endParaRPr lang="en-GB" sz="1600" dirty="0">
              <a:latin typeface="Arial" panose="020B0604020202020204" pitchFamily="34" charset="0"/>
              <a:cs typeface="Arial" panose="020B0604020202020204" pitchFamily="34" charset="0"/>
            </a:endParaRPr>
          </a:p>
        </p:txBody>
      </p:sp>
      <p:sp>
        <p:nvSpPr>
          <p:cNvPr id="5" name="TextBox 4"/>
          <p:cNvSpPr txBox="1"/>
          <p:nvPr/>
        </p:nvSpPr>
        <p:spPr>
          <a:xfrm>
            <a:off x="4652352" y="1953825"/>
            <a:ext cx="4320480" cy="338554"/>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People dancing on VJ day in Australia</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114974" y="1052736"/>
            <a:ext cx="902902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Japan surrendered on 14</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of </a:t>
            </a:r>
            <a:r>
              <a:rPr lang="en-US" b="1" dirty="0" smtClean="0">
                <a:latin typeface="Arial" panose="020B0604020202020204" pitchFamily="34" charset="0"/>
                <a:cs typeface="Arial" panose="020B0604020202020204" pitchFamily="34" charset="0"/>
              </a:rPr>
              <a:t>August 1945, </a:t>
            </a:r>
            <a:r>
              <a:rPr lang="en-US" b="1" dirty="0">
                <a:latin typeface="Arial" panose="020B0604020202020204" pitchFamily="34" charset="0"/>
                <a:cs typeface="Arial" panose="020B0604020202020204" pitchFamily="34" charset="0"/>
              </a:rPr>
              <a:t>known as VJ </a:t>
            </a:r>
            <a:r>
              <a:rPr lang="en-US" b="1" dirty="0" smtClean="0">
                <a:latin typeface="Arial" panose="020B0604020202020204" pitchFamily="34" charset="0"/>
                <a:cs typeface="Arial" panose="020B0604020202020204" pitchFamily="34" charset="0"/>
              </a:rPr>
              <a:t>day </a:t>
            </a:r>
            <a:r>
              <a:rPr lang="en-US" b="1" dirty="0">
                <a:latin typeface="Arial" panose="020B0604020202020204" pitchFamily="34" charset="0"/>
                <a:cs typeface="Arial" panose="020B0604020202020204" pitchFamily="34" charset="0"/>
              </a:rPr>
              <a:t>- Victory over Japan</a:t>
            </a:r>
          </a:p>
        </p:txBody>
      </p:sp>
    </p:spTree>
    <p:custDataLst>
      <p:tags r:id="rId1"/>
    </p:custDataLst>
    <p:extLst>
      <p:ext uri="{BB962C8B-B14F-4D97-AF65-F5344CB8AC3E}">
        <p14:creationId xmlns:p14="http://schemas.microsoft.com/office/powerpoint/2010/main" val="38409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936D4-C285-0044-AAED-279DAAA1BA4B}"/>
              </a:ext>
            </a:extLst>
          </p:cNvPr>
          <p:cNvSpPr>
            <a:spLocks noGrp="1"/>
          </p:cNvSpPr>
          <p:nvPr>
            <p:ph type="title"/>
          </p:nvPr>
        </p:nvSpPr>
        <p:spPr>
          <a:xfrm>
            <a:off x="467544" y="245056"/>
            <a:ext cx="8229600" cy="1143000"/>
          </a:xfrm>
        </p:spPr>
        <p:txBody>
          <a:bodyPr>
            <a:normAutofit/>
          </a:bodyPr>
          <a:lstStyle/>
          <a:p>
            <a:r>
              <a:rPr lang="en-US" sz="3600" dirty="0" smtClean="0">
                <a:latin typeface="Arial" panose="020B0604020202020204" pitchFamily="34" charset="0"/>
                <a:cs typeface="Arial" panose="020B0604020202020204" pitchFamily="34" charset="0"/>
              </a:rPr>
              <a:t>Why did people build memorials?</a:t>
            </a:r>
            <a:endParaRPr lang="en-US" sz="36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xmlns="" id="{7684A8EC-2697-D540-9937-C3A2E2ED031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9951" y="1600200"/>
            <a:ext cx="6784098" cy="4525963"/>
          </a:xfrm>
        </p:spPr>
      </p:pic>
      <p:sp>
        <p:nvSpPr>
          <p:cNvPr id="6" name="TextBox 5">
            <a:extLst>
              <a:ext uri="{FF2B5EF4-FFF2-40B4-BE49-F238E27FC236}">
                <a16:creationId xmlns:a16="http://schemas.microsoft.com/office/drawing/2014/main" xmlns="" id="{7350A2EC-31CB-9F46-973F-3F914824B52B}"/>
              </a:ext>
            </a:extLst>
          </p:cNvPr>
          <p:cNvSpPr txBox="1"/>
          <p:nvPr/>
        </p:nvSpPr>
        <p:spPr>
          <a:xfrm>
            <a:off x="1179951" y="6126163"/>
            <a:ext cx="4256145" cy="261610"/>
          </a:xfrm>
          <a:prstGeom prst="rect">
            <a:avLst/>
          </a:prstGeom>
          <a:noFill/>
        </p:spPr>
        <p:txBody>
          <a:bodyPr wrap="square" rtlCol="0">
            <a:spAutoFit/>
          </a:bodyPr>
          <a:lstStyle/>
          <a:p>
            <a:r>
              <a:rPr lang="en-GB" sz="1100" dirty="0"/>
              <a:t>© Mr Mark </a:t>
            </a:r>
            <a:r>
              <a:rPr lang="en-GB" sz="1100" dirty="0" err="1"/>
              <a:t>Bardell</a:t>
            </a:r>
            <a:r>
              <a:rPr lang="en-GB" sz="1100" dirty="0"/>
              <a:t>. Source Historic England Archive ref: 474391</a:t>
            </a:r>
            <a:endParaRPr lang="en-US" sz="1100" dirty="0"/>
          </a:p>
        </p:txBody>
      </p:sp>
      <p:sp>
        <p:nvSpPr>
          <p:cNvPr id="3" name="TextBox 2"/>
          <p:cNvSpPr txBox="1"/>
          <p:nvPr/>
        </p:nvSpPr>
        <p:spPr>
          <a:xfrm>
            <a:off x="2215915" y="6358542"/>
            <a:ext cx="4752528" cy="338554"/>
          </a:xfrm>
          <a:prstGeom prst="rect">
            <a:avLst/>
          </a:prstGeom>
          <a:solidFill>
            <a:srgbClr val="FFFFCC"/>
          </a:solidFill>
        </p:spPr>
        <p:txBody>
          <a:bodyPr wrap="square" rtlCol="0">
            <a:spAutoFit/>
          </a:bodyPr>
          <a:lstStyle/>
          <a:p>
            <a:pPr algn="ctr"/>
            <a:r>
              <a:rPr lang="en-US" sz="1600" dirty="0">
                <a:latin typeface="Arial" panose="020B0604020202020204" pitchFamily="34" charset="0"/>
                <a:cs typeface="Arial" panose="020B0604020202020204" pitchFamily="34" charset="0"/>
              </a:rPr>
              <a:t>War memorial Portsmouth, Historic England</a:t>
            </a:r>
            <a:endParaRPr lang="en-GB" sz="1600" dirty="0">
              <a:latin typeface="Arial" panose="020B0604020202020204" pitchFamily="34" charset="0"/>
              <a:cs typeface="Arial" panose="020B0604020202020204" pitchFamily="34" charset="0"/>
            </a:endParaRPr>
          </a:p>
        </p:txBody>
      </p:sp>
      <p:sp>
        <p:nvSpPr>
          <p:cNvPr id="4" name="TextBox 3"/>
          <p:cNvSpPr txBox="1"/>
          <p:nvPr/>
        </p:nvSpPr>
        <p:spPr>
          <a:xfrm>
            <a:off x="1179951" y="1115546"/>
            <a:ext cx="6824457" cy="584775"/>
          </a:xfrm>
          <a:prstGeom prst="rect">
            <a:avLst/>
          </a:prstGeom>
          <a:solidFill>
            <a:srgbClr val="FFFFCC"/>
          </a:solidFill>
        </p:spPr>
        <p:txBody>
          <a:bodyPr wrap="square" rtlCol="0">
            <a:spAutoFit/>
          </a:bodyPr>
          <a:lstStyle/>
          <a:p>
            <a:pPr algn="ctr"/>
            <a:r>
              <a:rPr lang="en-US" sz="1600" dirty="0">
                <a:latin typeface="Arial" panose="020B0604020202020204" pitchFamily="34" charset="0"/>
                <a:cs typeface="Arial" panose="020B0604020202020204" pitchFamily="34" charset="0"/>
              </a:rPr>
              <a:t>Villages, towns and cities across Britain and the world built memorials to remember the people who were killed in the Second World War.</a:t>
            </a:r>
          </a:p>
        </p:txBody>
      </p:sp>
    </p:spTree>
    <p:custDataLst>
      <p:tags r:id="rId1"/>
    </p:custDataLst>
    <p:extLst>
      <p:ext uri="{BB962C8B-B14F-4D97-AF65-F5344CB8AC3E}">
        <p14:creationId xmlns:p14="http://schemas.microsoft.com/office/powerpoint/2010/main" val="6554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9049C1-1090-7E44-8CA0-978BBF6CA2C3}"/>
              </a:ext>
            </a:extLst>
          </p:cNvPr>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The Holocaust Memorial</a:t>
            </a:r>
            <a:endParaRPr lang="en-US" sz="40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xmlns="" id="{779E7347-2F7C-B843-97CF-20C1C7C5BF9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77528" y="1600200"/>
            <a:ext cx="6788944" cy="4525963"/>
          </a:xfrm>
          <a:solidFill>
            <a:schemeClr val="bg1"/>
          </a:solidFill>
        </p:spPr>
      </p:pic>
      <p:sp>
        <p:nvSpPr>
          <p:cNvPr id="3" name="TextBox 2"/>
          <p:cNvSpPr txBox="1"/>
          <p:nvPr/>
        </p:nvSpPr>
        <p:spPr>
          <a:xfrm>
            <a:off x="1043608" y="1340768"/>
            <a:ext cx="7128792" cy="830997"/>
          </a:xfrm>
          <a:prstGeom prst="rect">
            <a:avLst/>
          </a:prstGeom>
          <a:solidFill>
            <a:srgbClr val="FFFFCC"/>
          </a:solidFill>
        </p:spPr>
        <p:txBody>
          <a:bodyPr wrap="square" rtlCol="0">
            <a:spAutoFit/>
          </a:bodyPr>
          <a:lstStyle/>
          <a:p>
            <a:pPr algn="ctr"/>
            <a:r>
              <a:rPr lang="en-US" sz="1600" dirty="0">
                <a:latin typeface="Arial" panose="020B0604020202020204" pitchFamily="34" charset="0"/>
                <a:cs typeface="Arial" panose="020B0604020202020204" pitchFamily="34" charset="0"/>
              </a:rPr>
              <a:t>Memorials have been built across the world. This is </a:t>
            </a: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m</a:t>
            </a:r>
            <a:r>
              <a:rPr lang="en-US" sz="1600" dirty="0" smtClean="0">
                <a:latin typeface="Arial" panose="020B0604020202020204" pitchFamily="34" charset="0"/>
                <a:cs typeface="Arial" panose="020B0604020202020204" pitchFamily="34" charset="0"/>
              </a:rPr>
              <a:t>emorial </a:t>
            </a:r>
            <a:r>
              <a:rPr lang="en-US" sz="1600" dirty="0">
                <a:latin typeface="Arial" panose="020B0604020202020204" pitchFamily="34" charset="0"/>
                <a:cs typeface="Arial" panose="020B0604020202020204" pitchFamily="34" charset="0"/>
              </a:rPr>
              <a:t>to the murdered Jews of Europe, also known as The Holocaust </a:t>
            </a:r>
            <a:r>
              <a:rPr lang="en-US" sz="1600" dirty="0" smtClean="0">
                <a:latin typeface="Arial" panose="020B0604020202020204" pitchFamily="34" charset="0"/>
                <a:cs typeface="Arial" panose="020B0604020202020204" pitchFamily="34" charset="0"/>
              </a:rPr>
              <a:t>Memorial</a:t>
            </a:r>
            <a:r>
              <a:rPr lang="en-US" sz="1600" dirty="0">
                <a:latin typeface="Arial" panose="020B0604020202020204" pitchFamily="34" charset="0"/>
                <a:cs typeface="Arial" panose="020B0604020202020204" pitchFamily="34" charset="0"/>
              </a:rPr>
              <a:t>, in Berlin, Germany</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6" name="TextBox 5"/>
          <p:cNvSpPr txBox="1"/>
          <p:nvPr/>
        </p:nvSpPr>
        <p:spPr>
          <a:xfrm>
            <a:off x="4860032" y="5085184"/>
            <a:ext cx="3312368" cy="830997"/>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Find out more about the Holocaust  and the children who fled from </a:t>
            </a:r>
          </a:p>
          <a:p>
            <a:pPr algn="ctr"/>
            <a:r>
              <a:rPr lang="en-GB" sz="1600" dirty="0" smtClean="0">
                <a:latin typeface="Arial" panose="020B0604020202020204" pitchFamily="34" charset="0"/>
                <a:cs typeface="Arial" panose="020B0604020202020204" pitchFamily="34" charset="0"/>
                <a:hlinkClick r:id="rId5"/>
              </a:rPr>
              <a:t>The Holocaust Education Trust</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4149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Arial" panose="020B0604020202020204" pitchFamily="34" charset="0"/>
                <a:cs typeface="Arial" panose="020B0604020202020204" pitchFamily="34" charset="0"/>
              </a:rPr>
              <a:t>Discussion</a:t>
            </a:r>
            <a:endParaRPr lang="en-GB"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rgbClr val="FFFFCC"/>
          </a:solidFill>
        </p:spPr>
        <p:txBody>
          <a:bodyPr/>
          <a:lstStyle/>
          <a:p>
            <a:r>
              <a:rPr lang="en-GB" sz="2800" dirty="0" smtClean="0">
                <a:latin typeface="Arial" panose="020B0604020202020204" pitchFamily="34" charset="0"/>
                <a:cs typeface="Arial" panose="020B0604020202020204" pitchFamily="34" charset="0"/>
              </a:rPr>
              <a:t>Are there any other commemorations you know of?</a:t>
            </a:r>
          </a:p>
          <a:p>
            <a:pPr marL="0" indent="0">
              <a:buNone/>
            </a:pP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Do you and your family have days when they remember someone special?</a:t>
            </a:r>
          </a:p>
          <a:p>
            <a:pPr marL="0" indent="0">
              <a:buNone/>
            </a:pP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What kinds of things do you think we might celebrate and commemorate in the future?</a:t>
            </a:r>
          </a:p>
          <a:p>
            <a:pPr marL="0" indent="0">
              <a:buNone/>
            </a:pPr>
            <a:endParaRPr lang="en-GB" dirty="0"/>
          </a:p>
        </p:txBody>
      </p:sp>
    </p:spTree>
    <p:custDataLst>
      <p:tags r:id="rId1"/>
    </p:custDataLst>
    <p:extLst>
      <p:ext uri="{BB962C8B-B14F-4D97-AF65-F5344CB8AC3E}">
        <p14:creationId xmlns:p14="http://schemas.microsoft.com/office/powerpoint/2010/main" val="26818332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C1CEB-251D-A643-9F29-F7B4B50B4159}"/>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United Nations</a:t>
            </a:r>
          </a:p>
        </p:txBody>
      </p:sp>
      <p:pic>
        <p:nvPicPr>
          <p:cNvPr id="5" name="Content Placeholder 4">
            <a:extLst>
              <a:ext uri="{FF2B5EF4-FFF2-40B4-BE49-F238E27FC236}">
                <a16:creationId xmlns:a16="http://schemas.microsoft.com/office/drawing/2014/main" xmlns="" id="{C92471C3-FA77-224F-AE2A-116C18D3269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00392" y="1302690"/>
            <a:ext cx="6777192" cy="4520334"/>
          </a:xfrm>
        </p:spPr>
      </p:pic>
      <p:sp>
        <p:nvSpPr>
          <p:cNvPr id="3" name="TextBox 2"/>
          <p:cNvSpPr txBox="1"/>
          <p:nvPr/>
        </p:nvSpPr>
        <p:spPr>
          <a:xfrm>
            <a:off x="1064816" y="5819328"/>
            <a:ext cx="6912768" cy="830997"/>
          </a:xfrm>
          <a:prstGeom prst="rect">
            <a:avLst/>
          </a:prstGeom>
          <a:solidFill>
            <a:srgbClr val="FFFFCC"/>
          </a:solidFill>
        </p:spPr>
        <p:txBody>
          <a:bodyPr wrap="square" rtlCol="0">
            <a:spAutoFit/>
          </a:bodyPr>
          <a:lstStyle/>
          <a:p>
            <a:pPr algn="ctr"/>
            <a:r>
              <a:rPr lang="en-GB" sz="1600" dirty="0">
                <a:latin typeface="Arial" panose="020B0604020202020204" pitchFamily="34" charset="0"/>
                <a:cs typeface="Arial" panose="020B0604020202020204" pitchFamily="34" charset="0"/>
              </a:rPr>
              <a:t>The </a:t>
            </a:r>
            <a:r>
              <a:rPr lang="en-GB" sz="1600" dirty="0">
                <a:latin typeface="Arial" panose="020B0604020202020204" pitchFamily="34" charset="0"/>
                <a:cs typeface="Arial" panose="020B0604020202020204" pitchFamily="34" charset="0"/>
                <a:hlinkClick r:id="rId5"/>
              </a:rPr>
              <a:t>United Nations </a:t>
            </a:r>
            <a:r>
              <a:rPr lang="en-GB" sz="1600" dirty="0">
                <a:latin typeface="Arial" panose="020B0604020202020204" pitchFamily="34" charset="0"/>
                <a:cs typeface="Arial" panose="020B0604020202020204" pitchFamily="34" charset="0"/>
              </a:rPr>
              <a:t>is an organisation involving many countries of the world. It was set up in 1945 to promote peace and to help prevent anything like the Second World War happening again.  </a:t>
            </a:r>
            <a:endParaRPr lang="en-US"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4258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4445F7-2E30-9248-9A99-008A48CD0BEC}"/>
              </a:ext>
            </a:extLst>
          </p:cNvPr>
          <p:cNvSpPr txBox="1"/>
          <p:nvPr/>
        </p:nvSpPr>
        <p:spPr>
          <a:xfrm>
            <a:off x="6588224" y="836712"/>
            <a:ext cx="1547662" cy="27699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 IWM (HU 41808)</a:t>
            </a:r>
            <a:endParaRPr lang="en-US" sz="1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3002" y="636657"/>
            <a:ext cx="9144000" cy="954107"/>
          </a:xfrm>
          <a:prstGeom prst="rect">
            <a:avLst/>
          </a:prstGeom>
        </p:spPr>
        <p:txBody>
          <a:bodyPr wrap="square">
            <a:spAutoFit/>
          </a:bodyPr>
          <a:lstStyle/>
          <a:p>
            <a:pPr algn="ctr"/>
            <a:r>
              <a:rPr lang="en-GB" sz="2800" dirty="0" smtClean="0">
                <a:latin typeface="Arial" panose="020B0604020202020204" pitchFamily="34" charset="0"/>
                <a:cs typeface="Arial" panose="020B0604020202020204" pitchFamily="34" charset="0"/>
              </a:rPr>
              <a:t>Ideas for commemorating </a:t>
            </a:r>
            <a:r>
              <a:rPr lang="en-GB" sz="2800" dirty="0" smtClean="0">
                <a:latin typeface="Arial" panose="020B0604020202020204" pitchFamily="34" charset="0"/>
                <a:cs typeface="Arial" panose="020B0604020202020204" pitchFamily="34" charset="0"/>
              </a:rPr>
              <a:t>the </a:t>
            </a:r>
            <a:r>
              <a:rPr lang="en-GB" sz="2800" dirty="0" smtClean="0">
                <a:latin typeface="Arial" panose="020B0604020202020204" pitchFamily="34" charset="0"/>
                <a:cs typeface="Arial" panose="020B0604020202020204" pitchFamily="34" charset="0"/>
              </a:rPr>
              <a:t>anniversary of </a:t>
            </a:r>
          </a:p>
          <a:p>
            <a:pPr algn="ctr"/>
            <a:r>
              <a:rPr lang="en-GB" sz="2800" dirty="0" smtClean="0">
                <a:latin typeface="Arial" panose="020B0604020202020204" pitchFamily="34" charset="0"/>
                <a:cs typeface="Arial" panose="020B0604020202020204" pitchFamily="34" charset="0"/>
              </a:rPr>
              <a:t>VE Day (8</a:t>
            </a:r>
            <a:r>
              <a:rPr lang="en-GB" sz="2800" baseline="30000" dirty="0" smtClean="0">
                <a:latin typeface="Arial" panose="020B0604020202020204" pitchFamily="34" charset="0"/>
                <a:cs typeface="Arial" panose="020B0604020202020204" pitchFamily="34" charset="0"/>
              </a:rPr>
              <a:t>th</a:t>
            </a:r>
            <a:r>
              <a:rPr lang="en-GB" sz="2800" dirty="0" smtClean="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May)</a:t>
            </a:r>
            <a:endParaRPr lang="en-GB"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864445F7-2E30-9248-9A99-008A48CD0BEC}"/>
              </a:ext>
            </a:extLst>
          </p:cNvPr>
          <p:cNvSpPr txBox="1"/>
          <p:nvPr/>
        </p:nvSpPr>
        <p:spPr>
          <a:xfrm>
            <a:off x="6560825" y="6464511"/>
            <a:ext cx="1547662" cy="27699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 IWM (HU 41808)</a:t>
            </a:r>
            <a:endParaRPr lang="en-US" sz="1200" dirty="0">
              <a:solidFill>
                <a:schemeClr val="bg1"/>
              </a:solidFill>
              <a:latin typeface="Arial" panose="020B0604020202020204" pitchFamily="34" charset="0"/>
              <a:cs typeface="Arial" panose="020B0604020202020204" pitchFamily="34" charset="0"/>
            </a:endParaRP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3"/>
          <p:cNvSpPr>
            <a:spLocks noChangeArrowheads="1"/>
          </p:cNvSpPr>
          <p:nvPr/>
        </p:nvSpPr>
        <p:spPr bwMode="auto">
          <a:xfrm>
            <a:off x="320526" y="2001752"/>
            <a:ext cx="8496944" cy="4216539"/>
          </a:xfrm>
          <a:prstGeom prst="rect">
            <a:avLst/>
          </a:prstGeom>
          <a:solidFill>
            <a:srgbClr val="FFFFCC"/>
          </a:solidFill>
          <a:ln>
            <a:noFill/>
          </a:ln>
          <a:effectLs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171450" lvl="0" indent="-171450" eaLnBrk="0" hangingPunct="0">
              <a:buFont typeface="Arial" panose="020B0604020202020204" pitchFamily="34" charset="0"/>
              <a:buChar char="•"/>
            </a:pPr>
            <a:r>
              <a:rPr lang="en-US" altLang="en-US" sz="1600" dirty="0"/>
              <a:t>Create bunting using </a:t>
            </a:r>
            <a:r>
              <a:rPr lang="en-US" altLang="en-US" sz="1600" dirty="0" smtClean="0"/>
              <a:t>scraps </a:t>
            </a:r>
            <a:r>
              <a:rPr lang="en-US" altLang="en-US" sz="1600" dirty="0"/>
              <a:t>of </a:t>
            </a:r>
            <a:r>
              <a:rPr lang="en-US" altLang="en-US" sz="1600" dirty="0" smtClean="0"/>
              <a:t>material, </a:t>
            </a:r>
            <a:r>
              <a:rPr lang="en-US" altLang="en-US" sz="1600" dirty="0"/>
              <a:t>to capture the spirit of ‘Make Do and </a:t>
            </a:r>
            <a:r>
              <a:rPr lang="en-US" altLang="en-US" sz="1600" dirty="0" smtClean="0"/>
              <a:t>Mend’, representing the flags of all the allied countries - older </a:t>
            </a:r>
            <a:r>
              <a:rPr lang="en-US" altLang="en-US" sz="1600" dirty="0"/>
              <a:t>children could add an appliqué  ‘V</a:t>
            </a:r>
            <a:r>
              <a:rPr lang="en-US" altLang="en-US" sz="1600" dirty="0" smtClean="0"/>
              <a:t>’ for victory </a:t>
            </a:r>
            <a:r>
              <a:rPr lang="en-US" altLang="en-US" sz="1600" dirty="0"/>
              <a:t>or dedicate their piece of bunting to a local civilian </a:t>
            </a:r>
            <a:r>
              <a:rPr lang="en-US" altLang="en-US" sz="1600" dirty="0" smtClean="0"/>
              <a:t>casualty</a:t>
            </a:r>
            <a:endParaRPr lang="en-GB" altLang="en-US" sz="1600" dirty="0"/>
          </a:p>
          <a:p>
            <a:pPr marL="171450" lvl="0" indent="-171450" eaLnBrk="0" hangingPunct="0">
              <a:buFont typeface="Arial" panose="020B0604020202020204" pitchFamily="34" charset="0"/>
              <a:buChar char="•"/>
            </a:pPr>
            <a:r>
              <a:rPr lang="en-US" altLang="en-US" sz="1600" dirty="0" smtClean="0"/>
              <a:t>Create </a:t>
            </a:r>
            <a:r>
              <a:rPr lang="en-US" altLang="en-US" sz="1600" dirty="0"/>
              <a:t>a local timeline of the war in your area  </a:t>
            </a:r>
            <a:endParaRPr lang="en-GB" altLang="en-US" sz="1600" dirty="0"/>
          </a:p>
          <a:p>
            <a:pPr marL="171450" lvl="0" indent="-171450" eaLnBrk="0" hangingPunct="0">
              <a:buFont typeface="Arial" panose="020B0604020202020204" pitchFamily="34" charset="0"/>
              <a:buChar char="•"/>
            </a:pPr>
            <a:r>
              <a:rPr lang="en-US" altLang="en-US" sz="1600" dirty="0" smtClean="0"/>
              <a:t>Make </a:t>
            </a:r>
            <a:r>
              <a:rPr lang="en-US" altLang="en-US" sz="1600" dirty="0" err="1" smtClean="0"/>
              <a:t>colourful</a:t>
            </a:r>
            <a:r>
              <a:rPr lang="en-US" altLang="en-US" sz="1600" dirty="0" smtClean="0"/>
              <a:t> </a:t>
            </a:r>
            <a:r>
              <a:rPr lang="en-US" altLang="en-US" sz="1600" dirty="0"/>
              <a:t>‘thankful’ wreaths or flags </a:t>
            </a:r>
            <a:r>
              <a:rPr lang="en-US" altLang="en-US" sz="1600" dirty="0" smtClean="0"/>
              <a:t>using </a:t>
            </a:r>
            <a:r>
              <a:rPr lang="en-US" altLang="en-US" sz="1600" dirty="0"/>
              <a:t>biodegradable materials and place them on your </a:t>
            </a:r>
            <a:r>
              <a:rPr lang="en-US" altLang="en-US" sz="1600" dirty="0" smtClean="0"/>
              <a:t>doorstep or outside your school</a:t>
            </a:r>
            <a:endParaRPr lang="en-GB" altLang="en-US" sz="1600" dirty="0"/>
          </a:p>
          <a:p>
            <a:pPr marL="171450" lvl="0" indent="-171450" eaLnBrk="0" hangingPunct="0">
              <a:buFont typeface="Arial" panose="020B0604020202020204" pitchFamily="34" charset="0"/>
              <a:buChar char="•"/>
            </a:pPr>
            <a:r>
              <a:rPr lang="en-US" altLang="en-US" sz="1600" dirty="0" smtClean="0"/>
              <a:t>Hold a virtual oral </a:t>
            </a:r>
            <a:r>
              <a:rPr lang="en-US" altLang="en-US" sz="1600" dirty="0"/>
              <a:t>history/reminiscence session for local community elders </a:t>
            </a:r>
            <a:r>
              <a:rPr lang="en-US" altLang="en-US" sz="1600" dirty="0" smtClean="0"/>
              <a:t>via video-conferencing app  </a:t>
            </a:r>
          </a:p>
          <a:p>
            <a:pPr marL="171450" lvl="0" indent="-171450" eaLnBrk="0" hangingPunct="0">
              <a:buFont typeface="Arial" panose="020B0604020202020204" pitchFamily="34" charset="0"/>
              <a:buChar char="•"/>
            </a:pPr>
            <a:r>
              <a:rPr lang="en-GB" sz="1600" dirty="0"/>
              <a:t>Do you have any family members/friends/neighbours who remember VE day – can you record any first hand accounts?</a:t>
            </a:r>
            <a:endParaRPr lang="en-GB" altLang="en-US" sz="1600" dirty="0"/>
          </a:p>
          <a:p>
            <a:pPr marL="171450" lvl="0" indent="-171450" eaLnBrk="0" hangingPunct="0">
              <a:buFont typeface="Arial" panose="020B0604020202020204" pitchFamily="34" charset="0"/>
              <a:buChar char="•"/>
            </a:pPr>
            <a:r>
              <a:rPr lang="en-US" altLang="en-US" sz="1600" dirty="0"/>
              <a:t>Design a memorial to local civilian casualties e.g. a garden of remembrance</a:t>
            </a:r>
            <a:endParaRPr lang="en-GB" altLang="en-US" sz="1600" dirty="0"/>
          </a:p>
          <a:p>
            <a:pPr marL="171450" lvl="0" indent="-171450" eaLnBrk="0" hangingPunct="0">
              <a:buFont typeface="Arial" panose="020B0604020202020204" pitchFamily="34" charset="0"/>
              <a:buChar char="•"/>
            </a:pPr>
            <a:r>
              <a:rPr lang="en-US" altLang="en-US" sz="1600" dirty="0"/>
              <a:t>Hold </a:t>
            </a:r>
            <a:r>
              <a:rPr lang="en-US" altLang="en-US" sz="1600" dirty="0" smtClean="0"/>
              <a:t>an assembly - this </a:t>
            </a:r>
            <a:r>
              <a:rPr lang="en-US" altLang="en-US" sz="1600" dirty="0"/>
              <a:t>could include popular WW2 songs but also a recount of how your area was affected by the war and a roll call of the names of local people who </a:t>
            </a:r>
            <a:r>
              <a:rPr lang="en-US" altLang="en-US" sz="1600" dirty="0" smtClean="0"/>
              <a:t>died</a:t>
            </a:r>
          </a:p>
          <a:p>
            <a:pPr marL="171450" lvl="0" indent="-171450" eaLnBrk="0" hangingPunct="0">
              <a:buFont typeface="Arial" panose="020B0604020202020204" pitchFamily="34" charset="0"/>
              <a:buChar char="•"/>
            </a:pPr>
            <a:r>
              <a:rPr lang="en-US" altLang="en-US" sz="1600" dirty="0" smtClean="0"/>
              <a:t>Perhaps you could combine the commemoration of VE day with a commemoration event for the people who have died of Covid</a:t>
            </a:r>
            <a:r>
              <a:rPr lang="en-US" altLang="en-US" sz="1600" dirty="0"/>
              <a:t>-</a:t>
            </a:r>
            <a:r>
              <a:rPr lang="en-US" altLang="en-US" sz="1600" dirty="0" smtClean="0"/>
              <a:t>19 and to celebrate all the key workers and acts of kindness in our communities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69678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337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5812" y="2348880"/>
            <a:ext cx="7992888" cy="2154436"/>
          </a:xfrm>
          <a:prstGeom prst="rect">
            <a:avLst/>
          </a:prstGeom>
        </p:spPr>
        <p:txBody>
          <a:bodyPr wrap="square">
            <a:spAutoFit/>
          </a:bodyPr>
          <a:lstStyle/>
          <a:p>
            <a:pPr algn="ctr"/>
            <a:r>
              <a:rPr lang="en-GB" sz="3200" dirty="0">
                <a:latin typeface="Source Sans Pro" pitchFamily="34" charset="0"/>
              </a:rPr>
              <a:t>Find more teaching resources at:</a:t>
            </a:r>
          </a:p>
          <a:p>
            <a:pPr algn="ctr"/>
            <a:endParaRPr lang="en-GB" sz="3200" dirty="0">
              <a:latin typeface="Source Sans Pro" pitchFamily="34" charset="0"/>
            </a:endParaRPr>
          </a:p>
          <a:p>
            <a:pPr algn="ctr"/>
            <a:r>
              <a:rPr lang="en-GB" sz="3200" dirty="0">
                <a:latin typeface="Source Sans Pro" pitchFamily="34" charset="0"/>
                <a:hlinkClick r:id="rId5"/>
              </a:rPr>
              <a:t>HistoricEngland.org.uk/Education</a:t>
            </a:r>
            <a:endParaRPr lang="en-GB" sz="3200" dirty="0">
              <a:latin typeface="Source Sans Pro" pitchFamily="34" charset="0"/>
            </a:endParaRPr>
          </a:p>
          <a:p>
            <a:pPr algn="ctr"/>
            <a:endParaRPr lang="en-GB" sz="2000" dirty="0">
              <a:latin typeface="Source Sans Pro" pitchFamily="34" charset="0"/>
            </a:endParaRPr>
          </a:p>
          <a:p>
            <a:endParaRPr lang="en-GB" dirty="0">
              <a:solidFill>
                <a:srgbClr val="FFFFFF"/>
              </a:solidFill>
              <a:latin typeface="Source Sans Pro Light" pitchFamily="34" charset="0"/>
            </a:endParaRPr>
          </a:p>
        </p:txBody>
      </p:sp>
    </p:spTree>
    <p:custDataLst>
      <p:tags r:id="rId1"/>
    </p:custDataLst>
    <p:extLst>
      <p:ext uri="{BB962C8B-B14F-4D97-AF65-F5344CB8AC3E}">
        <p14:creationId xmlns:p14="http://schemas.microsoft.com/office/powerpoint/2010/main" val="654626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5E9E2-CC57-0048-BCE2-1AD704EA75F2}"/>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What was the Second World War?</a:t>
            </a:r>
          </a:p>
        </p:txBody>
      </p:sp>
      <p:sp>
        <p:nvSpPr>
          <p:cNvPr id="4" name="Content Placeholder 3"/>
          <p:cNvSpPr>
            <a:spLocks noGrp="1"/>
          </p:cNvSpPr>
          <p:nvPr>
            <p:ph idx="1"/>
          </p:nvPr>
        </p:nvSpPr>
        <p:spPr>
          <a:xfrm>
            <a:off x="457200" y="1600200"/>
            <a:ext cx="4906888" cy="4993230"/>
          </a:xfrm>
          <a:solidFill>
            <a:srgbClr val="FFFFCC"/>
          </a:solidFill>
        </p:spPr>
        <p:txBody>
          <a:bodyPr>
            <a:normAutofit lnSpcReduction="10000"/>
          </a:bodyPr>
          <a:lstStyle/>
          <a:p>
            <a:r>
              <a:rPr lang="en-GB" sz="2000" dirty="0">
                <a:latin typeface="Arial" panose="020B0604020202020204" pitchFamily="34" charset="0"/>
                <a:cs typeface="Arial" panose="020B0604020202020204" pitchFamily="34" charset="0"/>
              </a:rPr>
              <a:t>The Second World War started in 1939 and ended in 1945 – six years </a:t>
            </a:r>
            <a:r>
              <a:rPr lang="en-GB" sz="2000" dirty="0" smtClean="0">
                <a:latin typeface="Arial" panose="020B0604020202020204" pitchFamily="34" charset="0"/>
                <a:cs typeface="Arial" panose="020B0604020202020204" pitchFamily="34" charset="0"/>
              </a:rPr>
              <a:t>later</a:t>
            </a:r>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Do you </a:t>
            </a:r>
            <a:r>
              <a:rPr lang="en-GB" sz="2000" dirty="0">
                <a:latin typeface="Arial" panose="020B0604020202020204" pitchFamily="34" charset="0"/>
                <a:cs typeface="Arial" panose="020B0604020202020204" pitchFamily="34" charset="0"/>
              </a:rPr>
              <a:t>know anyone who </a:t>
            </a:r>
            <a:r>
              <a:rPr lang="en-GB" sz="2000" dirty="0" smtClean="0">
                <a:latin typeface="Arial" panose="020B0604020202020204" pitchFamily="34" charset="0"/>
                <a:cs typeface="Arial" panose="020B0604020202020204" pitchFamily="34" charset="0"/>
              </a:rPr>
              <a:t>was alive at the time? </a:t>
            </a:r>
            <a:r>
              <a:rPr lang="en-GB" sz="2000" dirty="0">
                <a:latin typeface="Arial" panose="020B0604020202020204" pitchFamily="34" charset="0"/>
                <a:cs typeface="Arial" panose="020B0604020202020204" pitchFamily="34" charset="0"/>
              </a:rPr>
              <a:t>If so, they might remember the Second World </a:t>
            </a:r>
            <a:r>
              <a:rPr lang="en-GB" sz="2000" dirty="0" smtClean="0">
                <a:latin typeface="Arial" panose="020B0604020202020204" pitchFamily="34" charset="0"/>
                <a:cs typeface="Arial" panose="020B0604020202020204" pitchFamily="34" charset="0"/>
              </a:rPr>
              <a:t>War</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Millions of people around the world died – more than in any other </a:t>
            </a:r>
            <a:r>
              <a:rPr lang="en-GB" sz="2000" dirty="0" smtClean="0">
                <a:latin typeface="Arial" panose="020B0604020202020204" pitchFamily="34" charset="0"/>
                <a:cs typeface="Arial" panose="020B0604020202020204" pitchFamily="34" charset="0"/>
              </a:rPr>
              <a:t>war </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Thousands of them were from </a:t>
            </a:r>
            <a:r>
              <a:rPr lang="en-GB" sz="2000" dirty="0" smtClean="0">
                <a:latin typeface="Arial" panose="020B0604020202020204" pitchFamily="34" charset="0"/>
                <a:cs typeface="Arial" panose="020B0604020202020204" pitchFamily="34" charset="0"/>
              </a:rPr>
              <a:t>Britain </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Some died or were badly injured while fighting for their </a:t>
            </a:r>
            <a:r>
              <a:rPr lang="en-GB" sz="2000" dirty="0" smtClean="0">
                <a:latin typeface="Arial" panose="020B0604020202020204" pitchFamily="34" charset="0"/>
                <a:cs typeface="Arial" panose="020B0604020202020204" pitchFamily="34" charset="0"/>
              </a:rPr>
              <a:t>country overseas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Others died when bombs were dropped on towns and </a:t>
            </a:r>
            <a:r>
              <a:rPr lang="en-GB" sz="2000" dirty="0" smtClean="0">
                <a:latin typeface="Arial" panose="020B0604020202020204" pitchFamily="34" charset="0"/>
                <a:cs typeface="Arial" panose="020B0604020202020204" pitchFamily="34" charset="0"/>
              </a:rPr>
              <a:t>cities </a:t>
            </a:r>
          </a:p>
          <a:p>
            <a:r>
              <a:rPr lang="en-GB" sz="2000" dirty="0" smtClean="0">
                <a:latin typeface="Arial" panose="020B0604020202020204" pitchFamily="34" charset="0"/>
                <a:cs typeface="Arial" panose="020B0604020202020204" pitchFamily="34" charset="0"/>
              </a:rPr>
              <a:t>In Britain the worst bombing was between 1940 and 1941 during the </a:t>
            </a:r>
            <a:r>
              <a:rPr lang="en-GB" sz="2000" dirty="0" smtClean="0">
                <a:latin typeface="Arial" panose="020B0604020202020204" pitchFamily="34" charset="0"/>
                <a:cs typeface="Arial" panose="020B0604020202020204" pitchFamily="34" charset="0"/>
                <a:hlinkClick r:id="rId4"/>
              </a:rPr>
              <a:t>Blitz</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5" y="4131133"/>
            <a:ext cx="3487643" cy="269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9">
            <a:extLst>
              <a:ext uri="{FF2B5EF4-FFF2-40B4-BE49-F238E27FC236}">
                <a16:creationId xmlns:a16="http://schemas.microsoft.com/office/drawing/2014/main" xmlns="" id="{4A9DB36B-53DD-AD46-A250-A83606147B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05" y="1371903"/>
            <a:ext cx="3487644" cy="2721087"/>
          </a:xfrm>
          <a:prstGeom prst="rect">
            <a:avLst/>
          </a:prstGeom>
        </p:spPr>
      </p:pic>
      <p:sp>
        <p:nvSpPr>
          <p:cNvPr id="5" name="TextBox 4"/>
          <p:cNvSpPr txBox="1"/>
          <p:nvPr/>
        </p:nvSpPr>
        <p:spPr>
          <a:xfrm>
            <a:off x="2411759" y="1124744"/>
            <a:ext cx="3240359" cy="369332"/>
          </a:xfrm>
          <a:prstGeom prst="rect">
            <a:avLst/>
          </a:prstGeom>
          <a:noFill/>
        </p:spPr>
        <p:txBody>
          <a:bodyPr wrap="square" rtlCol="0">
            <a:spAutoFit/>
          </a:bodyPr>
          <a:lstStyle/>
          <a:p>
            <a:r>
              <a:rPr lang="en-GB" dirty="0" smtClean="0"/>
              <a:t> </a:t>
            </a:r>
            <a:endParaRPr lang="en-GB" dirty="0"/>
          </a:p>
        </p:txBody>
      </p:sp>
      <p:sp>
        <p:nvSpPr>
          <p:cNvPr id="7" name="TextBox 6"/>
          <p:cNvSpPr txBox="1"/>
          <p:nvPr/>
        </p:nvSpPr>
        <p:spPr>
          <a:xfrm>
            <a:off x="5475447" y="1356077"/>
            <a:ext cx="3520301" cy="338554"/>
          </a:xfrm>
          <a:prstGeom prst="rect">
            <a:avLst/>
          </a:prstGeom>
          <a:solidFill>
            <a:srgbClr val="FFFFCC"/>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Men died fighting all over the world</a:t>
            </a:r>
            <a:endParaRPr lang="en-GB" sz="1600" dirty="0">
              <a:latin typeface="Arial" panose="020B0604020202020204" pitchFamily="34" charset="0"/>
              <a:cs typeface="Arial" panose="020B0604020202020204" pitchFamily="34" charset="0"/>
            </a:endParaRPr>
          </a:p>
        </p:txBody>
      </p:sp>
      <p:sp>
        <p:nvSpPr>
          <p:cNvPr id="9" name="TextBox 8"/>
          <p:cNvSpPr txBox="1"/>
          <p:nvPr/>
        </p:nvSpPr>
        <p:spPr>
          <a:xfrm>
            <a:off x="5475447" y="4293096"/>
            <a:ext cx="2304256" cy="584775"/>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Bombs were dropped</a:t>
            </a:r>
          </a:p>
          <a:p>
            <a:r>
              <a:rPr lang="en-GB" sz="1600" dirty="0" smtClean="0">
                <a:latin typeface="Arial" panose="020B0604020202020204" pitchFamily="34" charset="0"/>
                <a:cs typeface="Arial" panose="020B0604020202020204" pitchFamily="34" charset="0"/>
              </a:rPr>
              <a:t>all over the world</a:t>
            </a:r>
            <a:endParaRPr lang="en-GB" sz="1600" dirty="0">
              <a:latin typeface="Arial" panose="020B0604020202020204" pitchFamily="34" charset="0"/>
              <a:cs typeface="Arial" panose="020B0604020202020204" pitchFamily="34" charset="0"/>
            </a:endParaRPr>
          </a:p>
        </p:txBody>
      </p:sp>
      <p:sp>
        <p:nvSpPr>
          <p:cNvPr id="8" name="TextBox 7"/>
          <p:cNvSpPr txBox="1"/>
          <p:nvPr/>
        </p:nvSpPr>
        <p:spPr>
          <a:xfrm>
            <a:off x="6820712" y="5881259"/>
            <a:ext cx="2160240" cy="338554"/>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Warrington, England</a:t>
            </a:r>
            <a:endParaRPr lang="en-GB" sz="1600" dirty="0">
              <a:latin typeface="Arial" panose="020B0604020202020204" pitchFamily="34" charset="0"/>
              <a:cs typeface="Arial" panose="020B0604020202020204" pitchFamily="34" charset="0"/>
            </a:endParaRPr>
          </a:p>
        </p:txBody>
      </p:sp>
      <p:sp>
        <p:nvSpPr>
          <p:cNvPr id="13" name="TextBox 12"/>
          <p:cNvSpPr txBox="1"/>
          <p:nvPr/>
        </p:nvSpPr>
        <p:spPr>
          <a:xfrm>
            <a:off x="6892720" y="3371092"/>
            <a:ext cx="2088232" cy="338554"/>
          </a:xfrm>
          <a:prstGeom prst="rect">
            <a:avLst/>
          </a:prstGeom>
          <a:solidFill>
            <a:srgbClr val="FFFFCC"/>
          </a:solidFill>
        </p:spPr>
        <p:txBody>
          <a:bodyPr wrap="square" rtlCol="0">
            <a:spAutoFit/>
          </a:bodyPr>
          <a:lstStyle/>
          <a:p>
            <a:r>
              <a:rPr lang="en-GB" sz="1600" dirty="0" smtClean="0">
                <a:latin typeface="Arial" panose="020B0604020202020204" pitchFamily="34" charset="0"/>
                <a:cs typeface="Arial" panose="020B0604020202020204" pitchFamily="34" charset="0"/>
              </a:rPr>
              <a:t>Monte </a:t>
            </a:r>
            <a:r>
              <a:rPr lang="en-GB" sz="1600" dirty="0" err="1" smtClean="0">
                <a:latin typeface="Arial" panose="020B0604020202020204" pitchFamily="34" charset="0"/>
                <a:cs typeface="Arial" panose="020B0604020202020204" pitchFamily="34" charset="0"/>
              </a:rPr>
              <a:t>Cassino</a:t>
            </a:r>
            <a:r>
              <a:rPr lang="en-GB" sz="1600" dirty="0" smtClean="0">
                <a:latin typeface="Arial" panose="020B0604020202020204" pitchFamily="34" charset="0"/>
                <a:cs typeface="Arial" panose="020B0604020202020204" pitchFamily="34" charset="0"/>
              </a:rPr>
              <a:t>, Italy</a:t>
            </a:r>
            <a:endParaRPr lang="en-GB"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AE682274-F7C9-FB48-9867-A0DB1E434607}"/>
              </a:ext>
            </a:extLst>
          </p:cNvPr>
          <p:cNvSpPr txBox="1"/>
          <p:nvPr/>
        </p:nvSpPr>
        <p:spPr>
          <a:xfrm>
            <a:off x="7581211" y="6593430"/>
            <a:ext cx="1399741" cy="230832"/>
          </a:xfrm>
          <a:prstGeom prst="rect">
            <a:avLst/>
          </a:prstGeom>
          <a:solidFill>
            <a:schemeClr val="bg1"/>
          </a:solidFill>
        </p:spPr>
        <p:txBody>
          <a:bodyPr wrap="square" rtlCol="0">
            <a:spAutoFit/>
          </a:bodyPr>
          <a:lstStyle/>
          <a:p>
            <a:r>
              <a:rPr lang="en-GB" sz="900" dirty="0" smtClean="0"/>
              <a:t>Warrington Gas Archive</a:t>
            </a:r>
            <a:endParaRPr lang="en-US" sz="900" dirty="0"/>
          </a:p>
        </p:txBody>
      </p:sp>
      <p:sp>
        <p:nvSpPr>
          <p:cNvPr id="14" name="TextBox 13">
            <a:extLst>
              <a:ext uri="{FF2B5EF4-FFF2-40B4-BE49-F238E27FC236}">
                <a16:creationId xmlns="" xmlns:a16="http://schemas.microsoft.com/office/drawing/2014/main" id="{AE682274-F7C9-FB48-9867-A0DB1E434607}"/>
              </a:ext>
            </a:extLst>
          </p:cNvPr>
          <p:cNvSpPr txBox="1"/>
          <p:nvPr/>
        </p:nvSpPr>
        <p:spPr>
          <a:xfrm>
            <a:off x="7604097" y="3900301"/>
            <a:ext cx="1471750" cy="230832"/>
          </a:xfrm>
          <a:prstGeom prst="rect">
            <a:avLst/>
          </a:prstGeom>
          <a:solidFill>
            <a:schemeClr val="bg1"/>
          </a:solidFill>
        </p:spPr>
        <p:txBody>
          <a:bodyPr wrap="square" rtlCol="0">
            <a:spAutoFit/>
          </a:bodyPr>
          <a:lstStyle/>
          <a:p>
            <a:r>
              <a:rPr lang="en-GB" sz="900" dirty="0"/>
              <a:t>© National Army Museum</a:t>
            </a:r>
            <a:endParaRPr lang="en-US" sz="900" dirty="0"/>
          </a:p>
        </p:txBody>
      </p:sp>
    </p:spTree>
    <p:custDataLst>
      <p:tags r:id="rId1"/>
    </p:custDataLst>
    <p:extLst>
      <p:ext uri="{BB962C8B-B14F-4D97-AF65-F5344CB8AC3E}">
        <p14:creationId xmlns:p14="http://schemas.microsoft.com/office/powerpoint/2010/main" val="206838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l1gyves\AppData\Local\Microsoft\Windows\Temporary Internet Files\Content.Word\World-Map.png"/>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40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140335" y="1484784"/>
            <a:ext cx="8863330" cy="4478655"/>
          </a:xfrm>
          <a:prstGeom prst="rect">
            <a:avLst/>
          </a:prstGeom>
          <a:noFill/>
          <a:ln>
            <a:noFill/>
          </a:ln>
        </p:spPr>
      </p:pic>
      <p:sp>
        <p:nvSpPr>
          <p:cNvPr id="2" name="TextBox 1"/>
          <p:cNvSpPr txBox="1"/>
          <p:nvPr/>
        </p:nvSpPr>
        <p:spPr>
          <a:xfrm>
            <a:off x="323528" y="404664"/>
            <a:ext cx="8424936" cy="1077218"/>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Which Countries were involved in the in</a:t>
            </a:r>
          </a:p>
          <a:p>
            <a:pPr algn="ctr"/>
            <a:r>
              <a:rPr lang="en-GB" sz="3200" dirty="0" smtClean="0">
                <a:latin typeface="Arial" panose="020B0604020202020204" pitchFamily="34" charset="0"/>
                <a:cs typeface="Arial" panose="020B0604020202020204" pitchFamily="34" charset="0"/>
              </a:rPr>
              <a:t>Second World War?</a:t>
            </a:r>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95843" y="2276872"/>
            <a:ext cx="1270616" cy="1200329"/>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Can you spot where Britain is? </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0" y="3947327"/>
            <a:ext cx="2016224" cy="2031325"/>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Use this map and the information on the next slide to locate the main countries involved in the Second World War</a:t>
            </a:r>
            <a:endParaRPr lang="en-GB" dirty="0">
              <a:latin typeface="Arial" panose="020B0604020202020204" pitchFamily="34" charset="0"/>
              <a:cs typeface="Arial" panose="020B0604020202020204" pitchFamily="34" charset="0"/>
            </a:endParaRPr>
          </a:p>
        </p:txBody>
      </p:sp>
      <p:sp>
        <p:nvSpPr>
          <p:cNvPr id="4" name="TextBox 3"/>
          <p:cNvSpPr txBox="1"/>
          <p:nvPr/>
        </p:nvSpPr>
        <p:spPr>
          <a:xfrm>
            <a:off x="5436096" y="4501324"/>
            <a:ext cx="1584176" cy="923330"/>
          </a:xfrm>
          <a:prstGeom prst="rect">
            <a:avLst/>
          </a:prstGeom>
          <a:noFill/>
        </p:spPr>
        <p:txBody>
          <a:bodyPr wrap="square" rtlCol="0">
            <a:spAutoFit/>
          </a:bodyPr>
          <a:lstStyle/>
          <a:p>
            <a:r>
              <a:rPr lang="en-GB" dirty="0" smtClean="0"/>
              <a:t>Can you identify all the continents?</a:t>
            </a:r>
            <a:endParaRPr lang="en-GB" dirty="0"/>
          </a:p>
        </p:txBody>
      </p:sp>
      <p:cxnSp>
        <p:nvCxnSpPr>
          <p:cNvPr id="21" name="Straight Connector 20"/>
          <p:cNvCxnSpPr/>
          <p:nvPr/>
        </p:nvCxnSpPr>
        <p:spPr>
          <a:xfrm flipV="1">
            <a:off x="5472100" y="2301652"/>
            <a:ext cx="0"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591150" y="1826822"/>
            <a:ext cx="0"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591150" y="2226598"/>
            <a:ext cx="360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591150" y="1918948"/>
            <a:ext cx="0"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5591150" y="2024844"/>
            <a:ext cx="0"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5472100" y="2224346"/>
            <a:ext cx="360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5578004" y="2132856"/>
            <a:ext cx="26292" cy="31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5382090" y="2581584"/>
            <a:ext cx="36004"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flipV="1">
            <a:off x="5292080" y="2511006"/>
            <a:ext cx="36004" cy="36004"/>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419848" y="1999102"/>
            <a:ext cx="864096" cy="338554"/>
          </a:xfrm>
          <a:prstGeom prst="rect">
            <a:avLst/>
          </a:prstGeom>
          <a:noFill/>
        </p:spPr>
        <p:txBody>
          <a:bodyPr wrap="square" rtlCol="0">
            <a:spAutoFit/>
          </a:bodyPr>
          <a:lstStyle/>
          <a:p>
            <a:r>
              <a:rPr lang="en-GB" sz="1600" dirty="0" smtClean="0">
                <a:solidFill>
                  <a:srgbClr val="0070C0"/>
                </a:solidFill>
                <a:latin typeface="Arial" panose="020B0604020202020204" pitchFamily="34" charset="0"/>
                <a:cs typeface="Arial" panose="020B0604020202020204" pitchFamily="34" charset="0"/>
              </a:rPr>
              <a:t>Europe</a:t>
            </a:r>
            <a:endParaRPr lang="en-GB" sz="1600" dirty="0">
              <a:solidFill>
                <a:srgbClr val="0070C0"/>
              </a:solidFill>
              <a:latin typeface="Arial" panose="020B0604020202020204" pitchFamily="34" charset="0"/>
              <a:cs typeface="Arial" panose="020B0604020202020204" pitchFamily="34" charset="0"/>
            </a:endParaRPr>
          </a:p>
        </p:txBody>
      </p:sp>
      <p:sp>
        <p:nvSpPr>
          <p:cNvPr id="89" name="TextBox 88"/>
          <p:cNvSpPr txBox="1"/>
          <p:nvPr/>
        </p:nvSpPr>
        <p:spPr>
          <a:xfrm>
            <a:off x="6053720" y="2164051"/>
            <a:ext cx="648072" cy="338554"/>
          </a:xfrm>
          <a:prstGeom prst="rect">
            <a:avLst/>
          </a:prstGeom>
          <a:noFill/>
        </p:spPr>
        <p:txBody>
          <a:bodyPr wrap="square" rtlCol="0">
            <a:spAutoFit/>
          </a:bodyPr>
          <a:lstStyle/>
          <a:p>
            <a:r>
              <a:rPr lang="en-GB" sz="1600" dirty="0" smtClean="0">
                <a:solidFill>
                  <a:srgbClr val="FF0000"/>
                </a:solidFill>
                <a:latin typeface="Arial" panose="020B0604020202020204" pitchFamily="34" charset="0"/>
                <a:cs typeface="Arial" panose="020B0604020202020204" pitchFamily="34" charset="0"/>
              </a:rPr>
              <a:t>Asia</a:t>
            </a:r>
            <a:endParaRPr lang="en-GB" sz="1600" dirty="0">
              <a:solidFill>
                <a:srgbClr val="FF0000"/>
              </a:solidFill>
              <a:latin typeface="Arial" panose="020B0604020202020204" pitchFamily="34" charset="0"/>
              <a:cs typeface="Arial" panose="020B0604020202020204" pitchFamily="34" charset="0"/>
            </a:endParaRPr>
          </a:p>
        </p:txBody>
      </p:sp>
      <p:sp>
        <p:nvSpPr>
          <p:cNvPr id="90" name="TextBox 89"/>
          <p:cNvSpPr txBox="1"/>
          <p:nvPr/>
        </p:nvSpPr>
        <p:spPr>
          <a:xfrm>
            <a:off x="4318955" y="3130015"/>
            <a:ext cx="720080" cy="338554"/>
          </a:xfrm>
          <a:prstGeom prst="rect">
            <a:avLst/>
          </a:prstGeom>
          <a:noFill/>
        </p:spPr>
        <p:txBody>
          <a:bodyPr wrap="square" rtlCol="0">
            <a:spAutoFit/>
          </a:bodyPr>
          <a:lstStyle/>
          <a:p>
            <a:r>
              <a:rPr lang="en-GB" sz="1600" dirty="0" smtClean="0">
                <a:solidFill>
                  <a:schemeClr val="accent3">
                    <a:lumMod val="50000"/>
                  </a:schemeClr>
                </a:solidFill>
                <a:latin typeface="Arial" panose="020B0604020202020204" pitchFamily="34" charset="0"/>
                <a:cs typeface="Arial" panose="020B0604020202020204" pitchFamily="34" charset="0"/>
              </a:rPr>
              <a:t>Africa</a:t>
            </a:r>
            <a:endParaRPr lang="en-GB" sz="1600" dirty="0">
              <a:solidFill>
                <a:schemeClr val="accent3">
                  <a:lumMod val="50000"/>
                </a:schemeClr>
              </a:solidFill>
              <a:latin typeface="Arial" panose="020B0604020202020204" pitchFamily="34" charset="0"/>
              <a:cs typeface="Arial" panose="020B0604020202020204" pitchFamily="34" charset="0"/>
            </a:endParaRPr>
          </a:p>
        </p:txBody>
      </p:sp>
      <p:sp>
        <p:nvSpPr>
          <p:cNvPr id="91" name="TextBox 90"/>
          <p:cNvSpPr txBox="1"/>
          <p:nvPr/>
        </p:nvSpPr>
        <p:spPr>
          <a:xfrm>
            <a:off x="1547664" y="2024844"/>
            <a:ext cx="1008112" cy="584775"/>
          </a:xfrm>
          <a:prstGeom prst="rect">
            <a:avLst/>
          </a:prstGeom>
          <a:noFill/>
        </p:spPr>
        <p:txBody>
          <a:bodyPr wrap="square" rtlCol="0">
            <a:spAutoFit/>
          </a:bodyPr>
          <a:lstStyle/>
          <a:p>
            <a:pPr algn="ctr"/>
            <a:r>
              <a:rPr lang="en-GB" sz="1600" dirty="0" smtClean="0">
                <a:latin typeface="Arial" panose="020B0604020202020204" pitchFamily="34" charset="0"/>
                <a:cs typeface="Arial" panose="020B0604020202020204" pitchFamily="34" charset="0"/>
              </a:rPr>
              <a:t>North </a:t>
            </a:r>
          </a:p>
          <a:p>
            <a:pPr algn="ctr"/>
            <a:r>
              <a:rPr lang="en-GB" sz="1600" dirty="0" smtClean="0">
                <a:latin typeface="Arial" panose="020B0604020202020204" pitchFamily="34" charset="0"/>
                <a:cs typeface="Arial" panose="020B0604020202020204" pitchFamily="34" charset="0"/>
              </a:rPr>
              <a:t>America</a:t>
            </a:r>
            <a:endParaRPr lang="en-GB" sz="1600" dirty="0">
              <a:latin typeface="Arial" panose="020B0604020202020204" pitchFamily="34" charset="0"/>
              <a:cs typeface="Arial" panose="020B0604020202020204" pitchFamily="34" charset="0"/>
            </a:endParaRPr>
          </a:p>
        </p:txBody>
      </p:sp>
      <p:sp>
        <p:nvSpPr>
          <p:cNvPr id="92" name="TextBox 91"/>
          <p:cNvSpPr txBox="1"/>
          <p:nvPr/>
        </p:nvSpPr>
        <p:spPr>
          <a:xfrm>
            <a:off x="2339752" y="3590722"/>
            <a:ext cx="1008112" cy="584775"/>
          </a:xfrm>
          <a:prstGeom prst="rect">
            <a:avLst/>
          </a:prstGeom>
          <a:noFill/>
        </p:spPr>
        <p:txBody>
          <a:bodyPr wrap="square" rtlCol="0">
            <a:spAutoFit/>
          </a:bodyPr>
          <a:lstStyle/>
          <a:p>
            <a:pPr algn="ctr"/>
            <a:r>
              <a:rPr lang="en-GB" sz="1600" dirty="0" smtClean="0">
                <a:solidFill>
                  <a:schemeClr val="accent6">
                    <a:lumMod val="50000"/>
                  </a:schemeClr>
                </a:solidFill>
                <a:latin typeface="Arial" panose="020B0604020202020204" pitchFamily="34" charset="0"/>
                <a:cs typeface="Arial" panose="020B0604020202020204" pitchFamily="34" charset="0"/>
              </a:rPr>
              <a:t>South</a:t>
            </a:r>
          </a:p>
          <a:p>
            <a:pPr algn="ctr"/>
            <a:r>
              <a:rPr lang="en-GB" sz="1600" dirty="0" smtClean="0">
                <a:solidFill>
                  <a:schemeClr val="accent6">
                    <a:lumMod val="50000"/>
                  </a:schemeClr>
                </a:solidFill>
                <a:latin typeface="Arial" panose="020B0604020202020204" pitchFamily="34" charset="0"/>
                <a:cs typeface="Arial" panose="020B0604020202020204" pitchFamily="34" charset="0"/>
              </a:rPr>
              <a:t>America</a:t>
            </a:r>
            <a:endParaRPr lang="en-GB" sz="1600" dirty="0">
              <a:solidFill>
                <a:schemeClr val="accent6">
                  <a:lumMod val="50000"/>
                </a:schemeClr>
              </a:solidFill>
              <a:latin typeface="Arial" panose="020B0604020202020204" pitchFamily="34" charset="0"/>
              <a:cs typeface="Arial" panose="020B0604020202020204" pitchFamily="34" charset="0"/>
            </a:endParaRPr>
          </a:p>
        </p:txBody>
      </p:sp>
      <p:sp>
        <p:nvSpPr>
          <p:cNvPr id="93" name="TextBox 92"/>
          <p:cNvSpPr txBox="1"/>
          <p:nvPr/>
        </p:nvSpPr>
        <p:spPr>
          <a:xfrm>
            <a:off x="7020272" y="4175497"/>
            <a:ext cx="1080120" cy="369332"/>
          </a:xfrm>
          <a:prstGeom prst="rect">
            <a:avLst/>
          </a:prstGeom>
          <a:noFill/>
        </p:spPr>
        <p:txBody>
          <a:bodyPr wrap="square" rtlCol="0">
            <a:spAutoFit/>
          </a:bodyPr>
          <a:lstStyle/>
          <a:p>
            <a:r>
              <a:rPr lang="en-GB" dirty="0" smtClean="0">
                <a:solidFill>
                  <a:srgbClr val="002060"/>
                </a:solidFill>
              </a:rPr>
              <a:t>Oceania</a:t>
            </a:r>
            <a:endParaRPr lang="en-GB" dirty="0">
              <a:solidFill>
                <a:srgbClr val="002060"/>
              </a:solidFill>
            </a:endParaRPr>
          </a:p>
        </p:txBody>
      </p:sp>
      <p:sp>
        <p:nvSpPr>
          <p:cNvPr id="94" name="TextBox 93"/>
          <p:cNvSpPr txBox="1"/>
          <p:nvPr/>
        </p:nvSpPr>
        <p:spPr>
          <a:xfrm>
            <a:off x="4065910" y="5586963"/>
            <a:ext cx="1226170" cy="338554"/>
          </a:xfrm>
          <a:prstGeom prst="rect">
            <a:avLst/>
          </a:prstGeom>
          <a:noFill/>
        </p:spPr>
        <p:txBody>
          <a:bodyPr wrap="square" rtlCol="0">
            <a:spAutoFit/>
          </a:bodyPr>
          <a:lstStyle/>
          <a:p>
            <a:r>
              <a:rPr lang="en-GB" sz="1600" dirty="0" smtClean="0">
                <a:solidFill>
                  <a:srgbClr val="CC00CC"/>
                </a:solidFill>
                <a:latin typeface="Arial" panose="020B0604020202020204" pitchFamily="34" charset="0"/>
                <a:cs typeface="Arial" panose="020B0604020202020204" pitchFamily="34" charset="0"/>
              </a:rPr>
              <a:t>Antarctica</a:t>
            </a:r>
            <a:endParaRPr lang="en-GB" sz="1600" dirty="0">
              <a:solidFill>
                <a:srgbClr val="CC00C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672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base">
                                        <p:cTn id="13" dur="500" fill="hold"/>
                                        <p:tgtEl>
                                          <p:spTgt spid="88"/>
                                        </p:tgtEl>
                                        <p:attrNameLst>
                                          <p:attrName>ppt_x</p:attrName>
                                        </p:attrNameLst>
                                      </p:cBhvr>
                                      <p:tavLst>
                                        <p:tav tm="0">
                                          <p:val>
                                            <p:strVal val="0-#ppt_w/2"/>
                                          </p:val>
                                        </p:tav>
                                        <p:tav tm="100000">
                                          <p:val>
                                            <p:strVal val="#ppt_x"/>
                                          </p:val>
                                        </p:tav>
                                      </p:tavLst>
                                    </p:anim>
                                    <p:anim calcmode="lin" valueType="num">
                                      <p:cBhvr additive="base">
                                        <p:cTn id="14" dur="500" fill="hold"/>
                                        <p:tgtEl>
                                          <p:spTgt spid="8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0-#ppt_w/2"/>
                                          </p:val>
                                        </p:tav>
                                        <p:tav tm="100000">
                                          <p:val>
                                            <p:strVal val="#ppt_x"/>
                                          </p:val>
                                        </p:tav>
                                      </p:tavLst>
                                    </p:anim>
                                    <p:anim calcmode="lin" valueType="num">
                                      <p:cBhvr additive="base">
                                        <p:cTn id="20"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90"/>
                                        </p:tgtEl>
                                        <p:attrNameLst>
                                          <p:attrName>style.visibility</p:attrName>
                                        </p:attrNameLst>
                                      </p:cBhvr>
                                      <p:to>
                                        <p:strVal val="visible"/>
                                      </p:to>
                                    </p:set>
                                    <p:anim calcmode="lin" valueType="num">
                                      <p:cBhvr additive="base">
                                        <p:cTn id="25" dur="500" fill="hold"/>
                                        <p:tgtEl>
                                          <p:spTgt spid="90"/>
                                        </p:tgtEl>
                                        <p:attrNameLst>
                                          <p:attrName>ppt_x</p:attrName>
                                        </p:attrNameLst>
                                      </p:cBhvr>
                                      <p:tavLst>
                                        <p:tav tm="0">
                                          <p:val>
                                            <p:strVal val="0-#ppt_w/2"/>
                                          </p:val>
                                        </p:tav>
                                        <p:tav tm="100000">
                                          <p:val>
                                            <p:strVal val="#ppt_x"/>
                                          </p:val>
                                        </p:tav>
                                      </p:tavLst>
                                    </p:anim>
                                    <p:anim calcmode="lin" valueType="num">
                                      <p:cBhvr additive="base">
                                        <p:cTn id="2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anim calcmode="lin" valueType="num">
                                      <p:cBhvr additive="base">
                                        <p:cTn id="31" dur="500" fill="hold"/>
                                        <p:tgtEl>
                                          <p:spTgt spid="89"/>
                                        </p:tgtEl>
                                        <p:attrNameLst>
                                          <p:attrName>ppt_x</p:attrName>
                                        </p:attrNameLst>
                                      </p:cBhvr>
                                      <p:tavLst>
                                        <p:tav tm="0">
                                          <p:val>
                                            <p:strVal val="1+#ppt_w/2"/>
                                          </p:val>
                                        </p:tav>
                                        <p:tav tm="100000">
                                          <p:val>
                                            <p:strVal val="#ppt_x"/>
                                          </p:val>
                                        </p:tav>
                                      </p:tavLst>
                                    </p:anim>
                                    <p:anim calcmode="lin" valueType="num">
                                      <p:cBhvr additive="base">
                                        <p:cTn id="32" dur="500" fill="hold"/>
                                        <p:tgtEl>
                                          <p:spTgt spid="8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additive="base">
                                        <p:cTn id="37" dur="500" fill="hold"/>
                                        <p:tgtEl>
                                          <p:spTgt spid="93"/>
                                        </p:tgtEl>
                                        <p:attrNameLst>
                                          <p:attrName>ppt_x</p:attrName>
                                        </p:attrNameLst>
                                      </p:cBhvr>
                                      <p:tavLst>
                                        <p:tav tm="0">
                                          <p:val>
                                            <p:strVal val="1+#ppt_w/2"/>
                                          </p:val>
                                        </p:tav>
                                        <p:tav tm="100000">
                                          <p:val>
                                            <p:strVal val="#ppt_x"/>
                                          </p:val>
                                        </p:tav>
                                      </p:tavLst>
                                    </p:anim>
                                    <p:anim calcmode="lin" valueType="num">
                                      <p:cBhvr additive="base">
                                        <p:cTn id="3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anim calcmode="lin" valueType="num">
                                      <p:cBhvr additive="base">
                                        <p:cTn id="43" dur="500" fill="hold"/>
                                        <p:tgtEl>
                                          <p:spTgt spid="92"/>
                                        </p:tgtEl>
                                        <p:attrNameLst>
                                          <p:attrName>ppt_x</p:attrName>
                                        </p:attrNameLst>
                                      </p:cBhvr>
                                      <p:tavLst>
                                        <p:tav tm="0">
                                          <p:val>
                                            <p:strVal val="0-#ppt_w/2"/>
                                          </p:val>
                                        </p:tav>
                                        <p:tav tm="100000">
                                          <p:val>
                                            <p:strVal val="#ppt_x"/>
                                          </p:val>
                                        </p:tav>
                                      </p:tavLst>
                                    </p:anim>
                                    <p:anim calcmode="lin" valueType="num">
                                      <p:cBhvr additive="base">
                                        <p:cTn id="4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4"/>
                                        </p:tgtEl>
                                        <p:attrNameLst>
                                          <p:attrName>style.visibility</p:attrName>
                                        </p:attrNameLst>
                                      </p:cBhvr>
                                      <p:to>
                                        <p:strVal val="visible"/>
                                      </p:to>
                                    </p:set>
                                    <p:anim calcmode="lin" valueType="num">
                                      <p:cBhvr additive="base">
                                        <p:cTn id="49" dur="500" fill="hold"/>
                                        <p:tgtEl>
                                          <p:spTgt spid="94"/>
                                        </p:tgtEl>
                                        <p:attrNameLst>
                                          <p:attrName>ppt_x</p:attrName>
                                        </p:attrNameLst>
                                      </p:cBhvr>
                                      <p:tavLst>
                                        <p:tav tm="0">
                                          <p:val>
                                            <p:strVal val="#ppt_x"/>
                                          </p:val>
                                        </p:tav>
                                        <p:tav tm="100000">
                                          <p:val>
                                            <p:strVal val="#ppt_x"/>
                                          </p:val>
                                        </p:tav>
                                      </p:tavLst>
                                    </p:anim>
                                    <p:anim calcmode="lin" valueType="num">
                                      <p:cBhvr additive="base">
                                        <p:cTn id="5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88" grpId="0"/>
      <p:bldP spid="89" grpId="0"/>
      <p:bldP spid="90" grpId="0"/>
      <p:bldP spid="91" grpId="0"/>
      <p:bldP spid="92" grpId="0"/>
      <p:bldP spid="93" grpId="0"/>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22313-A542-2A48-94D7-7C82A444D8F0}"/>
              </a:ext>
            </a:extLst>
          </p:cNvPr>
          <p:cNvSpPr>
            <a:spLocks noGrp="1"/>
          </p:cNvSpPr>
          <p:nvPr>
            <p:ph type="title"/>
          </p:nvPr>
        </p:nvSpPr>
        <p:spPr>
          <a:xfrm>
            <a:off x="1128446" y="244376"/>
            <a:ext cx="7067128" cy="1143000"/>
          </a:xfrm>
        </p:spPr>
        <p:txBody>
          <a:bodyPr>
            <a:normAutofit/>
          </a:bodyPr>
          <a:lstStyle/>
          <a:p>
            <a:r>
              <a:rPr lang="en-US" sz="3600" dirty="0" smtClean="0">
                <a:latin typeface="Arial" panose="020B0604020202020204" pitchFamily="34" charset="0"/>
                <a:cs typeface="Arial" panose="020B0604020202020204" pitchFamily="34" charset="0"/>
              </a:rPr>
              <a:t>The Allies and the Axis Countries</a:t>
            </a:r>
            <a:endParaRPr lang="en-US"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89CFB869-FB81-D246-B7E2-8A05BE0FAFE0}"/>
              </a:ext>
            </a:extLst>
          </p:cNvPr>
          <p:cNvSpPr>
            <a:spLocks noGrp="1"/>
          </p:cNvSpPr>
          <p:nvPr>
            <p:ph sz="half" idx="1"/>
          </p:nvPr>
        </p:nvSpPr>
        <p:spPr>
          <a:xfrm>
            <a:off x="179512" y="2492896"/>
            <a:ext cx="3240360" cy="3456384"/>
          </a:xfrm>
          <a:solidFill>
            <a:srgbClr val="CCFFFF"/>
          </a:solidFill>
        </p:spPr>
        <p:txBody>
          <a:bodyPr>
            <a:normAutofit lnSpcReduction="10000"/>
          </a:bodyPr>
          <a:lstStyle/>
          <a:p>
            <a:pPr marL="0" indent="0" algn="ctr">
              <a:buNone/>
            </a:pPr>
            <a:r>
              <a:rPr lang="en-US" sz="2600" b="1" dirty="0">
                <a:latin typeface="Arial" panose="020B0604020202020204" pitchFamily="34" charset="0"/>
                <a:cs typeface="Arial" panose="020B0604020202020204" pitchFamily="34" charset="0"/>
              </a:rPr>
              <a:t>The Allies</a:t>
            </a:r>
          </a:p>
          <a:p>
            <a:pPr marL="0" indent="0">
              <a:buNone/>
            </a:pPr>
            <a:endParaRPr lang="en-US"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Britain</a:t>
            </a:r>
          </a:p>
          <a:p>
            <a:r>
              <a:rPr lang="en-GB" sz="2600" dirty="0">
                <a:latin typeface="Arial" panose="020B0604020202020204" pitchFamily="34" charset="0"/>
                <a:cs typeface="Arial" panose="020B0604020202020204" pitchFamily="34" charset="0"/>
              </a:rPr>
              <a:t>France</a:t>
            </a:r>
          </a:p>
          <a:p>
            <a:r>
              <a:rPr lang="en-GB" sz="2600" dirty="0">
                <a:latin typeface="Arial" panose="020B0604020202020204" pitchFamily="34" charset="0"/>
                <a:cs typeface="Arial" panose="020B0604020202020204" pitchFamily="34" charset="0"/>
              </a:rPr>
              <a:t>United States of America (USA)</a:t>
            </a:r>
          </a:p>
          <a:p>
            <a:r>
              <a:rPr lang="en-GB" sz="2600" dirty="0">
                <a:latin typeface="Arial" panose="020B0604020202020204" pitchFamily="34" charset="0"/>
                <a:cs typeface="Arial" panose="020B0604020202020204" pitchFamily="34" charset="0"/>
              </a:rPr>
              <a:t>Soviet Union (USSR)</a:t>
            </a:r>
            <a:endParaRPr lang="en-US" sz="2600" dirty="0">
              <a:latin typeface="Arial" panose="020B0604020202020204" pitchFamily="34" charset="0"/>
              <a:cs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xmlns="" id="{48E03377-D725-094F-8DB5-4AAA43B2A060}"/>
              </a:ext>
            </a:extLst>
          </p:cNvPr>
          <p:cNvSpPr>
            <a:spLocks noGrp="1"/>
          </p:cNvSpPr>
          <p:nvPr>
            <p:ph sz="half" idx="2"/>
          </p:nvPr>
        </p:nvSpPr>
        <p:spPr>
          <a:xfrm>
            <a:off x="6300192" y="2378497"/>
            <a:ext cx="2664296" cy="3312368"/>
          </a:xfrm>
          <a:solidFill>
            <a:srgbClr val="CCFFFF"/>
          </a:solidFill>
        </p:spPr>
        <p:txBody>
          <a:bodyPr>
            <a:noAutofit/>
          </a:bodyPr>
          <a:lstStyle/>
          <a:p>
            <a:pPr marL="0" indent="0" algn="ctr">
              <a:buNone/>
            </a:pPr>
            <a:r>
              <a:rPr lang="en-US" sz="2600" b="1" dirty="0">
                <a:solidFill>
                  <a:srgbClr val="7030A0"/>
                </a:solidFill>
                <a:latin typeface="Arial" panose="020B0604020202020204" pitchFamily="34" charset="0"/>
                <a:cs typeface="Arial" panose="020B0604020202020204" pitchFamily="34" charset="0"/>
              </a:rPr>
              <a:t>The </a:t>
            </a:r>
            <a:r>
              <a:rPr lang="en-US" sz="2600" b="1" dirty="0" smtClean="0">
                <a:solidFill>
                  <a:srgbClr val="7030A0"/>
                </a:solidFill>
                <a:latin typeface="Arial" panose="020B0604020202020204" pitchFamily="34" charset="0"/>
                <a:cs typeface="Arial" panose="020B0604020202020204" pitchFamily="34" charset="0"/>
              </a:rPr>
              <a:t>Axis</a:t>
            </a:r>
          </a:p>
          <a:p>
            <a:pPr marL="0" indent="0" algn="ctr">
              <a:buNone/>
            </a:pPr>
            <a:endParaRPr lang="en-US" sz="2600" dirty="0" smtClean="0">
              <a:solidFill>
                <a:srgbClr val="7030A0"/>
              </a:solidFill>
              <a:latin typeface="Arial" panose="020B0604020202020204" pitchFamily="34" charset="0"/>
              <a:cs typeface="Arial" panose="020B0604020202020204" pitchFamily="34" charset="0"/>
            </a:endParaRPr>
          </a:p>
          <a:p>
            <a:r>
              <a:rPr lang="en-US" sz="2600" dirty="0" smtClean="0">
                <a:solidFill>
                  <a:srgbClr val="7030A0"/>
                </a:solidFill>
                <a:latin typeface="Arial" panose="020B0604020202020204" pitchFamily="34" charset="0"/>
                <a:cs typeface="Arial" panose="020B0604020202020204" pitchFamily="34" charset="0"/>
              </a:rPr>
              <a:t>Nazi </a:t>
            </a:r>
            <a:r>
              <a:rPr lang="en-US" sz="2600" dirty="0">
                <a:solidFill>
                  <a:srgbClr val="7030A0"/>
                </a:solidFill>
                <a:latin typeface="Arial" panose="020B0604020202020204" pitchFamily="34" charset="0"/>
                <a:cs typeface="Arial" panose="020B0604020202020204" pitchFamily="34" charset="0"/>
              </a:rPr>
              <a:t>Germany </a:t>
            </a:r>
          </a:p>
          <a:p>
            <a:r>
              <a:rPr lang="en-US" sz="2600" dirty="0">
                <a:solidFill>
                  <a:srgbClr val="7030A0"/>
                </a:solidFill>
                <a:latin typeface="Arial" panose="020B0604020202020204" pitchFamily="34" charset="0"/>
                <a:cs typeface="Arial" panose="020B0604020202020204" pitchFamily="34" charset="0"/>
              </a:rPr>
              <a:t>Italy</a:t>
            </a:r>
          </a:p>
          <a:p>
            <a:r>
              <a:rPr lang="en-US" sz="2600" dirty="0">
                <a:solidFill>
                  <a:srgbClr val="7030A0"/>
                </a:solidFill>
                <a:latin typeface="Arial" panose="020B0604020202020204" pitchFamily="34" charset="0"/>
                <a:cs typeface="Arial" panose="020B0604020202020204" pitchFamily="34" charset="0"/>
              </a:rPr>
              <a:t>Japan</a:t>
            </a:r>
          </a:p>
        </p:txBody>
      </p:sp>
      <p:sp>
        <p:nvSpPr>
          <p:cNvPr id="6" name="TextBox 5"/>
          <p:cNvSpPr txBox="1"/>
          <p:nvPr/>
        </p:nvSpPr>
        <p:spPr>
          <a:xfrm>
            <a:off x="1727684" y="1412776"/>
            <a:ext cx="5868652" cy="646331"/>
          </a:xfrm>
          <a:prstGeom prst="rect">
            <a:avLst/>
          </a:prstGeom>
          <a:solidFill>
            <a:srgbClr val="FFFFCC"/>
          </a:solidFill>
        </p:spPr>
        <p:txBody>
          <a:bodyPr wrap="square" rtlCol="0">
            <a:spAutoFit/>
          </a:bodyPr>
          <a:lstStyle/>
          <a:p>
            <a:pPr algn="ctr"/>
            <a:r>
              <a:rPr lang="en-GB" sz="2800" dirty="0">
                <a:latin typeface="Arial" panose="020B0604020202020204" pitchFamily="34" charset="0"/>
                <a:cs typeface="Arial" panose="020B0604020202020204" pitchFamily="34" charset="0"/>
              </a:rPr>
              <a:t>The war was fought on two sides</a:t>
            </a:r>
            <a:r>
              <a:rPr lang="en-GB" sz="3600" dirty="0" smtClean="0">
                <a:latin typeface="Arial" panose="020B0604020202020204" pitchFamily="34" charset="0"/>
                <a:cs typeface="Arial" panose="020B0604020202020204" pitchFamily="34" charset="0"/>
              </a:rPr>
              <a:t>:</a:t>
            </a:r>
            <a:r>
              <a:rPr lang="en-GB" sz="3600" dirty="0">
                <a:latin typeface="Arial" panose="020B0604020202020204" pitchFamily="34" charset="0"/>
                <a:cs typeface="Arial" panose="020B0604020202020204" pitchFamily="34" charset="0"/>
              </a:rPr>
              <a:t> </a:t>
            </a:r>
          </a:p>
        </p:txBody>
      </p:sp>
      <p:sp>
        <p:nvSpPr>
          <p:cNvPr id="7" name="TextBox 6"/>
          <p:cNvSpPr txBox="1"/>
          <p:nvPr/>
        </p:nvSpPr>
        <p:spPr>
          <a:xfrm>
            <a:off x="3635896" y="3573016"/>
            <a:ext cx="2232248" cy="2246769"/>
          </a:xfrm>
          <a:prstGeom prst="rect">
            <a:avLst/>
          </a:prstGeom>
          <a:solidFill>
            <a:srgbClr val="FFFFCC"/>
          </a:solidFill>
        </p:spPr>
        <p:txBody>
          <a:bodyPr wrap="square" rtlCol="0">
            <a:spAutoFit/>
          </a:bodyPr>
          <a:lstStyle/>
          <a:p>
            <a:pPr algn="ctr"/>
            <a:r>
              <a:rPr lang="en-GB" sz="2000" dirty="0">
                <a:latin typeface="Arial" panose="020B0604020202020204" pitchFamily="34" charset="0"/>
                <a:cs typeface="Arial" panose="020B0604020202020204" pitchFamily="34" charset="0"/>
              </a:rPr>
              <a:t>Many other countries were also involved on one side or the other</a:t>
            </a:r>
            <a:r>
              <a:rPr lang="en-GB" sz="2000" dirty="0" smtClean="0"/>
              <a:t>.</a:t>
            </a:r>
          </a:p>
          <a:p>
            <a:pPr algn="ctr"/>
            <a:r>
              <a:rPr lang="en-GB" sz="2000" dirty="0" smtClean="0">
                <a:latin typeface="Arial" panose="020B0604020202020204" pitchFamily="34" charset="0"/>
                <a:cs typeface="Arial" panose="020B0604020202020204" pitchFamily="34" charset="0"/>
              </a:rPr>
              <a:t>Some countries were neutral.</a:t>
            </a:r>
            <a:endParaRPr lang="en-GB"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5505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bg/>
                                          </p:spTgt>
                                        </p:tgtEl>
                                        <p:attrNameLst>
                                          <p:attrName>style.visibility</p:attrName>
                                        </p:attrNameLst>
                                      </p:cBhvr>
                                      <p:to>
                                        <p:strVal val="visible"/>
                                      </p:to>
                                    </p:set>
                                    <p:anim calcmode="lin" valueType="num">
                                      <p:cBhvr additive="base">
                                        <p:cTn id="4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additive="base">
                                        <p:cTn id="4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l1gyves\AppData\Local\Microsoft\Windows\Temporary Internet Files\Content.Word\World-Map.png"/>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40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140335" y="1484784"/>
            <a:ext cx="8863330" cy="4478655"/>
          </a:xfrm>
          <a:prstGeom prst="rect">
            <a:avLst/>
          </a:prstGeom>
          <a:noFill/>
          <a:ln>
            <a:noFill/>
          </a:ln>
        </p:spPr>
      </p:pic>
      <p:sp>
        <p:nvSpPr>
          <p:cNvPr id="2" name="TextBox 1"/>
          <p:cNvSpPr txBox="1"/>
          <p:nvPr/>
        </p:nvSpPr>
        <p:spPr>
          <a:xfrm>
            <a:off x="395536" y="404664"/>
            <a:ext cx="8352928" cy="584775"/>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Countries involved in the Second World War</a:t>
            </a:r>
            <a:endParaRPr lang="en-GB" sz="3200" dirty="0">
              <a:latin typeface="Arial" panose="020B0604020202020204" pitchFamily="34" charset="0"/>
              <a:cs typeface="Arial" panose="020B0604020202020204" pitchFamily="34" charset="0"/>
            </a:endParaRPr>
          </a:p>
        </p:txBody>
      </p:sp>
      <p:sp>
        <p:nvSpPr>
          <p:cNvPr id="17" name="TextBox 16"/>
          <p:cNvSpPr txBox="1"/>
          <p:nvPr/>
        </p:nvSpPr>
        <p:spPr>
          <a:xfrm>
            <a:off x="4488895" y="2152625"/>
            <a:ext cx="1085056" cy="276999"/>
          </a:xfrm>
          <a:prstGeom prst="rect">
            <a:avLst/>
          </a:prstGeom>
          <a:noFill/>
        </p:spPr>
        <p:txBody>
          <a:bodyPr wrap="square" rtlCol="0">
            <a:spAutoFit/>
          </a:bodyPr>
          <a:lstStyle/>
          <a:p>
            <a:r>
              <a:rPr lang="en-GB" sz="1200" dirty="0" smtClean="0">
                <a:solidFill>
                  <a:srgbClr val="7030A0"/>
                </a:solidFill>
              </a:rPr>
              <a:t>Nazi Germany</a:t>
            </a:r>
            <a:endParaRPr lang="en-GB" sz="1200" dirty="0">
              <a:solidFill>
                <a:srgbClr val="7030A0"/>
              </a:solidFill>
            </a:endParaRPr>
          </a:p>
        </p:txBody>
      </p:sp>
      <p:sp>
        <p:nvSpPr>
          <p:cNvPr id="20" name="TextBox 19"/>
          <p:cNvSpPr txBox="1"/>
          <p:nvPr/>
        </p:nvSpPr>
        <p:spPr>
          <a:xfrm>
            <a:off x="3472644" y="2652847"/>
            <a:ext cx="542528" cy="282039"/>
          </a:xfrm>
          <a:prstGeom prst="rect">
            <a:avLst/>
          </a:prstGeom>
          <a:noFill/>
        </p:spPr>
        <p:txBody>
          <a:bodyPr wrap="square" rtlCol="0">
            <a:spAutoFit/>
          </a:bodyPr>
          <a:lstStyle/>
          <a:p>
            <a:r>
              <a:rPr lang="en-GB" sz="1200" dirty="0" smtClean="0">
                <a:solidFill>
                  <a:srgbClr val="7030A0"/>
                </a:solidFill>
              </a:rPr>
              <a:t>Italy</a:t>
            </a:r>
            <a:endParaRPr lang="en-GB" sz="1200" dirty="0">
              <a:solidFill>
                <a:srgbClr val="7030A0"/>
              </a:solidFill>
            </a:endParaRPr>
          </a:p>
        </p:txBody>
      </p:sp>
      <p:sp>
        <p:nvSpPr>
          <p:cNvPr id="21" name="TextBox 20"/>
          <p:cNvSpPr txBox="1"/>
          <p:nvPr/>
        </p:nvSpPr>
        <p:spPr>
          <a:xfrm>
            <a:off x="5331461" y="1799341"/>
            <a:ext cx="2016224" cy="276999"/>
          </a:xfrm>
          <a:prstGeom prst="rect">
            <a:avLst/>
          </a:prstGeom>
          <a:noFill/>
        </p:spPr>
        <p:txBody>
          <a:bodyPr wrap="square" rtlCol="0">
            <a:spAutoFit/>
          </a:bodyPr>
          <a:lstStyle/>
          <a:p>
            <a:r>
              <a:rPr lang="en-GB" sz="1200" dirty="0" smtClean="0"/>
              <a:t>United States of Soviet Russia</a:t>
            </a:r>
            <a:endParaRPr lang="en-GB" sz="1200" dirty="0"/>
          </a:p>
        </p:txBody>
      </p:sp>
      <p:sp>
        <p:nvSpPr>
          <p:cNvPr id="22" name="TextBox 21"/>
          <p:cNvSpPr txBox="1"/>
          <p:nvPr/>
        </p:nvSpPr>
        <p:spPr>
          <a:xfrm>
            <a:off x="1725926" y="2231980"/>
            <a:ext cx="507571" cy="276999"/>
          </a:xfrm>
          <a:prstGeom prst="rect">
            <a:avLst/>
          </a:prstGeom>
          <a:noFill/>
        </p:spPr>
        <p:txBody>
          <a:bodyPr wrap="square" rtlCol="0">
            <a:spAutoFit/>
          </a:bodyPr>
          <a:lstStyle/>
          <a:p>
            <a:r>
              <a:rPr lang="en-GB" sz="1200" dirty="0" smtClean="0"/>
              <a:t>USA</a:t>
            </a:r>
            <a:endParaRPr lang="en-GB" sz="1200" dirty="0"/>
          </a:p>
        </p:txBody>
      </p:sp>
      <p:sp>
        <p:nvSpPr>
          <p:cNvPr id="24" name="TextBox 23"/>
          <p:cNvSpPr txBox="1"/>
          <p:nvPr/>
        </p:nvSpPr>
        <p:spPr>
          <a:xfrm>
            <a:off x="3498978" y="2233504"/>
            <a:ext cx="720080" cy="276999"/>
          </a:xfrm>
          <a:prstGeom prst="rect">
            <a:avLst/>
          </a:prstGeom>
          <a:noFill/>
        </p:spPr>
        <p:txBody>
          <a:bodyPr wrap="square" rtlCol="0">
            <a:spAutoFit/>
          </a:bodyPr>
          <a:lstStyle/>
          <a:p>
            <a:r>
              <a:rPr lang="en-GB" sz="1200" dirty="0" smtClean="0"/>
              <a:t>   France</a:t>
            </a:r>
            <a:endParaRPr lang="en-GB" sz="1200" dirty="0"/>
          </a:p>
        </p:txBody>
      </p:sp>
      <p:sp>
        <p:nvSpPr>
          <p:cNvPr id="25" name="TextBox 24"/>
          <p:cNvSpPr txBox="1"/>
          <p:nvPr/>
        </p:nvSpPr>
        <p:spPr>
          <a:xfrm>
            <a:off x="3491880" y="1937841"/>
            <a:ext cx="648072" cy="277000"/>
          </a:xfrm>
          <a:prstGeom prst="rect">
            <a:avLst/>
          </a:prstGeom>
          <a:noFill/>
        </p:spPr>
        <p:txBody>
          <a:bodyPr wrap="square" rtlCol="0">
            <a:spAutoFit/>
          </a:bodyPr>
          <a:lstStyle/>
          <a:p>
            <a:r>
              <a:rPr lang="en-GB" sz="1200" dirty="0" smtClean="0"/>
              <a:t>Britain</a:t>
            </a:r>
            <a:endParaRPr lang="en-GB" sz="1200" dirty="0"/>
          </a:p>
        </p:txBody>
      </p:sp>
      <p:sp>
        <p:nvSpPr>
          <p:cNvPr id="26" name="TextBox 25"/>
          <p:cNvSpPr txBox="1"/>
          <p:nvPr/>
        </p:nvSpPr>
        <p:spPr>
          <a:xfrm>
            <a:off x="7668344" y="2510503"/>
            <a:ext cx="542528" cy="284687"/>
          </a:xfrm>
          <a:prstGeom prst="rect">
            <a:avLst/>
          </a:prstGeom>
          <a:noFill/>
        </p:spPr>
        <p:txBody>
          <a:bodyPr wrap="square" rtlCol="0">
            <a:spAutoFit/>
          </a:bodyPr>
          <a:lstStyle/>
          <a:p>
            <a:r>
              <a:rPr lang="en-GB" sz="1200" dirty="0" smtClean="0">
                <a:solidFill>
                  <a:srgbClr val="7030A0"/>
                </a:solidFill>
              </a:rPr>
              <a:t>Japan</a:t>
            </a:r>
            <a:endParaRPr lang="en-GB" sz="1200" dirty="0">
              <a:solidFill>
                <a:srgbClr val="7030A0"/>
              </a:solidFill>
            </a:endParaRPr>
          </a:p>
        </p:txBody>
      </p:sp>
      <p:cxnSp>
        <p:nvCxnSpPr>
          <p:cNvPr id="27" name="Straight Arrow Connector 26"/>
          <p:cNvCxnSpPr/>
          <p:nvPr/>
        </p:nvCxnSpPr>
        <p:spPr>
          <a:xfrm>
            <a:off x="4015172" y="2093181"/>
            <a:ext cx="268796" cy="1216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927165" y="2496349"/>
            <a:ext cx="628836" cy="28336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139952" y="2372003"/>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405790" y="2291125"/>
            <a:ext cx="166210" cy="57622"/>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7572672" y="2652847"/>
            <a:ext cx="14401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51520" y="3429000"/>
            <a:ext cx="1728192" cy="2062103"/>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Use a globe, an atlas or Google maps to find the  allied and the axis countries and add your own labels to this map.</a:t>
            </a:r>
            <a:endParaRPr lang="en-GB" sz="1600" dirty="0">
              <a:latin typeface="Arial" panose="020B0604020202020204" pitchFamily="34" charset="0"/>
              <a:cs typeface="Arial" panose="020B0604020202020204" pitchFamily="34" charset="0"/>
            </a:endParaRPr>
          </a:p>
        </p:txBody>
      </p:sp>
      <p:sp>
        <p:nvSpPr>
          <p:cNvPr id="4" name="TextBox 3"/>
          <p:cNvSpPr txBox="1"/>
          <p:nvPr/>
        </p:nvSpPr>
        <p:spPr>
          <a:xfrm>
            <a:off x="3563888" y="5013176"/>
            <a:ext cx="4437121"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You can also download free world maps </a:t>
            </a:r>
            <a:r>
              <a:rPr lang="en-GB" sz="1600" dirty="0" smtClean="0">
                <a:latin typeface="Arial" panose="020B0604020202020204" pitchFamily="34" charset="0"/>
                <a:cs typeface="Arial" panose="020B0604020202020204" pitchFamily="34" charset="0"/>
                <a:hlinkClick r:id="rId6"/>
              </a:rPr>
              <a:t>here</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080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0-#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0-#ppt_w/2"/>
                                          </p:val>
                                        </p:tav>
                                        <p:tav tm="100000">
                                          <p:val>
                                            <p:strVal val="#ppt_x"/>
                                          </p:val>
                                        </p:tav>
                                      </p:tavLst>
                                    </p:anim>
                                    <p:anim calcmode="lin" valueType="num">
                                      <p:cBhvr additive="base">
                                        <p:cTn id="5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1000" fill="hold"/>
                                        <p:tgtEl>
                                          <p:spTgt spid="33"/>
                                        </p:tgtEl>
                                        <p:attrNameLst>
                                          <p:attrName>ppt_x</p:attrName>
                                        </p:attrNameLst>
                                      </p:cBhvr>
                                      <p:tavLst>
                                        <p:tav tm="0">
                                          <p:val>
                                            <p:strVal val="0-#ppt_w/2"/>
                                          </p:val>
                                        </p:tav>
                                        <p:tav tm="100000">
                                          <p:val>
                                            <p:strVal val="#ppt_x"/>
                                          </p:val>
                                        </p:tav>
                                      </p:tavLst>
                                    </p:anim>
                                    <p:anim calcmode="lin" valueType="num">
                                      <p:cBhvr additive="base">
                                        <p:cTn id="6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3"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1+#ppt_w/2"/>
                                          </p:val>
                                        </p:tav>
                                        <p:tav tm="100000">
                                          <p:val>
                                            <p:strVal val="#ppt_x"/>
                                          </p:val>
                                        </p:tav>
                                      </p:tavLst>
                                    </p:anim>
                                    <p:anim calcmode="lin" valueType="num">
                                      <p:cBhvr additive="base">
                                        <p:cTn id="6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1+#ppt_w/2"/>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6"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additive="base">
                                        <p:cTn id="79" dur="500" fill="hold"/>
                                        <p:tgtEl>
                                          <p:spTgt spid="51"/>
                                        </p:tgtEl>
                                        <p:attrNameLst>
                                          <p:attrName>ppt_x</p:attrName>
                                        </p:attrNameLst>
                                      </p:cBhvr>
                                      <p:tavLst>
                                        <p:tav tm="0">
                                          <p:val>
                                            <p:strVal val="1+#ppt_w/2"/>
                                          </p:val>
                                        </p:tav>
                                        <p:tav tm="100000">
                                          <p:val>
                                            <p:strVal val="#ppt_x"/>
                                          </p:val>
                                        </p:tav>
                                      </p:tavLst>
                                    </p:anim>
                                    <p:anim calcmode="lin" valueType="num">
                                      <p:cBhvr additive="base">
                                        <p:cTn id="8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2"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0-#ppt_w/2"/>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4" grpId="0"/>
      <p:bldP spid="25" grpId="0"/>
      <p:bldP spid="26"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l1gyves\AppData\Local\Microsoft\Windows\Temporary Internet Files\Content.Word\World-Map-Empi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 y="1628800"/>
            <a:ext cx="8863330" cy="4478655"/>
          </a:xfrm>
          <a:prstGeom prst="rect">
            <a:avLst/>
          </a:prstGeom>
          <a:noFill/>
          <a:ln>
            <a:noFill/>
          </a:ln>
        </p:spPr>
      </p:pic>
      <p:sp>
        <p:nvSpPr>
          <p:cNvPr id="2" name="TextBox 1"/>
          <p:cNvSpPr txBox="1"/>
          <p:nvPr/>
        </p:nvSpPr>
        <p:spPr>
          <a:xfrm>
            <a:off x="755576" y="332656"/>
            <a:ext cx="7632848" cy="1077218"/>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British Empire and Commonwealth Countries</a:t>
            </a:r>
            <a:endParaRPr lang="en-GB" sz="3200" dirty="0">
              <a:latin typeface="Arial" panose="020B0604020202020204" pitchFamily="34" charset="0"/>
              <a:cs typeface="Arial" panose="020B0604020202020204" pitchFamily="34" charset="0"/>
            </a:endParaRPr>
          </a:p>
        </p:txBody>
      </p:sp>
      <p:sp>
        <p:nvSpPr>
          <p:cNvPr id="4" name="TextBox 3"/>
          <p:cNvSpPr txBox="1"/>
          <p:nvPr/>
        </p:nvSpPr>
        <p:spPr>
          <a:xfrm>
            <a:off x="146095" y="2564904"/>
            <a:ext cx="1728192" cy="1569660"/>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In 1939 several countries  were still part of the British Empire or were in the Commonwealth.</a:t>
            </a:r>
            <a:endParaRPr lang="en-GB" sz="1600" dirty="0">
              <a:latin typeface="Arial" panose="020B0604020202020204" pitchFamily="34" charset="0"/>
              <a:cs typeface="Arial" panose="020B0604020202020204" pitchFamily="34" charset="0"/>
            </a:endParaRPr>
          </a:p>
        </p:txBody>
      </p:sp>
      <p:sp>
        <p:nvSpPr>
          <p:cNvPr id="5" name="TextBox 4"/>
          <p:cNvSpPr txBox="1"/>
          <p:nvPr/>
        </p:nvSpPr>
        <p:spPr>
          <a:xfrm>
            <a:off x="165385" y="4359280"/>
            <a:ext cx="1728192" cy="830997"/>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Men from these countries fought  with the Allies.</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165385" y="5396448"/>
            <a:ext cx="1872208" cy="1323439"/>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These countries also contributed materials  and resources  to help with the war effort.</a:t>
            </a:r>
            <a:endParaRPr lang="en-GB" sz="1600" dirty="0">
              <a:latin typeface="Arial" panose="020B0604020202020204" pitchFamily="34" charset="0"/>
              <a:cs typeface="Arial" panose="020B0604020202020204" pitchFamily="34" charset="0"/>
            </a:endParaRPr>
          </a:p>
        </p:txBody>
      </p:sp>
      <p:sp>
        <p:nvSpPr>
          <p:cNvPr id="7" name="TextBox 6"/>
          <p:cNvSpPr txBox="1"/>
          <p:nvPr/>
        </p:nvSpPr>
        <p:spPr>
          <a:xfrm>
            <a:off x="3203848" y="4319230"/>
            <a:ext cx="1368152" cy="1077218"/>
          </a:xfrm>
          <a:prstGeom prst="rect">
            <a:avLst/>
          </a:prstGeom>
          <a:noFill/>
        </p:spPr>
        <p:txBody>
          <a:bodyPr wrap="square" rtlCol="0">
            <a:spAutoFit/>
          </a:bodyPr>
          <a:lstStyle/>
          <a:p>
            <a:pPr algn="ctr"/>
            <a:r>
              <a:rPr lang="en-GB" sz="1600" b="1" dirty="0" smtClean="0">
                <a:solidFill>
                  <a:srgbClr val="CC0099"/>
                </a:solidFill>
                <a:latin typeface="Arial" panose="020B0604020202020204" pitchFamily="34" charset="0"/>
                <a:cs typeface="Arial" panose="020B0604020202020204" pitchFamily="34" charset="0"/>
              </a:rPr>
              <a:t>Can you identify these countries?</a:t>
            </a:r>
            <a:endParaRPr lang="en-GB" sz="1600" b="1" dirty="0">
              <a:solidFill>
                <a:srgbClr val="CC0099"/>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029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5595</TotalTime>
  <Words>5146</Words>
  <Application>Microsoft Office PowerPoint</Application>
  <PresentationFormat>On-screen Show (4:3)</PresentationFormat>
  <Paragraphs>641</Paragraphs>
  <Slides>46</Slides>
  <Notes>45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What was the Second World War?</vt:lpstr>
      <vt:lpstr>PowerPoint Presentation</vt:lpstr>
      <vt:lpstr>The Allies and the Axis Countries</vt:lpstr>
      <vt:lpstr>PowerPoint Presentation</vt:lpstr>
      <vt:lpstr>PowerPoint Presentation</vt:lpstr>
      <vt:lpstr>PowerPoint Presentation</vt:lpstr>
      <vt:lpstr>Evacuation in Britain</vt:lpstr>
      <vt:lpstr>What do you think these posters are about?</vt:lpstr>
      <vt:lpstr>Do you recognise this man?</vt:lpstr>
      <vt:lpstr>VE day – Victory in Europe</vt:lpstr>
      <vt:lpstr>How did people celebrate?</vt:lpstr>
      <vt:lpstr>National Celebrations 8th May 1945</vt:lpstr>
      <vt:lpstr>Crowds outside Buckingham Palace</vt:lpstr>
      <vt:lpstr>Street parties and celebrations all over the country</vt:lpstr>
      <vt:lpstr>West Midlands</vt:lpstr>
      <vt:lpstr>West Midlands</vt:lpstr>
      <vt:lpstr>East Midlands</vt:lpstr>
      <vt:lpstr>South West</vt:lpstr>
      <vt:lpstr>South East</vt:lpstr>
      <vt:lpstr>South East</vt:lpstr>
      <vt:lpstr>North West</vt:lpstr>
      <vt:lpstr>PowerPoint Presentation</vt:lpstr>
      <vt:lpstr>Yorkshire and Humber</vt:lpstr>
      <vt:lpstr>PowerPoint Presentation</vt:lpstr>
      <vt:lpstr>North Yorkshire</vt:lpstr>
      <vt:lpstr>North East</vt:lpstr>
      <vt:lpstr>PowerPoint Presentation</vt:lpstr>
      <vt:lpstr>PowerPoint Presentation</vt:lpstr>
      <vt:lpstr>PowerPoint Presentation</vt:lpstr>
      <vt:lpstr>PowerPoint Presentation</vt:lpstr>
      <vt:lpstr>PowerPoint Presentation</vt:lpstr>
      <vt:lpstr> Around the World </vt:lpstr>
      <vt:lpstr>Around the World</vt:lpstr>
      <vt:lpstr>Around the World</vt:lpstr>
      <vt:lpstr>Remembering and commemorating</vt:lpstr>
      <vt:lpstr>What is VJ day ?</vt:lpstr>
      <vt:lpstr>Why did people build memorials?</vt:lpstr>
      <vt:lpstr>The Holocaust Memorial</vt:lpstr>
      <vt:lpstr>Discussion</vt:lpstr>
      <vt:lpstr>United Nations</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214</cp:revision>
  <cp:lastPrinted>2020-04-21T09:00:51Z</cp:lastPrinted>
  <dcterms:created xsi:type="dcterms:W3CDTF">2016-07-29T10:53:53Z</dcterms:created>
  <dcterms:modified xsi:type="dcterms:W3CDTF">2021-04-20T12:40:50Z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EE748F65-9A71-4F20-A810-EC455DA8CE9E</vt:lpwstr>
  </property>
  <property fmtid="{D5CDD505-2E9C-101B-9397-08002B2CF9AE}" pid="3" name="ArticulatePath">
    <vt:lpwstr>VE 75_DRAFT-LG</vt:lpwstr>
  </property>
</Properties>
</file>