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2"/>
  </p:notesMasterIdLst>
  <p:sldIdLst>
    <p:sldId id="275" r:id="rId2"/>
    <p:sldId id="272" r:id="rId3"/>
    <p:sldId id="276" r:id="rId4"/>
    <p:sldId id="257" r:id="rId5"/>
    <p:sldId id="259" r:id="rId6"/>
    <p:sldId id="260" r:id="rId7"/>
    <p:sldId id="261" r:id="rId8"/>
    <p:sldId id="262" r:id="rId9"/>
    <p:sldId id="273" r:id="rId10"/>
    <p:sldId id="274"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20FE79-9847-4043-A353-9D79C379FDBC}" v="23" dt="2022-06-01T10:12:17.4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14" autoAdjust="0"/>
  </p:normalViewPr>
  <p:slideViewPr>
    <p:cSldViewPr snapToGrid="0">
      <p:cViewPr varScale="1">
        <p:scale>
          <a:sx n="139" d="100"/>
          <a:sy n="139" d="100"/>
        </p:scale>
        <p:origin x="80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Harg, Catherine" userId="88b8f76c-9ae3-4745-88eb-fe0667a22af5" providerId="ADAL" clId="{2620FE79-9847-4043-A353-9D79C379FDBC}"/>
    <pc:docChg chg="undo custSel addSld delSld modSld">
      <pc:chgData name="McHarg, Catherine" userId="88b8f76c-9ae3-4745-88eb-fe0667a22af5" providerId="ADAL" clId="{2620FE79-9847-4043-A353-9D79C379FDBC}" dt="2022-06-01T10:14:20.579" v="125" actId="14100"/>
      <pc:docMkLst>
        <pc:docMk/>
      </pc:docMkLst>
      <pc:sldChg chg="modSp">
        <pc:chgData name="McHarg, Catherine" userId="88b8f76c-9ae3-4745-88eb-fe0667a22af5" providerId="ADAL" clId="{2620FE79-9847-4043-A353-9D79C379FDBC}" dt="2022-06-01T09:48:35.998" v="44" actId="5793"/>
        <pc:sldMkLst>
          <pc:docMk/>
          <pc:sldMk cId="0" sldId="257"/>
        </pc:sldMkLst>
        <pc:spChg chg="mod">
          <ac:chgData name="McHarg, Catherine" userId="88b8f76c-9ae3-4745-88eb-fe0667a22af5" providerId="ADAL" clId="{2620FE79-9847-4043-A353-9D79C379FDBC}" dt="2022-06-01T09:48:35.998" v="44" actId="5793"/>
          <ac:spMkLst>
            <pc:docMk/>
            <pc:sldMk cId="0" sldId="257"/>
            <ac:spMk id="65" creationId="{00000000-0000-0000-0000-000000000000}"/>
          </ac:spMkLst>
        </pc:spChg>
        <pc:spChg chg="mod">
          <ac:chgData name="McHarg, Catherine" userId="88b8f76c-9ae3-4745-88eb-fe0667a22af5" providerId="ADAL" clId="{2620FE79-9847-4043-A353-9D79C379FDBC}" dt="2022-06-01T09:48:27.230" v="41" actId="1076"/>
          <ac:spMkLst>
            <pc:docMk/>
            <pc:sldMk cId="0" sldId="257"/>
            <ac:spMk id="66" creationId="{00000000-0000-0000-0000-000000000000}"/>
          </ac:spMkLst>
        </pc:spChg>
        <pc:spChg chg="mod">
          <ac:chgData name="McHarg, Catherine" userId="88b8f76c-9ae3-4745-88eb-fe0667a22af5" providerId="ADAL" clId="{2620FE79-9847-4043-A353-9D79C379FDBC}" dt="2022-06-01T09:47:54.403" v="36" actId="14100"/>
          <ac:spMkLst>
            <pc:docMk/>
            <pc:sldMk cId="0" sldId="257"/>
            <ac:spMk id="67" creationId="{00000000-0000-0000-0000-000000000000}"/>
          </ac:spMkLst>
        </pc:spChg>
      </pc:sldChg>
      <pc:sldChg chg="addSp delSp modSp del">
        <pc:chgData name="McHarg, Catherine" userId="88b8f76c-9ae3-4745-88eb-fe0667a22af5" providerId="ADAL" clId="{2620FE79-9847-4043-A353-9D79C379FDBC}" dt="2022-06-01T09:37:04.457" v="32" actId="2696"/>
        <pc:sldMkLst>
          <pc:docMk/>
          <pc:sldMk cId="0" sldId="258"/>
        </pc:sldMkLst>
        <pc:spChg chg="add del mod">
          <ac:chgData name="McHarg, Catherine" userId="88b8f76c-9ae3-4745-88eb-fe0667a22af5" providerId="ADAL" clId="{2620FE79-9847-4043-A353-9D79C379FDBC}" dt="2022-06-01T09:35:26.287" v="17" actId="478"/>
          <ac:spMkLst>
            <pc:docMk/>
            <pc:sldMk cId="0" sldId="258"/>
            <ac:spMk id="3" creationId="{469F262B-AB3B-4C59-8ED5-B17374186008}"/>
          </ac:spMkLst>
        </pc:spChg>
        <pc:spChg chg="add del mod">
          <ac:chgData name="McHarg, Catherine" userId="88b8f76c-9ae3-4745-88eb-fe0667a22af5" providerId="ADAL" clId="{2620FE79-9847-4043-A353-9D79C379FDBC}" dt="2022-06-01T09:35:58.886" v="23" actId="6549"/>
          <ac:spMkLst>
            <pc:docMk/>
            <pc:sldMk cId="0" sldId="258"/>
            <ac:spMk id="73" creationId="{00000000-0000-0000-0000-000000000000}"/>
          </ac:spMkLst>
        </pc:spChg>
      </pc:sldChg>
      <pc:sldChg chg="delSp modSp">
        <pc:chgData name="McHarg, Catherine" userId="88b8f76c-9ae3-4745-88eb-fe0667a22af5" providerId="ADAL" clId="{2620FE79-9847-4043-A353-9D79C379FDBC}" dt="2022-06-01T09:50:04.631" v="56" actId="20577"/>
        <pc:sldMkLst>
          <pc:docMk/>
          <pc:sldMk cId="0" sldId="259"/>
        </pc:sldMkLst>
        <pc:spChg chg="del">
          <ac:chgData name="McHarg, Catherine" userId="88b8f76c-9ae3-4745-88eb-fe0667a22af5" providerId="ADAL" clId="{2620FE79-9847-4043-A353-9D79C379FDBC}" dt="2022-06-01T09:49:07.238" v="45" actId="478"/>
          <ac:spMkLst>
            <pc:docMk/>
            <pc:sldMk cId="0" sldId="259"/>
            <ac:spMk id="79" creationId="{00000000-0000-0000-0000-000000000000}"/>
          </ac:spMkLst>
        </pc:spChg>
        <pc:spChg chg="mod">
          <ac:chgData name="McHarg, Catherine" userId="88b8f76c-9ae3-4745-88eb-fe0667a22af5" providerId="ADAL" clId="{2620FE79-9847-4043-A353-9D79C379FDBC}" dt="2022-06-01T09:50:04.631" v="56" actId="20577"/>
          <ac:spMkLst>
            <pc:docMk/>
            <pc:sldMk cId="0" sldId="259"/>
            <ac:spMk id="80" creationId="{00000000-0000-0000-0000-000000000000}"/>
          </ac:spMkLst>
        </pc:spChg>
      </pc:sldChg>
      <pc:sldChg chg="modSp">
        <pc:chgData name="McHarg, Catherine" userId="88b8f76c-9ae3-4745-88eb-fe0667a22af5" providerId="ADAL" clId="{2620FE79-9847-4043-A353-9D79C379FDBC}" dt="2022-06-01T09:54:59.236" v="91" actId="1076"/>
        <pc:sldMkLst>
          <pc:docMk/>
          <pc:sldMk cId="0" sldId="260"/>
        </pc:sldMkLst>
        <pc:spChg chg="mod">
          <ac:chgData name="McHarg, Catherine" userId="88b8f76c-9ae3-4745-88eb-fe0667a22af5" providerId="ADAL" clId="{2620FE79-9847-4043-A353-9D79C379FDBC}" dt="2022-06-01T09:54:59.236" v="91" actId="1076"/>
          <ac:spMkLst>
            <pc:docMk/>
            <pc:sldMk cId="0" sldId="260"/>
            <ac:spMk id="86" creationId="{00000000-0000-0000-0000-000000000000}"/>
          </ac:spMkLst>
        </pc:spChg>
        <pc:spChg chg="mod">
          <ac:chgData name="McHarg, Catherine" userId="88b8f76c-9ae3-4745-88eb-fe0667a22af5" providerId="ADAL" clId="{2620FE79-9847-4043-A353-9D79C379FDBC}" dt="2022-06-01T09:54:50.032" v="89" actId="20577"/>
          <ac:spMkLst>
            <pc:docMk/>
            <pc:sldMk cId="0" sldId="260"/>
            <ac:spMk id="87" creationId="{00000000-0000-0000-0000-000000000000}"/>
          </ac:spMkLst>
        </pc:spChg>
        <pc:picChg chg="mod">
          <ac:chgData name="McHarg, Catherine" userId="88b8f76c-9ae3-4745-88eb-fe0667a22af5" providerId="ADAL" clId="{2620FE79-9847-4043-A353-9D79C379FDBC}" dt="2022-06-01T09:54:56.578" v="90" actId="1076"/>
          <ac:picMkLst>
            <pc:docMk/>
            <pc:sldMk cId="0" sldId="260"/>
            <ac:picMk id="3" creationId="{C9A162B4-A15C-413A-838D-8B33D1B15588}"/>
          </ac:picMkLst>
        </pc:picChg>
      </pc:sldChg>
      <pc:sldChg chg="modSp modNotesTx">
        <pc:chgData name="McHarg, Catherine" userId="88b8f76c-9ae3-4745-88eb-fe0667a22af5" providerId="ADAL" clId="{2620FE79-9847-4043-A353-9D79C379FDBC}" dt="2022-06-01T10:07:36.711" v="99" actId="20577"/>
        <pc:sldMkLst>
          <pc:docMk/>
          <pc:sldMk cId="0" sldId="261"/>
        </pc:sldMkLst>
        <pc:spChg chg="mod">
          <ac:chgData name="McHarg, Catherine" userId="88b8f76c-9ae3-4745-88eb-fe0667a22af5" providerId="ADAL" clId="{2620FE79-9847-4043-A353-9D79C379FDBC}" dt="2022-06-01T10:07:36.711" v="99" actId="20577"/>
          <ac:spMkLst>
            <pc:docMk/>
            <pc:sldMk cId="0" sldId="261"/>
            <ac:spMk id="94" creationId="{00000000-0000-0000-0000-000000000000}"/>
          </ac:spMkLst>
        </pc:spChg>
      </pc:sldChg>
      <pc:sldChg chg="modSp">
        <pc:chgData name="McHarg, Catherine" userId="88b8f76c-9ae3-4745-88eb-fe0667a22af5" providerId="ADAL" clId="{2620FE79-9847-4043-A353-9D79C379FDBC}" dt="2022-06-01T10:08:29.114" v="106" actId="1076"/>
        <pc:sldMkLst>
          <pc:docMk/>
          <pc:sldMk cId="0" sldId="262"/>
        </pc:sldMkLst>
        <pc:spChg chg="mod">
          <ac:chgData name="McHarg, Catherine" userId="88b8f76c-9ae3-4745-88eb-fe0667a22af5" providerId="ADAL" clId="{2620FE79-9847-4043-A353-9D79C379FDBC}" dt="2022-06-01T10:08:09.826" v="102" actId="14100"/>
          <ac:spMkLst>
            <pc:docMk/>
            <pc:sldMk cId="0" sldId="262"/>
            <ac:spMk id="102" creationId="{00000000-0000-0000-0000-000000000000}"/>
          </ac:spMkLst>
        </pc:spChg>
        <pc:picChg chg="mod modCrop">
          <ac:chgData name="McHarg, Catherine" userId="88b8f76c-9ae3-4745-88eb-fe0667a22af5" providerId="ADAL" clId="{2620FE79-9847-4043-A353-9D79C379FDBC}" dt="2022-06-01T10:08:29.114" v="106" actId="1076"/>
          <ac:picMkLst>
            <pc:docMk/>
            <pc:sldMk cId="0" sldId="262"/>
            <ac:picMk id="6" creationId="{5674D96D-5F72-46B6-9CF1-4B32EAB44CCD}"/>
          </ac:picMkLst>
        </pc:picChg>
      </pc:sldChg>
      <pc:sldChg chg="del">
        <pc:chgData name="McHarg, Catherine" userId="88b8f76c-9ae3-4745-88eb-fe0667a22af5" providerId="ADAL" clId="{2620FE79-9847-4043-A353-9D79C379FDBC}" dt="2022-06-01T09:33:03.786" v="11" actId="2696"/>
        <pc:sldMkLst>
          <pc:docMk/>
          <pc:sldMk cId="1841160661" sldId="271"/>
        </pc:sldMkLst>
      </pc:sldChg>
      <pc:sldChg chg="modSp">
        <pc:chgData name="McHarg, Catherine" userId="88b8f76c-9ae3-4745-88eb-fe0667a22af5" providerId="ADAL" clId="{2620FE79-9847-4043-A353-9D79C379FDBC}" dt="2022-06-01T09:33:21.288" v="14" actId="12788"/>
        <pc:sldMkLst>
          <pc:docMk/>
          <pc:sldMk cId="2999514450" sldId="272"/>
        </pc:sldMkLst>
        <pc:picChg chg="mod">
          <ac:chgData name="McHarg, Catherine" userId="88b8f76c-9ae3-4745-88eb-fe0667a22af5" providerId="ADAL" clId="{2620FE79-9847-4043-A353-9D79C379FDBC}" dt="2022-06-01T09:33:21.288" v="14" actId="12788"/>
          <ac:picMkLst>
            <pc:docMk/>
            <pc:sldMk cId="2999514450" sldId="272"/>
            <ac:picMk id="3" creationId="{1FC22E41-F1D4-43E4-BC69-BB1DE70E407B}"/>
          </ac:picMkLst>
        </pc:picChg>
      </pc:sldChg>
      <pc:sldChg chg="addSp delSp modSp">
        <pc:chgData name="McHarg, Catherine" userId="88b8f76c-9ae3-4745-88eb-fe0667a22af5" providerId="ADAL" clId="{2620FE79-9847-4043-A353-9D79C379FDBC}" dt="2022-06-01T10:13:45.086" v="118" actId="14100"/>
        <pc:sldMkLst>
          <pc:docMk/>
          <pc:sldMk cId="3029048261" sldId="273"/>
        </pc:sldMkLst>
        <pc:spChg chg="del mod">
          <ac:chgData name="McHarg, Catherine" userId="88b8f76c-9ae3-4745-88eb-fe0667a22af5" providerId="ADAL" clId="{2620FE79-9847-4043-A353-9D79C379FDBC}" dt="2022-06-01T10:12:22.499" v="114" actId="478"/>
          <ac:spMkLst>
            <pc:docMk/>
            <pc:sldMk cId="3029048261" sldId="273"/>
            <ac:spMk id="2" creationId="{2119ABD3-BBEA-42FA-A0EB-582EF72EE201}"/>
          </ac:spMkLst>
        </pc:spChg>
        <pc:spChg chg="add">
          <ac:chgData name="McHarg, Catherine" userId="88b8f76c-9ae3-4745-88eb-fe0667a22af5" providerId="ADAL" clId="{2620FE79-9847-4043-A353-9D79C379FDBC}" dt="2022-06-01T10:10:52.348" v="110"/>
          <ac:spMkLst>
            <pc:docMk/>
            <pc:sldMk cId="3029048261" sldId="273"/>
            <ac:spMk id="5" creationId="{CAF0A91D-9286-4EDA-9B2B-264EA75F9280}"/>
          </ac:spMkLst>
        </pc:spChg>
        <pc:spChg chg="add mod">
          <ac:chgData name="McHarg, Catherine" userId="88b8f76c-9ae3-4745-88eb-fe0667a22af5" providerId="ADAL" clId="{2620FE79-9847-4043-A353-9D79C379FDBC}" dt="2022-06-01T10:12:17.469" v="113"/>
          <ac:spMkLst>
            <pc:docMk/>
            <pc:sldMk cId="3029048261" sldId="273"/>
            <ac:spMk id="6" creationId="{428D4140-CA58-4AC8-B264-6E987001DD35}"/>
          </ac:spMkLst>
        </pc:spChg>
        <pc:spChg chg="add del mod">
          <ac:chgData name="McHarg, Catherine" userId="88b8f76c-9ae3-4745-88eb-fe0667a22af5" providerId="ADAL" clId="{2620FE79-9847-4043-A353-9D79C379FDBC}" dt="2022-06-01T10:12:26.505" v="116" actId="478"/>
          <ac:spMkLst>
            <pc:docMk/>
            <pc:sldMk cId="3029048261" sldId="273"/>
            <ac:spMk id="7" creationId="{ACD55331-7C5C-4B8A-A0B6-5DEF89CB7A93}"/>
          </ac:spMkLst>
        </pc:spChg>
        <pc:graphicFrameChg chg="mod modGraphic">
          <ac:chgData name="McHarg, Catherine" userId="88b8f76c-9ae3-4745-88eb-fe0667a22af5" providerId="ADAL" clId="{2620FE79-9847-4043-A353-9D79C379FDBC}" dt="2022-06-01T10:13:45.086" v="118" actId="14100"/>
          <ac:graphicFrameMkLst>
            <pc:docMk/>
            <pc:sldMk cId="3029048261" sldId="273"/>
            <ac:graphicFrameMk id="4" creationId="{DDB2829A-4F93-44B8-8884-B364961B1E93}"/>
          </ac:graphicFrameMkLst>
        </pc:graphicFrameChg>
      </pc:sldChg>
      <pc:sldChg chg="modSp">
        <pc:chgData name="McHarg, Catherine" userId="88b8f76c-9ae3-4745-88eb-fe0667a22af5" providerId="ADAL" clId="{2620FE79-9847-4043-A353-9D79C379FDBC}" dt="2022-06-01T10:14:20.579" v="125" actId="14100"/>
        <pc:sldMkLst>
          <pc:docMk/>
          <pc:sldMk cId="1914752063" sldId="274"/>
        </pc:sldMkLst>
        <pc:spChg chg="mod">
          <ac:chgData name="McHarg, Catherine" userId="88b8f76c-9ae3-4745-88eb-fe0667a22af5" providerId="ADAL" clId="{2620FE79-9847-4043-A353-9D79C379FDBC}" dt="2022-06-01T10:14:20.579" v="125" actId="14100"/>
          <ac:spMkLst>
            <pc:docMk/>
            <pc:sldMk cId="1914752063" sldId="274"/>
            <ac:spMk id="2" creationId="{C2AEABE5-6BD7-491C-804C-E06CF54974BA}"/>
          </ac:spMkLst>
        </pc:spChg>
        <pc:spChg chg="mod">
          <ac:chgData name="McHarg, Catherine" userId="88b8f76c-9ae3-4745-88eb-fe0667a22af5" providerId="ADAL" clId="{2620FE79-9847-4043-A353-9D79C379FDBC}" dt="2022-06-01T10:14:11.802" v="123" actId="14100"/>
          <ac:spMkLst>
            <pc:docMk/>
            <pc:sldMk cId="1914752063" sldId="274"/>
            <ac:spMk id="3" creationId="{9B44BDC1-6D32-4498-84ED-3572280814CC}"/>
          </ac:spMkLst>
        </pc:spChg>
      </pc:sldChg>
      <pc:sldChg chg="modSp add">
        <pc:chgData name="McHarg, Catherine" userId="88b8f76c-9ae3-4745-88eb-fe0667a22af5" providerId="ADAL" clId="{2620FE79-9847-4043-A353-9D79C379FDBC}" dt="2022-06-01T09:32:45.238" v="10" actId="20577"/>
        <pc:sldMkLst>
          <pc:docMk/>
          <pc:sldMk cId="1239241447" sldId="275"/>
        </pc:sldMkLst>
        <pc:spChg chg="mod">
          <ac:chgData name="McHarg, Catherine" userId="88b8f76c-9ae3-4745-88eb-fe0667a22af5" providerId="ADAL" clId="{2620FE79-9847-4043-A353-9D79C379FDBC}" dt="2022-06-01T09:32:45.238" v="10" actId="20577"/>
          <ac:spMkLst>
            <pc:docMk/>
            <pc:sldMk cId="1239241447" sldId="275"/>
            <ac:spMk id="2" creationId="{00000000-0000-0000-0000-000000000000}"/>
          </ac:spMkLst>
        </pc:spChg>
      </pc:sldChg>
      <pc:sldChg chg="modSp add">
        <pc:chgData name="McHarg, Catherine" userId="88b8f76c-9ae3-4745-88eb-fe0667a22af5" providerId="ADAL" clId="{2620FE79-9847-4043-A353-9D79C379FDBC}" dt="2022-06-01T09:36:59.726" v="31" actId="20577"/>
        <pc:sldMkLst>
          <pc:docMk/>
          <pc:sldMk cId="2659487849" sldId="276"/>
        </pc:sldMkLst>
        <pc:spChg chg="mod">
          <ac:chgData name="McHarg, Catherine" userId="88b8f76c-9ae3-4745-88eb-fe0667a22af5" providerId="ADAL" clId="{2620FE79-9847-4043-A353-9D79C379FDBC}" dt="2022-06-01T09:36:59.726" v="31" actId="20577"/>
          <ac:spMkLst>
            <pc:docMk/>
            <pc:sldMk cId="2659487849" sldId="276"/>
            <ac:spMk id="3" creationId="{325B12C3-6C7C-423B-9D42-3C393939143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L8zp7WF-03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app=desktop&amp;v=XlP3J3J3Upw"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bbc.co.uk/teach/bring-the-noise/the-rise-of-reggae/zdkxqp3" TargetMode="External"/><Relationship Id="rId4" Type="http://schemas.openxmlformats.org/officeDocument/2006/relationships/hyperlink" Target="https://www.youtube.com/watch?app=desktop&amp;v=0Q7SCTOSmt4"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istoryworkshop.org.uk/notting-hill-carnival-disturbanc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ea typeface="MS PGothic" pitchFamily="34" charset="-128"/>
              <a:cs typeface="Arial" charset="0"/>
            </a:endParaRPr>
          </a:p>
        </p:txBody>
      </p:sp>
      <p:sp>
        <p:nvSpPr>
          <p:cNvPr id="4" name="Slide Number Placeholder 3"/>
          <p:cNvSpPr>
            <a:spLocks noGrp="1"/>
          </p:cNvSpPr>
          <p:nvPr>
            <p:ph type="sldNum" sz="quarter" idx="5"/>
          </p:nvPr>
        </p:nvSpPr>
        <p:spPr/>
        <p:txBody>
          <a:bodyPr/>
          <a:lstStyle/>
          <a:p>
            <a:pPr>
              <a:defRPr/>
            </a:pPr>
            <a:fld id="{2FA2E0A6-ECD2-43B7-8457-5B355A88D1C7}" type="slidenum">
              <a:rPr lang="en-GB" smtClean="0">
                <a:latin typeface="Arial" panose="020B0604020202020204" pitchFamily="34" charset="0"/>
              </a:rPr>
              <a:pPr>
                <a:defRPr/>
              </a:pPr>
              <a:t>1</a:t>
            </a:fld>
            <a:endParaRPr lang="en-GB" dirty="0">
              <a:latin typeface="Arial" panose="020B0604020202020204" pitchFamily="34" charset="0"/>
            </a:endParaRPr>
          </a:p>
        </p:txBody>
      </p:sp>
      <p:sp>
        <p:nvSpPr>
          <p:cNvPr id="2" name="Footer Placeholder 1"/>
          <p:cNvSpPr>
            <a:spLocks noGrp="1"/>
          </p:cNvSpPr>
          <p:nvPr>
            <p:ph type="ftr" sz="quarter" idx="4"/>
          </p:nvPr>
        </p:nvSpPr>
        <p:spPr/>
        <p:txBody>
          <a:bodyPr/>
          <a:lstStyle/>
          <a:p>
            <a:pPr>
              <a:defRPr/>
            </a:pPr>
            <a:r>
              <a:rPr lang="en-GB" dirty="0">
                <a:latin typeface="Arial" panose="020B0604020202020204" pitchFamily="34" charset="0"/>
              </a:rPr>
              <a:t>Historic England education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Image: </a:t>
            </a:r>
            <a:r>
              <a:rPr lang="en-GB" dirty="0" err="1"/>
              <a:t>Pixaby</a:t>
            </a:r>
            <a:endParaRPr lang="en-GB" dirty="0"/>
          </a:p>
        </p:txBody>
      </p:sp>
    </p:spTree>
    <p:extLst>
      <p:ext uri="{BB962C8B-B14F-4D97-AF65-F5344CB8AC3E}">
        <p14:creationId xmlns:p14="http://schemas.microsoft.com/office/powerpoint/2010/main" val="162958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e197caf7a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e197caf7a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dfe728873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dfe728873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dfe72887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dfe72887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Image: Still from </a:t>
            </a:r>
            <a:r>
              <a:rPr lang="en-GB" sz="1100" u="sng" dirty="0">
                <a:solidFill>
                  <a:srgbClr val="1155CC"/>
                </a:solidFill>
                <a:hlinkClick r:id="rId3">
                  <a:extLst>
                    <a:ext uri="{A12FA001-AC4F-418D-AE19-62706E023703}">
                      <ahyp:hlinkClr xmlns:ahyp="http://schemas.microsoft.com/office/drawing/2018/hyperlinkcolor" val="tx"/>
                    </a:ext>
                  </a:extLst>
                </a:hlinkClick>
              </a:rPr>
              <a:t>https://www.youtube.com/watch?v=L8zp7WF-03U</a:t>
            </a:r>
            <a:r>
              <a:rPr lang="en-GB" sz="1100" u="sng" dirty="0">
                <a:solidFill>
                  <a:srgbClr val="1155CC"/>
                </a:solidFill>
              </a:rPr>
              <a:t> </a:t>
            </a:r>
            <a:r>
              <a:rPr lang="en-GB" dirty="0"/>
              <a:t>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ddde3510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ddde3510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Clip 1 - </a:t>
            </a:r>
            <a:r>
              <a:rPr lang="en-GB" sz="1100" b="0" i="0" u="sng" strike="noStrike" cap="none" dirty="0">
                <a:solidFill>
                  <a:srgbClr val="000000"/>
                </a:solidFill>
                <a:effectLst/>
                <a:latin typeface="Arial"/>
                <a:ea typeface="Arial"/>
                <a:cs typeface="Arial"/>
                <a:sym typeface="Arial"/>
                <a:hlinkClick r:id="rId3"/>
              </a:rPr>
              <a:t>https://www.youtube.com/watch?app=desktop&amp;v=XlP3J3J3Upw</a:t>
            </a:r>
            <a:r>
              <a:rPr lang="en-GB" sz="1100" b="0" i="0" u="none" strike="noStrike" cap="none" dirty="0">
                <a:solidFill>
                  <a:srgbClr val="000000"/>
                </a:solidFill>
                <a:effectLst/>
                <a:latin typeface="Arial"/>
                <a:ea typeface="Arial"/>
                <a:cs typeface="Arial"/>
                <a:sym typeface="Arial"/>
              </a:rPr>
              <a:t>  Clip 2 - </a:t>
            </a:r>
            <a:r>
              <a:rPr lang="en-GB" sz="1100" b="0" i="0" u="sng" strike="noStrike" cap="none" dirty="0">
                <a:solidFill>
                  <a:srgbClr val="000000"/>
                </a:solidFill>
                <a:effectLst/>
                <a:latin typeface="Arial"/>
                <a:ea typeface="Arial"/>
                <a:cs typeface="Arial"/>
                <a:sym typeface="Arial"/>
                <a:hlinkClick r:id="rId4"/>
              </a:rPr>
              <a:t>https://www.youtube.com/watch?app=desktop&amp;v=0Q7SCTOSmt4</a:t>
            </a:r>
            <a:r>
              <a:rPr lang="en-GB" sz="1100" b="0" i="0" u="none" strike="noStrike" cap="none" dirty="0">
                <a:solidFill>
                  <a:srgbClr val="000000"/>
                </a:solidFill>
                <a:effectLst/>
                <a:latin typeface="Arial"/>
                <a:ea typeface="Arial"/>
                <a:cs typeface="Arial"/>
                <a:sym typeface="Arial"/>
              </a:rPr>
              <a:t> </a:t>
            </a:r>
            <a:endParaRPr lang="en-GB" dirty="0"/>
          </a:p>
          <a:p>
            <a:pPr marL="0" lvl="0" indent="0" algn="l" rtl="0">
              <a:spcBef>
                <a:spcPts val="0"/>
              </a:spcBef>
              <a:spcAft>
                <a:spcPts val="0"/>
              </a:spcAft>
              <a:buNone/>
            </a:pPr>
            <a:r>
              <a:rPr lang="en-GB" dirty="0"/>
              <a:t>Find out more about the history and influence of Reggae at </a:t>
            </a:r>
            <a:r>
              <a:rPr lang="en-GB" sz="1100" b="1" dirty="0">
                <a:solidFill>
                  <a:srgbClr val="FF0000"/>
                </a:solidFill>
                <a:hlinkClick r:id="rId5"/>
              </a:rPr>
              <a:t>https://www.bbc.co.uk/teach/bring-the-noise/the-rise-of-reggae/zdkxqp3</a:t>
            </a:r>
            <a:r>
              <a:rPr lang="en-GB" sz="1100" b="1" dirty="0">
                <a:solidFill>
                  <a:srgbClr val="FF0000"/>
                </a:solidFill>
              </a:rPr>
              <a:t>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e339c109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e339c109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buFont typeface="Arial" panose="020B0604020202020204" pitchFamily="34" charset="0"/>
              <a:buChar char="•"/>
            </a:pPr>
            <a:r>
              <a:rPr lang="en-GB" sz="1100" dirty="0">
                <a:solidFill>
                  <a:srgbClr val="FF0000"/>
                </a:solidFill>
              </a:rPr>
              <a:t>Find out more here: </a:t>
            </a:r>
            <a:r>
              <a:rPr lang="en-GB" sz="1100" dirty="0">
                <a:solidFill>
                  <a:srgbClr val="FF0000"/>
                </a:solidFill>
                <a:hlinkClick r:id="rId3"/>
              </a:rPr>
              <a:t>https://www.historyworkshop.org.uk/notting-hill-carnival-disturbances/</a:t>
            </a:r>
            <a:r>
              <a:rPr lang="en-GB" sz="1100" dirty="0">
                <a:solidFill>
                  <a:srgbClr val="FF0000"/>
                </a:solidFill>
              </a:rPr>
              <a:t> </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184D1-77DF-44EE-AF4A-62868A529DC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F3C88ADE-779B-4A16-A075-961A861F80E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E4B103D-B609-4038-85B8-101B44C890C6}"/>
              </a:ext>
            </a:extLst>
          </p:cNvPr>
          <p:cNvSpPr>
            <a:spLocks noGrp="1"/>
          </p:cNvSpPr>
          <p:nvPr>
            <p:ph type="dt" sz="half" idx="10"/>
          </p:nvPr>
        </p:nvSpPr>
        <p:spPr/>
        <p:txBody>
          <a:bodyPr/>
          <a:lstStyle/>
          <a:p>
            <a:fld id="{BDFA94FD-0D06-40D7-98CA-6EC79C7BA1EA}" type="datetimeFigureOut">
              <a:rPr lang="en-GB" smtClean="0"/>
              <a:t>01/06/2022</a:t>
            </a:fld>
            <a:endParaRPr lang="en-GB"/>
          </a:p>
        </p:txBody>
      </p:sp>
      <p:sp>
        <p:nvSpPr>
          <p:cNvPr id="5" name="Footer Placeholder 4">
            <a:extLst>
              <a:ext uri="{FF2B5EF4-FFF2-40B4-BE49-F238E27FC236}">
                <a16:creationId xmlns:a16="http://schemas.microsoft.com/office/drawing/2014/main" id="{2419C9DF-4B8D-4769-B956-CFE5E81E17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E47175-1596-4763-9C2D-C8B473D47E6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42068099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54F6-78C8-434E-9C1F-579C2ED8168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753E87-01C4-4254-B8C0-1ACF40AFCF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1FB4D3-964F-4D90-9725-E81C99F1D340}"/>
              </a:ext>
            </a:extLst>
          </p:cNvPr>
          <p:cNvSpPr>
            <a:spLocks noGrp="1"/>
          </p:cNvSpPr>
          <p:nvPr>
            <p:ph type="dt" sz="half" idx="10"/>
          </p:nvPr>
        </p:nvSpPr>
        <p:spPr/>
        <p:txBody>
          <a:bodyPr/>
          <a:lstStyle/>
          <a:p>
            <a:fld id="{BDFA94FD-0D06-40D7-98CA-6EC79C7BA1EA}" type="datetimeFigureOut">
              <a:rPr lang="en-GB" smtClean="0"/>
              <a:t>01/06/2022</a:t>
            </a:fld>
            <a:endParaRPr lang="en-GB"/>
          </a:p>
        </p:txBody>
      </p:sp>
      <p:sp>
        <p:nvSpPr>
          <p:cNvPr id="5" name="Footer Placeholder 4">
            <a:extLst>
              <a:ext uri="{FF2B5EF4-FFF2-40B4-BE49-F238E27FC236}">
                <a16:creationId xmlns:a16="http://schemas.microsoft.com/office/drawing/2014/main" id="{CB2B3F08-EF2D-45DF-ADED-130D0CD63C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165B59-5A58-41B6-9A87-7C0052E1D99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5931610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615B1A-D0AB-4186-824D-E9B13D43A7EA}"/>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27C0C9-57BC-4976-B546-C627CE557267}"/>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DDF557-8633-4192-888E-30582D00B853}"/>
              </a:ext>
            </a:extLst>
          </p:cNvPr>
          <p:cNvSpPr>
            <a:spLocks noGrp="1"/>
          </p:cNvSpPr>
          <p:nvPr>
            <p:ph type="dt" sz="half" idx="10"/>
          </p:nvPr>
        </p:nvSpPr>
        <p:spPr/>
        <p:txBody>
          <a:bodyPr/>
          <a:lstStyle/>
          <a:p>
            <a:fld id="{BDFA94FD-0D06-40D7-98CA-6EC79C7BA1EA}" type="datetimeFigureOut">
              <a:rPr lang="en-GB" smtClean="0"/>
              <a:t>01/06/2022</a:t>
            </a:fld>
            <a:endParaRPr lang="en-GB"/>
          </a:p>
        </p:txBody>
      </p:sp>
      <p:sp>
        <p:nvSpPr>
          <p:cNvPr id="5" name="Footer Placeholder 4">
            <a:extLst>
              <a:ext uri="{FF2B5EF4-FFF2-40B4-BE49-F238E27FC236}">
                <a16:creationId xmlns:a16="http://schemas.microsoft.com/office/drawing/2014/main" id="{DFF8B0BA-A52C-467D-9AD5-1862C71ED0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91B0C6-59FD-42A1-BB73-EB6EB292184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70914334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015342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CF097-BD41-4E33-AC8F-CF80B65501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A1153B-ACEC-4EFA-93D5-CD8712A909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43E3A2-2A4C-493A-910B-F1DB07A09571}"/>
              </a:ext>
            </a:extLst>
          </p:cNvPr>
          <p:cNvSpPr>
            <a:spLocks noGrp="1"/>
          </p:cNvSpPr>
          <p:nvPr>
            <p:ph type="dt" sz="half" idx="10"/>
          </p:nvPr>
        </p:nvSpPr>
        <p:spPr/>
        <p:txBody>
          <a:bodyPr/>
          <a:lstStyle/>
          <a:p>
            <a:fld id="{BDFA94FD-0D06-40D7-98CA-6EC79C7BA1EA}" type="datetimeFigureOut">
              <a:rPr lang="en-GB" smtClean="0"/>
              <a:t>01/06/2022</a:t>
            </a:fld>
            <a:endParaRPr lang="en-GB"/>
          </a:p>
        </p:txBody>
      </p:sp>
      <p:sp>
        <p:nvSpPr>
          <p:cNvPr id="5" name="Footer Placeholder 4">
            <a:extLst>
              <a:ext uri="{FF2B5EF4-FFF2-40B4-BE49-F238E27FC236}">
                <a16:creationId xmlns:a16="http://schemas.microsoft.com/office/drawing/2014/main" id="{D2D1E203-9D27-4492-B011-2F1D7D8FC2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5D362C-2426-40A9-A395-F140061C8CD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8346858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77475-BCF3-4530-91E0-33D79C0CFA6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3D4C9FB-2946-4F16-A5C7-0D17C5A7E0B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D150B8-B77F-423E-A1F9-4361C6DFF924}"/>
              </a:ext>
            </a:extLst>
          </p:cNvPr>
          <p:cNvSpPr>
            <a:spLocks noGrp="1"/>
          </p:cNvSpPr>
          <p:nvPr>
            <p:ph type="dt" sz="half" idx="10"/>
          </p:nvPr>
        </p:nvSpPr>
        <p:spPr/>
        <p:txBody>
          <a:bodyPr/>
          <a:lstStyle/>
          <a:p>
            <a:fld id="{BDFA94FD-0D06-40D7-98CA-6EC79C7BA1EA}" type="datetimeFigureOut">
              <a:rPr lang="en-GB" smtClean="0"/>
              <a:t>01/06/2022</a:t>
            </a:fld>
            <a:endParaRPr lang="en-GB"/>
          </a:p>
        </p:txBody>
      </p:sp>
      <p:sp>
        <p:nvSpPr>
          <p:cNvPr id="5" name="Footer Placeholder 4">
            <a:extLst>
              <a:ext uri="{FF2B5EF4-FFF2-40B4-BE49-F238E27FC236}">
                <a16:creationId xmlns:a16="http://schemas.microsoft.com/office/drawing/2014/main" id="{364629A9-CB4F-4F6A-868F-3AB8B57819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B744A9-6A03-4037-84BB-43B5F5DDE2C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73456655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2DDFB-1B2A-4456-8BC6-80751C3995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006C4D-7BE6-44BB-9D1E-015B6D689AA9}"/>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671202B-53F7-4157-AF27-51F7B47A9D02}"/>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A63E416-6B65-4854-B233-658FBC40609A}"/>
              </a:ext>
            </a:extLst>
          </p:cNvPr>
          <p:cNvSpPr>
            <a:spLocks noGrp="1"/>
          </p:cNvSpPr>
          <p:nvPr>
            <p:ph type="dt" sz="half" idx="10"/>
          </p:nvPr>
        </p:nvSpPr>
        <p:spPr/>
        <p:txBody>
          <a:bodyPr/>
          <a:lstStyle/>
          <a:p>
            <a:fld id="{BDFA94FD-0D06-40D7-98CA-6EC79C7BA1EA}" type="datetimeFigureOut">
              <a:rPr lang="en-GB" smtClean="0"/>
              <a:t>01/06/2022</a:t>
            </a:fld>
            <a:endParaRPr lang="en-GB"/>
          </a:p>
        </p:txBody>
      </p:sp>
      <p:sp>
        <p:nvSpPr>
          <p:cNvPr id="6" name="Footer Placeholder 5">
            <a:extLst>
              <a:ext uri="{FF2B5EF4-FFF2-40B4-BE49-F238E27FC236}">
                <a16:creationId xmlns:a16="http://schemas.microsoft.com/office/drawing/2014/main" id="{01DDD1E2-D83A-42C6-B4E7-F649DE1251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8257B0-C227-4D21-B6ED-60CF762585D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38144186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602BE-0E14-4E77-B83C-31DD28438527}"/>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867783-A3E7-4D40-8614-1E575ABFAF8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FAC7E7F-1BD4-40A5-99AE-81FFBB6683EB}"/>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C2D695-3832-41CD-945E-6B12E720430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EF67E-BAFC-40B5-B493-888AF6A3E6C0}"/>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6FC80A-5A2C-4242-9CE3-78B7EFB1E29B}"/>
              </a:ext>
            </a:extLst>
          </p:cNvPr>
          <p:cNvSpPr>
            <a:spLocks noGrp="1"/>
          </p:cNvSpPr>
          <p:nvPr>
            <p:ph type="dt" sz="half" idx="10"/>
          </p:nvPr>
        </p:nvSpPr>
        <p:spPr/>
        <p:txBody>
          <a:bodyPr/>
          <a:lstStyle/>
          <a:p>
            <a:fld id="{BDFA94FD-0D06-40D7-98CA-6EC79C7BA1EA}" type="datetimeFigureOut">
              <a:rPr lang="en-GB" smtClean="0"/>
              <a:t>01/06/2022</a:t>
            </a:fld>
            <a:endParaRPr lang="en-GB"/>
          </a:p>
        </p:txBody>
      </p:sp>
      <p:sp>
        <p:nvSpPr>
          <p:cNvPr id="8" name="Footer Placeholder 7">
            <a:extLst>
              <a:ext uri="{FF2B5EF4-FFF2-40B4-BE49-F238E27FC236}">
                <a16:creationId xmlns:a16="http://schemas.microsoft.com/office/drawing/2014/main" id="{345F42E8-8574-4407-BD22-C07AD8C21C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881FB49-F982-4540-9341-1CBE83C197B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86929914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A3983-1FF7-472E-B4F4-E2705CC3E9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B63358-DA26-49EB-A744-9A38E499BAE5}"/>
              </a:ext>
            </a:extLst>
          </p:cNvPr>
          <p:cNvSpPr>
            <a:spLocks noGrp="1"/>
          </p:cNvSpPr>
          <p:nvPr>
            <p:ph type="dt" sz="half" idx="10"/>
          </p:nvPr>
        </p:nvSpPr>
        <p:spPr/>
        <p:txBody>
          <a:bodyPr/>
          <a:lstStyle/>
          <a:p>
            <a:fld id="{BDFA94FD-0D06-40D7-98CA-6EC79C7BA1EA}" type="datetimeFigureOut">
              <a:rPr lang="en-GB" smtClean="0"/>
              <a:t>01/06/2022</a:t>
            </a:fld>
            <a:endParaRPr lang="en-GB"/>
          </a:p>
        </p:txBody>
      </p:sp>
      <p:sp>
        <p:nvSpPr>
          <p:cNvPr id="4" name="Footer Placeholder 3">
            <a:extLst>
              <a:ext uri="{FF2B5EF4-FFF2-40B4-BE49-F238E27FC236}">
                <a16:creationId xmlns:a16="http://schemas.microsoft.com/office/drawing/2014/main" id="{59BDFE95-D92A-48EA-8702-843724AC133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1A9C56-CF3C-435C-AE78-D18575C0B2D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52151545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85C000-854F-4D68-9B3C-0FC4BFE204DF}"/>
              </a:ext>
            </a:extLst>
          </p:cNvPr>
          <p:cNvSpPr>
            <a:spLocks noGrp="1"/>
          </p:cNvSpPr>
          <p:nvPr>
            <p:ph type="dt" sz="half" idx="10"/>
          </p:nvPr>
        </p:nvSpPr>
        <p:spPr/>
        <p:txBody>
          <a:bodyPr/>
          <a:lstStyle/>
          <a:p>
            <a:fld id="{BDFA94FD-0D06-40D7-98CA-6EC79C7BA1EA}" type="datetimeFigureOut">
              <a:rPr lang="en-GB" smtClean="0"/>
              <a:t>01/06/2022</a:t>
            </a:fld>
            <a:endParaRPr lang="en-GB"/>
          </a:p>
        </p:txBody>
      </p:sp>
      <p:sp>
        <p:nvSpPr>
          <p:cNvPr id="3" name="Footer Placeholder 2">
            <a:extLst>
              <a:ext uri="{FF2B5EF4-FFF2-40B4-BE49-F238E27FC236}">
                <a16:creationId xmlns:a16="http://schemas.microsoft.com/office/drawing/2014/main" id="{4A4BE9A0-D999-4A8C-8B61-17AC6B65813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6D9B09-CCF1-43BF-AC50-C39B1316D76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45893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0DDFF-C9E0-4498-801E-C6A35A7C053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BBF0A9-D5E9-426E-BE76-F464747828C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B08B3D1-C5A6-4F48-9855-370AC434DE4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0886510-A7EC-4493-A990-602C89FE80A7}"/>
              </a:ext>
            </a:extLst>
          </p:cNvPr>
          <p:cNvSpPr>
            <a:spLocks noGrp="1"/>
          </p:cNvSpPr>
          <p:nvPr>
            <p:ph type="dt" sz="half" idx="10"/>
          </p:nvPr>
        </p:nvSpPr>
        <p:spPr/>
        <p:txBody>
          <a:bodyPr/>
          <a:lstStyle/>
          <a:p>
            <a:fld id="{BDFA94FD-0D06-40D7-98CA-6EC79C7BA1EA}" type="datetimeFigureOut">
              <a:rPr lang="en-GB" smtClean="0"/>
              <a:t>01/06/2022</a:t>
            </a:fld>
            <a:endParaRPr lang="en-GB"/>
          </a:p>
        </p:txBody>
      </p:sp>
      <p:sp>
        <p:nvSpPr>
          <p:cNvPr id="6" name="Footer Placeholder 5">
            <a:extLst>
              <a:ext uri="{FF2B5EF4-FFF2-40B4-BE49-F238E27FC236}">
                <a16:creationId xmlns:a16="http://schemas.microsoft.com/office/drawing/2014/main" id="{7B9E01D1-CD45-4F41-A4BD-7E9A9F62A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4FA461-0973-46AF-8733-D26D45519C9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04965982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2133E-DF7B-4155-843F-ABA36DCB551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685BACE-2C01-4967-BD82-88A18327E9C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0A3C74DC-7C6F-4E61-9120-369ACED9B0C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5A33E66-F081-4864-8DBB-DC456FAE62AB}"/>
              </a:ext>
            </a:extLst>
          </p:cNvPr>
          <p:cNvSpPr>
            <a:spLocks noGrp="1"/>
          </p:cNvSpPr>
          <p:nvPr>
            <p:ph type="dt" sz="half" idx="10"/>
          </p:nvPr>
        </p:nvSpPr>
        <p:spPr/>
        <p:txBody>
          <a:bodyPr/>
          <a:lstStyle/>
          <a:p>
            <a:fld id="{BDFA94FD-0D06-40D7-98CA-6EC79C7BA1EA}" type="datetimeFigureOut">
              <a:rPr lang="en-GB" smtClean="0"/>
              <a:t>01/06/2022</a:t>
            </a:fld>
            <a:endParaRPr lang="en-GB"/>
          </a:p>
        </p:txBody>
      </p:sp>
      <p:sp>
        <p:nvSpPr>
          <p:cNvPr id="6" name="Footer Placeholder 5">
            <a:extLst>
              <a:ext uri="{FF2B5EF4-FFF2-40B4-BE49-F238E27FC236}">
                <a16:creationId xmlns:a16="http://schemas.microsoft.com/office/drawing/2014/main" id="{E0A57C36-CDBE-43D6-9EC3-45467C5EA4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0948EE-37F4-4CD9-962F-6EF292C1DA9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25099381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3037E5-8777-4D99-9529-A27DAACC59C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D7838F8-CCB7-4C11-9F88-EB510A43099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2312E88-AB22-49F6-84E3-9C5C0BDC1B8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fld id="{BDFA94FD-0D06-40D7-98CA-6EC79C7BA1EA}" type="datetimeFigureOut">
              <a:rPr lang="en-GB" smtClean="0"/>
              <a:pPr/>
              <a:t>01/06/2022</a:t>
            </a:fld>
            <a:endParaRPr lang="en-GB" dirty="0"/>
          </a:p>
        </p:txBody>
      </p:sp>
      <p:sp>
        <p:nvSpPr>
          <p:cNvPr id="5" name="Footer Placeholder 4">
            <a:extLst>
              <a:ext uri="{FF2B5EF4-FFF2-40B4-BE49-F238E27FC236}">
                <a16:creationId xmlns:a16="http://schemas.microsoft.com/office/drawing/2014/main" id="{4C6A63D0-0B19-4C31-895F-DD733B5F611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8F86D5C6-1346-46C5-A06E-3DD53065EE0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fld id="{00000000-1234-1234-1234-123412341234}" type="slidenum">
              <a:rPr lang="en-GB" smtClean="0"/>
              <a:pPr/>
              <a:t>‹#›</a:t>
            </a:fld>
            <a:endParaRPr lang="en-GB" dirty="0"/>
          </a:p>
        </p:txBody>
      </p:sp>
      <p:pic>
        <p:nvPicPr>
          <p:cNvPr id="7" name="Picture 6" descr="HE_logo_CMYK.ai">
            <a:extLst>
              <a:ext uri="{FF2B5EF4-FFF2-40B4-BE49-F238E27FC236}">
                <a16:creationId xmlns:a16="http://schemas.microsoft.com/office/drawing/2014/main" id="{73B30036-CECC-47E2-AE1E-BBC08143B4DC}"/>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68502" y="94053"/>
            <a:ext cx="1534754" cy="43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ext&#10;&#10;Description automatically generated">
            <a:extLst>
              <a:ext uri="{FF2B5EF4-FFF2-40B4-BE49-F238E27FC236}">
                <a16:creationId xmlns:a16="http://schemas.microsoft.com/office/drawing/2014/main" id="{D70B73EF-85B6-46AC-AAEF-6CB4E93D4262}"/>
              </a:ext>
            </a:extLst>
          </p:cNvPr>
          <p:cNvPicPr>
            <a:picLocks noChangeAspect="1"/>
          </p:cNvPicPr>
          <p:nvPr userDrawn="1"/>
        </p:nvPicPr>
        <p:blipFill>
          <a:blip r:embed="rId15"/>
          <a:stretch>
            <a:fillRect/>
          </a:stretch>
        </p:blipFill>
        <p:spPr>
          <a:xfrm>
            <a:off x="7772400" y="143137"/>
            <a:ext cx="1113282" cy="471556"/>
          </a:xfrm>
          <a:prstGeom prst="rect">
            <a:avLst/>
          </a:prstGeom>
        </p:spPr>
      </p:pic>
    </p:spTree>
    <p:extLst>
      <p:ext uri="{BB962C8B-B14F-4D97-AF65-F5344CB8AC3E}">
        <p14:creationId xmlns:p14="http://schemas.microsoft.com/office/powerpoint/2010/main" val="3216392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uYqAX9vCUrk"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hyperlink" Target="http://www.youtube.com/watch?v=uYqAX9vCUr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L8zp7WF-03U"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XlP3J3J3Upw"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jpg"/><Relationship Id="rId5" Type="http://schemas.openxmlformats.org/officeDocument/2006/relationships/hyperlink" Target="http://www.youtube.com/watch?v=0Q7SCTOSmt4" TargetMode="Externa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XlP3J3J3Upw"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041" y="706127"/>
            <a:ext cx="8221917" cy="3877985"/>
          </a:xfrm>
          <a:prstGeom prst="rect">
            <a:avLst/>
          </a:prstGeom>
        </p:spPr>
        <p:txBody>
          <a:bodyPr wrap="square">
            <a:spAutoFit/>
          </a:bodyPr>
          <a:lstStyle/>
          <a:p>
            <a:pPr algn="ctr"/>
            <a:r>
              <a:rPr lang="en-GB" sz="2800" b="1" dirty="0">
                <a:latin typeface="Arial" panose="020B0604020202020204" pitchFamily="34" charset="0"/>
              </a:rPr>
              <a:t>What can primary evidence tell us about the significance of carnival to the Manchester community in the 1970s?</a:t>
            </a:r>
            <a:r>
              <a:rPr lang="en-GB" sz="2800" dirty="0">
                <a:latin typeface="Arial" panose="020B0604020202020204" pitchFamily="34" charset="0"/>
              </a:rPr>
              <a:t> </a:t>
            </a:r>
          </a:p>
          <a:p>
            <a:pPr algn="ctr"/>
            <a:endParaRPr lang="en-GB" sz="1400" dirty="0">
              <a:latin typeface="Arial" panose="020B0604020202020204" pitchFamily="34" charset="0"/>
              <a:cs typeface="Arial" panose="020B0604020202020204" pitchFamily="34" charset="0"/>
            </a:endParaRPr>
          </a:p>
          <a:p>
            <a:pPr algn="ctr"/>
            <a:r>
              <a:rPr lang="en-GB" sz="2000" dirty="0">
                <a:latin typeface="Arial" panose="020B0604020202020204" pitchFamily="34" charset="0"/>
                <a:cs typeface="Arial" panose="020B0604020202020204" pitchFamily="34" charset="0"/>
              </a:rPr>
              <a:t>Lesson 3: </a:t>
            </a:r>
            <a:r>
              <a:rPr lang="en-GB" sz="2000" dirty="0">
                <a:latin typeface="Arial" panose="020B0604020202020204" pitchFamily="34" charset="0"/>
              </a:rPr>
              <a:t>How can music add to our understanding of the significance of carnival to the Manchester Community in the 1970’s? </a:t>
            </a:r>
            <a:endParaRPr lang="en-GB" sz="2000" dirty="0">
              <a:latin typeface="Arial" panose="020B0604020202020204" pitchFamily="34" charset="0"/>
              <a:cs typeface="Arial" panose="020B0604020202020204" pitchFamily="34" charset="0"/>
            </a:endParaRPr>
          </a:p>
          <a:p>
            <a:pPr algn="ctr"/>
            <a:endParaRPr lang="en-GB" sz="1400" dirty="0">
              <a:latin typeface="Arial" panose="020B0604020202020204" pitchFamily="34" charset="0"/>
              <a:cs typeface="Arial" panose="020B0604020202020204" pitchFamily="34" charset="0"/>
            </a:endParaRPr>
          </a:p>
          <a:p>
            <a:pPr algn="ctr"/>
            <a:endParaRPr lang="en-GB" sz="900" b="1" dirty="0">
              <a:latin typeface="Arial" panose="020B0604020202020204" pitchFamily="34" charset="0"/>
              <a:cs typeface="Arial" panose="020B0604020202020204" pitchFamily="34" charset="0"/>
            </a:endParaRPr>
          </a:p>
          <a:p>
            <a:r>
              <a:rPr lang="en-GB" sz="1400" dirty="0">
                <a:latin typeface="Arial" panose="020B0604020202020204" pitchFamily="34" charset="0"/>
              </a:rPr>
              <a:t>The following PPT was produced by Michelle O’Neill, Head of History at Wellacre Academy in Trafford, Manchester and Jessica White, former PhD student at Manchester University and now lecturer in Black British History at the University of Liverpool.  It focuses on the use of newspapers as evidence to explore the significance of carnival to the Manchester community in the 1970s.  For more information, see Overview and Scheme of Work.</a:t>
            </a:r>
          </a:p>
          <a:p>
            <a:pPr algn="ctr"/>
            <a:endParaRPr lang="en-GB" sz="15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39241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EABE5-6BD7-491C-804C-E06CF54974BA}"/>
              </a:ext>
            </a:extLst>
          </p:cNvPr>
          <p:cNvSpPr>
            <a:spLocks noGrp="1"/>
          </p:cNvSpPr>
          <p:nvPr>
            <p:ph type="title"/>
          </p:nvPr>
        </p:nvSpPr>
        <p:spPr>
          <a:xfrm>
            <a:off x="311700" y="572771"/>
            <a:ext cx="8520600" cy="908683"/>
          </a:xfrm>
        </p:spPr>
        <p:txBody>
          <a:bodyPr>
            <a:noAutofit/>
          </a:bodyPr>
          <a:lstStyle/>
          <a:p>
            <a:r>
              <a:rPr lang="en-GB" sz="2400" b="1" dirty="0"/>
              <a:t>What can primary evidence tell us about the significance of carnival to the Manchester community the 1970s?</a:t>
            </a:r>
            <a:r>
              <a:rPr lang="en-GB" sz="2400" dirty="0"/>
              <a:t> </a:t>
            </a:r>
            <a:br>
              <a:rPr lang="en-GB" sz="2400" dirty="0"/>
            </a:br>
            <a:endParaRPr lang="en-GB" sz="2400" dirty="0"/>
          </a:p>
        </p:txBody>
      </p:sp>
      <p:sp>
        <p:nvSpPr>
          <p:cNvPr id="3" name="Text Placeholder 2">
            <a:extLst>
              <a:ext uri="{FF2B5EF4-FFF2-40B4-BE49-F238E27FC236}">
                <a16:creationId xmlns:a16="http://schemas.microsoft.com/office/drawing/2014/main" id="{9B44BDC1-6D32-4498-84ED-3572280814CC}"/>
              </a:ext>
            </a:extLst>
          </p:cNvPr>
          <p:cNvSpPr>
            <a:spLocks noGrp="1"/>
          </p:cNvSpPr>
          <p:nvPr>
            <p:ph type="body" idx="1"/>
          </p:nvPr>
        </p:nvSpPr>
        <p:spPr>
          <a:xfrm>
            <a:off x="311699" y="1481455"/>
            <a:ext cx="8460089" cy="3416400"/>
          </a:xfrm>
        </p:spPr>
        <p:txBody>
          <a:bodyPr>
            <a:noAutofit/>
          </a:bodyPr>
          <a:lstStyle/>
          <a:p>
            <a:pPr marL="114300" indent="0">
              <a:buNone/>
            </a:pPr>
            <a:r>
              <a:rPr lang="en-GB" sz="2400" dirty="0"/>
              <a:t>Drawing Conclusions</a:t>
            </a:r>
          </a:p>
          <a:p>
            <a:pPr marL="114300" indent="0">
              <a:buNone/>
            </a:pPr>
            <a:endParaRPr lang="en-GB" sz="2400" dirty="0"/>
          </a:p>
          <a:p>
            <a:pPr marL="114300" indent="0">
              <a:buNone/>
            </a:pPr>
            <a:r>
              <a:rPr lang="en-GB" sz="2400" dirty="0"/>
              <a:t>Complete this sentence: </a:t>
            </a:r>
          </a:p>
          <a:p>
            <a:pPr marL="114300" indent="0">
              <a:buNone/>
            </a:pPr>
            <a:endParaRPr lang="en-GB" sz="2400" dirty="0"/>
          </a:p>
          <a:p>
            <a:pPr marL="114300" indent="0">
              <a:buNone/>
            </a:pPr>
            <a:r>
              <a:rPr lang="en-GB" sz="2400" dirty="0"/>
              <a:t>“Having examined a range of primary evidence about carnival, I believe that carnival was significant to the Manchester Community in the 1970s because……”</a:t>
            </a:r>
          </a:p>
          <a:p>
            <a:pPr marL="114300" indent="0">
              <a:buNone/>
            </a:pPr>
            <a:endParaRPr lang="en-GB" sz="2400" dirty="0"/>
          </a:p>
          <a:p>
            <a:pPr marL="114300" indent="0">
              <a:buNone/>
            </a:pPr>
            <a:r>
              <a:rPr lang="en-GB" sz="2400" i="1" dirty="0"/>
              <a:t>Can you explain at least 3 reasons why carnival was significant to the Manchester Community in the 1970s?</a:t>
            </a:r>
          </a:p>
          <a:p>
            <a:pPr marL="114300" indent="0">
              <a:buNone/>
            </a:pPr>
            <a:endParaRPr lang="en-GB" dirty="0"/>
          </a:p>
          <a:p>
            <a:pPr marL="114300" indent="0">
              <a:buNone/>
            </a:pPr>
            <a:endParaRPr lang="en-GB" dirty="0"/>
          </a:p>
        </p:txBody>
      </p:sp>
    </p:spTree>
    <p:extLst>
      <p:ext uri="{BB962C8B-B14F-4D97-AF65-F5344CB8AC3E}">
        <p14:creationId xmlns:p14="http://schemas.microsoft.com/office/powerpoint/2010/main" val="1914752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ale, device, black, dark&#10;&#10;Description automatically generated">
            <a:extLst>
              <a:ext uri="{FF2B5EF4-FFF2-40B4-BE49-F238E27FC236}">
                <a16:creationId xmlns:a16="http://schemas.microsoft.com/office/drawing/2014/main" id="{1FC22E41-F1D4-43E4-BC69-BB1DE70E407B}"/>
              </a:ext>
            </a:extLst>
          </p:cNvPr>
          <p:cNvPicPr>
            <a:picLocks noChangeAspect="1"/>
          </p:cNvPicPr>
          <p:nvPr/>
        </p:nvPicPr>
        <p:blipFill>
          <a:blip r:embed="rId3"/>
          <a:stretch>
            <a:fillRect/>
          </a:stretch>
        </p:blipFill>
        <p:spPr>
          <a:xfrm>
            <a:off x="2683347" y="1278761"/>
            <a:ext cx="3777307" cy="3780260"/>
          </a:xfrm>
          <a:prstGeom prst="rect">
            <a:avLst/>
          </a:prstGeom>
        </p:spPr>
      </p:pic>
      <p:sp>
        <p:nvSpPr>
          <p:cNvPr id="4" name="Rectangle 3">
            <a:extLst>
              <a:ext uri="{FF2B5EF4-FFF2-40B4-BE49-F238E27FC236}">
                <a16:creationId xmlns:a16="http://schemas.microsoft.com/office/drawing/2014/main" id="{AC01B9F7-0081-45ED-87AC-C566D1929875}"/>
              </a:ext>
            </a:extLst>
          </p:cNvPr>
          <p:cNvSpPr/>
          <p:nvPr/>
        </p:nvSpPr>
        <p:spPr>
          <a:xfrm>
            <a:off x="708485" y="615389"/>
            <a:ext cx="7727029" cy="923330"/>
          </a:xfrm>
          <a:prstGeom prst="rect">
            <a:avLst/>
          </a:prstGeom>
        </p:spPr>
        <p:txBody>
          <a:bodyPr wrap="square">
            <a:spAutoFit/>
          </a:bodyPr>
          <a:lstStyle/>
          <a:p>
            <a:pPr algn="ctr"/>
            <a:r>
              <a:rPr lang="en-GB" dirty="0">
                <a:latin typeface="Arial" panose="020B0604020202020204" pitchFamily="34" charset="0"/>
              </a:rPr>
              <a:t>Which were more useful for telling us about the significance of carnival to the Manchester community the 1970s? Why? </a:t>
            </a:r>
            <a:br>
              <a:rPr lang="en-GB" dirty="0">
                <a:latin typeface="Arial" panose="020B0604020202020204" pitchFamily="34" charset="0"/>
              </a:rPr>
            </a:br>
            <a:endParaRPr lang="en-GB" dirty="0">
              <a:latin typeface="Arial" panose="020B0604020202020204" pitchFamily="34" charset="0"/>
            </a:endParaRPr>
          </a:p>
        </p:txBody>
      </p:sp>
      <p:sp>
        <p:nvSpPr>
          <p:cNvPr id="5" name="TextBox 4">
            <a:extLst>
              <a:ext uri="{FF2B5EF4-FFF2-40B4-BE49-F238E27FC236}">
                <a16:creationId xmlns:a16="http://schemas.microsoft.com/office/drawing/2014/main" id="{4547381A-35BE-474C-934B-61C315846C84}"/>
              </a:ext>
            </a:extLst>
          </p:cNvPr>
          <p:cNvSpPr txBox="1"/>
          <p:nvPr/>
        </p:nvSpPr>
        <p:spPr>
          <a:xfrm>
            <a:off x="507105" y="1674159"/>
            <a:ext cx="1667435" cy="646331"/>
          </a:xfrm>
          <a:prstGeom prst="rect">
            <a:avLst/>
          </a:prstGeom>
          <a:noFill/>
        </p:spPr>
        <p:txBody>
          <a:bodyPr wrap="square" rtlCol="0">
            <a:spAutoFit/>
          </a:bodyPr>
          <a:lstStyle/>
          <a:p>
            <a:pPr algn="ctr"/>
            <a:r>
              <a:rPr lang="en-GB" dirty="0">
                <a:latin typeface="Arial" panose="020B0604020202020204" pitchFamily="34" charset="0"/>
              </a:rPr>
              <a:t>Newspaper articles</a:t>
            </a:r>
          </a:p>
        </p:txBody>
      </p:sp>
      <p:sp>
        <p:nvSpPr>
          <p:cNvPr id="6" name="TextBox 5">
            <a:extLst>
              <a:ext uri="{FF2B5EF4-FFF2-40B4-BE49-F238E27FC236}">
                <a16:creationId xmlns:a16="http://schemas.microsoft.com/office/drawing/2014/main" id="{063F3AFC-D487-45B4-A780-E1FBBFA0B3E9}"/>
              </a:ext>
            </a:extLst>
          </p:cNvPr>
          <p:cNvSpPr txBox="1"/>
          <p:nvPr/>
        </p:nvSpPr>
        <p:spPr>
          <a:xfrm>
            <a:off x="6647329" y="1674159"/>
            <a:ext cx="1667435" cy="369332"/>
          </a:xfrm>
          <a:prstGeom prst="rect">
            <a:avLst/>
          </a:prstGeom>
          <a:noFill/>
        </p:spPr>
        <p:txBody>
          <a:bodyPr wrap="square" rtlCol="0">
            <a:spAutoFit/>
          </a:bodyPr>
          <a:lstStyle/>
          <a:p>
            <a:pPr algn="ctr"/>
            <a:r>
              <a:rPr lang="en-GB" dirty="0">
                <a:latin typeface="Arial" panose="020B0604020202020204" pitchFamily="34" charset="0"/>
              </a:rPr>
              <a:t>Photographs</a:t>
            </a:r>
          </a:p>
        </p:txBody>
      </p:sp>
    </p:spTree>
    <p:extLst>
      <p:ext uri="{BB962C8B-B14F-4D97-AF65-F5344CB8AC3E}">
        <p14:creationId xmlns:p14="http://schemas.microsoft.com/office/powerpoint/2010/main" val="2999514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5B12C3-6C7C-423B-9D42-3C3939391432}"/>
              </a:ext>
            </a:extLst>
          </p:cNvPr>
          <p:cNvSpPr>
            <a:spLocks noGrp="1"/>
          </p:cNvSpPr>
          <p:nvPr>
            <p:ph type="body" idx="1"/>
          </p:nvPr>
        </p:nvSpPr>
        <p:spPr/>
        <p:txBody>
          <a:bodyPr/>
          <a:lstStyle/>
          <a:p>
            <a:pPr marL="114300" indent="0">
              <a:buNone/>
            </a:pPr>
            <a:r>
              <a:rPr lang="en-GB" sz="3200" b="1" dirty="0"/>
              <a:t>Key Question:</a:t>
            </a:r>
          </a:p>
          <a:p>
            <a:endParaRPr lang="en-GB" dirty="0"/>
          </a:p>
          <a:p>
            <a:pPr marL="114300" indent="0">
              <a:buNone/>
            </a:pPr>
            <a:r>
              <a:rPr lang="en-GB" sz="3200" dirty="0"/>
              <a:t>How far can music add to our understanding of the significance of carnival to the Manchester Community in the 1970’s? </a:t>
            </a:r>
            <a:endParaRPr lang="en-GB" dirty="0"/>
          </a:p>
        </p:txBody>
      </p:sp>
    </p:spTree>
    <p:extLst>
      <p:ext uri="{BB962C8B-B14F-4D97-AF65-F5344CB8AC3E}">
        <p14:creationId xmlns:p14="http://schemas.microsoft.com/office/powerpoint/2010/main" val="2659487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subTitle" idx="1"/>
          </p:nvPr>
        </p:nvSpPr>
        <p:spPr>
          <a:xfrm>
            <a:off x="496819" y="392524"/>
            <a:ext cx="2813400" cy="44685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solidFill>
                <a:srgbClr val="FF0000"/>
              </a:solidFill>
            </a:endParaRPr>
          </a:p>
          <a:p>
            <a:pPr marL="0" lvl="0" indent="0" algn="l" rtl="0">
              <a:spcBef>
                <a:spcPts val="0"/>
              </a:spcBef>
              <a:spcAft>
                <a:spcPts val="0"/>
              </a:spcAft>
              <a:buNone/>
            </a:pPr>
            <a:r>
              <a:rPr lang="en-GB" dirty="0"/>
              <a:t>Watch 1 or 2 minutes of this video of The Trinidad Allstars. It is an example of the type of music you might hear at carnival in Manchester</a:t>
            </a:r>
          </a:p>
          <a:p>
            <a:pPr marL="0" lvl="0" indent="0" algn="l" rtl="0">
              <a:spcBef>
                <a:spcPts val="0"/>
              </a:spcBef>
              <a:spcAft>
                <a:spcPts val="0"/>
              </a:spcAft>
              <a:buNone/>
            </a:pPr>
            <a:endParaRPr lang="en-GB" dirty="0"/>
          </a:p>
          <a:p>
            <a:pPr marL="285750" lvl="0" indent="-285750" algn="l" rtl="0">
              <a:spcBef>
                <a:spcPts val="0"/>
              </a:spcBef>
              <a:spcAft>
                <a:spcPts val="0"/>
              </a:spcAft>
              <a:buFont typeface="Arial" panose="020B0604020202020204" pitchFamily="34" charset="0"/>
              <a:buChar char="•"/>
            </a:pPr>
            <a:r>
              <a:rPr lang="en-GB" dirty="0"/>
              <a:t>Write down 5 or more words to describe the musicians</a:t>
            </a:r>
          </a:p>
          <a:p>
            <a:pPr lvl="0" algn="l" rtl="0">
              <a:spcBef>
                <a:spcPts val="0"/>
              </a:spcBef>
              <a:spcAft>
                <a:spcPts val="0"/>
              </a:spcAft>
            </a:pPr>
            <a:endParaRPr lang="en-GB" dirty="0"/>
          </a:p>
          <a:p>
            <a:pPr marL="285750" lvl="0" indent="-285750" algn="l" rtl="0">
              <a:spcBef>
                <a:spcPts val="0"/>
              </a:spcBef>
              <a:spcAft>
                <a:spcPts val="0"/>
              </a:spcAft>
              <a:buFont typeface="Arial" panose="020B0604020202020204" pitchFamily="34" charset="0"/>
              <a:buChar char="•"/>
            </a:pPr>
            <a:r>
              <a:rPr lang="en-GB" dirty="0"/>
              <a:t>Write down 2 or more sentences to describe how the music makes you feel </a:t>
            </a:r>
          </a:p>
          <a:p>
            <a:pPr marL="0" lvl="0" indent="0" algn="l" rtl="0">
              <a:spcBef>
                <a:spcPts val="0"/>
              </a:spcBef>
              <a:spcAft>
                <a:spcPts val="0"/>
              </a:spcAft>
              <a:buNone/>
            </a:pPr>
            <a:endParaRPr lang="en-GB" dirty="0">
              <a:solidFill>
                <a:srgbClr val="FF0000"/>
              </a:solidFill>
            </a:endParaRPr>
          </a:p>
          <a:p>
            <a:pPr marL="0" lvl="0" indent="0" algn="l" rtl="0">
              <a:spcBef>
                <a:spcPts val="0"/>
              </a:spcBef>
              <a:spcAft>
                <a:spcPts val="0"/>
              </a:spcAft>
              <a:buNone/>
            </a:pPr>
            <a:endParaRPr lang="en-GB" dirty="0">
              <a:solidFill>
                <a:srgbClr val="FF0000"/>
              </a:solidFill>
            </a:endParaRPr>
          </a:p>
        </p:txBody>
      </p:sp>
      <p:sp>
        <p:nvSpPr>
          <p:cNvPr id="66" name="Google Shape;66;p14"/>
          <p:cNvSpPr txBox="1"/>
          <p:nvPr/>
        </p:nvSpPr>
        <p:spPr>
          <a:xfrm>
            <a:off x="3814183" y="3811175"/>
            <a:ext cx="5269305"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u="sng" dirty="0">
                <a:solidFill>
                  <a:schemeClr val="hlink"/>
                </a:solidFill>
                <a:latin typeface="Arial" panose="020B0604020202020204" pitchFamily="34" charset="0"/>
                <a:hlinkClick r:id="rId3"/>
              </a:rPr>
              <a:t>https://www.youtube.com/watch?v=uYqAX9vCUrk</a:t>
            </a:r>
            <a:endParaRPr dirty="0">
              <a:latin typeface="Arial" panose="020B0604020202020204" pitchFamily="34" charset="0"/>
            </a:endParaRPr>
          </a:p>
        </p:txBody>
      </p:sp>
      <p:sp>
        <p:nvSpPr>
          <p:cNvPr id="67" name="Google Shape;67;p14"/>
          <p:cNvSpPr txBox="1"/>
          <p:nvPr/>
        </p:nvSpPr>
        <p:spPr>
          <a:xfrm>
            <a:off x="6131859" y="4197941"/>
            <a:ext cx="2871280" cy="8771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b="1" dirty="0">
                <a:latin typeface="Arial" panose="020B0604020202020204" pitchFamily="34" charset="0"/>
              </a:rPr>
              <a:t>The clip is several minutes long. You only need to watch 1-2 minutes!</a:t>
            </a:r>
            <a:endParaRPr sz="1500" b="1" dirty="0">
              <a:latin typeface="Arial" panose="020B0604020202020204" pitchFamily="34" charset="0"/>
            </a:endParaRPr>
          </a:p>
        </p:txBody>
      </p:sp>
      <p:pic>
        <p:nvPicPr>
          <p:cNvPr id="68" name="Google Shape;68;p14" descr="International Conference and Panorama&#10;Trinidad and Tobago, 2015" title="Trinidad All Stars -  Curry Tabanca">
            <a:hlinkClick r:id="rId4"/>
          </p:cNvPr>
          <p:cNvPicPr preferRelativeResize="0"/>
          <p:nvPr/>
        </p:nvPicPr>
        <p:blipFill>
          <a:blip r:embed="rId5">
            <a:alphaModFix/>
          </a:blip>
          <a:stretch>
            <a:fillRect/>
          </a:stretch>
        </p:blipFill>
        <p:spPr>
          <a:xfrm>
            <a:off x="4216946" y="757200"/>
            <a:ext cx="4071967" cy="3053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6"/>
          <p:cNvSpPr txBox="1"/>
          <p:nvPr/>
        </p:nvSpPr>
        <p:spPr>
          <a:xfrm>
            <a:off x="292473" y="332581"/>
            <a:ext cx="8559054" cy="4924395"/>
          </a:xfrm>
          <a:prstGeom prst="rect">
            <a:avLst/>
          </a:prstGeom>
          <a:noFill/>
          <a:ln>
            <a:noFill/>
          </a:ln>
        </p:spPr>
        <p:txBody>
          <a:bodyPr spcFirstLastPara="1" wrap="square" lIns="91425" tIns="91425" rIns="91425" bIns="91425" anchor="t" anchorCtr="0">
            <a:spAutoFit/>
          </a:bodyPr>
          <a:lstStyle/>
          <a:p>
            <a:pPr lvl="0"/>
            <a:r>
              <a:rPr lang="en-GB" sz="2000" dirty="0">
                <a:latin typeface="Arial" panose="020B0604020202020204" pitchFamily="34" charset="0"/>
              </a:rPr>
              <a:t>Carnival Music - A History</a:t>
            </a:r>
          </a:p>
          <a:p>
            <a:pPr marL="0" lvl="0" indent="0" algn="l" rtl="0">
              <a:spcBef>
                <a:spcPts val="0"/>
              </a:spcBef>
              <a:spcAft>
                <a:spcPts val="0"/>
              </a:spcAft>
              <a:buNone/>
            </a:pPr>
            <a:endParaRPr lang="en-GB" sz="1600" dirty="0">
              <a:latin typeface="Arial" panose="020B0604020202020204" pitchFamily="34" charset="0"/>
            </a:endParaRPr>
          </a:p>
          <a:p>
            <a:pPr marL="0" lvl="0" indent="0" algn="l" rtl="0">
              <a:spcBef>
                <a:spcPts val="0"/>
              </a:spcBef>
              <a:spcAft>
                <a:spcPts val="0"/>
              </a:spcAft>
              <a:buNone/>
            </a:pPr>
            <a:r>
              <a:rPr lang="en-GB" sz="1600" dirty="0">
                <a:latin typeface="Arial" panose="020B0604020202020204" pitchFamily="34" charset="0"/>
              </a:rPr>
              <a:t>During the Second World War – Carnival was banned in Trinidad, but the Trinidadian </a:t>
            </a:r>
            <a:r>
              <a:rPr lang="en-GB" sz="1600" dirty="0" err="1">
                <a:latin typeface="Arial" panose="020B0604020202020204" pitchFamily="34" charset="0"/>
              </a:rPr>
              <a:t>carnivalists</a:t>
            </a:r>
            <a:r>
              <a:rPr lang="en-GB" sz="1600" dirty="0">
                <a:latin typeface="Arial" panose="020B0604020202020204" pitchFamily="34" charset="0"/>
              </a:rPr>
              <a:t> began using anything they could find – rubbish can lids, scrap metal, etc – to form drums. Steel pan replaced traditional drumming in the Trinidadian Carnival, and Windrush migrants brought the steel pan tradition with them to Britain.</a:t>
            </a:r>
            <a:endParaRPr sz="1600" dirty="0">
              <a:latin typeface="Arial" panose="020B0604020202020204" pitchFamily="34" charset="0"/>
            </a:endParaRPr>
          </a:p>
          <a:p>
            <a:pPr marL="0" lvl="0" indent="0" algn="l" rtl="0">
              <a:spcBef>
                <a:spcPts val="0"/>
              </a:spcBef>
              <a:spcAft>
                <a:spcPts val="0"/>
              </a:spcAft>
              <a:buNone/>
            </a:pPr>
            <a:endParaRPr sz="1600" dirty="0">
              <a:latin typeface="Arial" panose="020B0604020202020204" pitchFamily="34" charset="0"/>
            </a:endParaRPr>
          </a:p>
          <a:p>
            <a:pPr marL="0" lvl="0" indent="0" algn="l" rtl="0">
              <a:spcBef>
                <a:spcPts val="0"/>
              </a:spcBef>
              <a:spcAft>
                <a:spcPts val="0"/>
              </a:spcAft>
              <a:buNone/>
            </a:pPr>
            <a:r>
              <a:rPr lang="en-GB" sz="1600" dirty="0">
                <a:latin typeface="Arial" panose="020B0604020202020204" pitchFamily="34" charset="0"/>
              </a:rPr>
              <a:t>In the early years of the Notting Hill Carnival (then named the Notting Hill  Festival) it had a steel band march.  The steel band players, through moving through the streets and extending the march, turned the Festival into a Carnival.</a:t>
            </a:r>
            <a:endParaRPr sz="1600" dirty="0">
              <a:latin typeface="Arial" panose="020B0604020202020204" pitchFamily="34" charset="0"/>
            </a:endParaRPr>
          </a:p>
          <a:p>
            <a:pPr marL="0" lvl="0" indent="0" algn="l" rtl="0">
              <a:spcBef>
                <a:spcPts val="0"/>
              </a:spcBef>
              <a:spcAft>
                <a:spcPts val="0"/>
              </a:spcAft>
              <a:buNone/>
            </a:pPr>
            <a:endParaRPr sz="1600" dirty="0">
              <a:latin typeface="Arial" panose="020B0604020202020204" pitchFamily="34" charset="0"/>
            </a:endParaRPr>
          </a:p>
          <a:p>
            <a:pPr marL="0" lvl="0" indent="0" algn="l" rtl="0">
              <a:spcBef>
                <a:spcPts val="0"/>
              </a:spcBef>
              <a:spcAft>
                <a:spcPts val="0"/>
              </a:spcAft>
              <a:buNone/>
            </a:pPr>
            <a:r>
              <a:rPr lang="en-GB" sz="1600" dirty="0">
                <a:latin typeface="Arial" panose="020B0604020202020204" pitchFamily="34" charset="0"/>
              </a:rPr>
              <a:t>1975 - Carnival Development Committee made a change  - Jamaican DJs were asked to play music at Notting Hill (it is important to remember that the biggest single group of Caribbean immigrants to Britain were from Jamaica, which didn’t not share Trinidad Carnival traditions).</a:t>
            </a:r>
            <a:endParaRPr sz="1600" dirty="0">
              <a:latin typeface="Arial" panose="020B0604020202020204" pitchFamily="34" charset="0"/>
            </a:endParaRPr>
          </a:p>
          <a:p>
            <a:pPr marL="0" lvl="0" indent="0" algn="l" rtl="0">
              <a:spcBef>
                <a:spcPts val="0"/>
              </a:spcBef>
              <a:spcAft>
                <a:spcPts val="0"/>
              </a:spcAft>
              <a:buNone/>
            </a:pPr>
            <a:endParaRPr sz="1600" dirty="0">
              <a:latin typeface="Arial" panose="020B0604020202020204" pitchFamily="34" charset="0"/>
            </a:endParaRPr>
          </a:p>
          <a:p>
            <a:pPr marL="0" lvl="0" indent="0" algn="l" rtl="0">
              <a:spcBef>
                <a:spcPts val="0"/>
              </a:spcBef>
              <a:spcAft>
                <a:spcPts val="0"/>
              </a:spcAft>
              <a:buNone/>
            </a:pPr>
            <a:r>
              <a:rPr lang="en-GB" sz="1600" dirty="0">
                <a:latin typeface="Arial" panose="020B0604020202020204" pitchFamily="34" charset="0"/>
              </a:rPr>
              <a:t>Over time, reggae music replaced steel bands as the main source of music at the event. Recorded music replaced performed music. A lot of the reggae was ‘resistant’ – spoke of violence and police oppression.</a:t>
            </a:r>
            <a:endParaRPr sz="1600" dirty="0">
              <a:latin typeface="Arial" panose="020B0604020202020204" pitchFamily="34" charset="0"/>
            </a:endParaRPr>
          </a:p>
        </p:txBody>
      </p:sp>
      <p:sp>
        <p:nvSpPr>
          <p:cNvPr id="81" name="Google Shape;81;p16"/>
          <p:cNvSpPr txBox="1"/>
          <p:nvPr/>
        </p:nvSpPr>
        <p:spPr>
          <a:xfrm>
            <a:off x="6606000" y="161125"/>
            <a:ext cx="26523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b="1" u="sng" dirty="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ctrTitle"/>
          </p:nvPr>
        </p:nvSpPr>
        <p:spPr>
          <a:xfrm>
            <a:off x="3893232" y="3354228"/>
            <a:ext cx="5250768" cy="321689"/>
          </a:xfrm>
          <a:prstGeom prst="rect">
            <a:avLst/>
          </a:prstGeom>
        </p:spPr>
        <p:txBody>
          <a:bodyPr spcFirstLastPara="1" wrap="square" lIns="91425" tIns="91425" rIns="91425" bIns="91425" anchor="b" anchorCtr="0">
            <a:normAutofit/>
          </a:bodyPr>
          <a:lstStyle/>
          <a:p>
            <a:pPr marL="0" lvl="0" indent="0" algn="l" rtl="0">
              <a:lnSpc>
                <a:spcPct val="0"/>
              </a:lnSpc>
              <a:spcBef>
                <a:spcPts val="0"/>
              </a:spcBef>
              <a:spcAft>
                <a:spcPts val="0"/>
              </a:spcAft>
              <a:buClr>
                <a:schemeClr val="dk1"/>
              </a:buClr>
              <a:buSzPct val="46919"/>
              <a:buFont typeface="Arial"/>
              <a:buNone/>
            </a:pPr>
            <a:r>
              <a:rPr lang="en-GB" sz="1800" dirty="0">
                <a:solidFill>
                  <a:srgbClr val="1155CC"/>
                </a:solidFill>
                <a:hlinkClick r:id="rId3">
                  <a:extLst>
                    <a:ext uri="{A12FA001-AC4F-418D-AE19-62706E023703}">
                      <ahyp:hlinkClr xmlns:ahyp="http://schemas.microsoft.com/office/drawing/2018/hyperlinkcolor" val="tx"/>
                    </a:ext>
                  </a:extLst>
                </a:hlinkClick>
              </a:rPr>
              <a:t>https://www.youtube.com/watch?v=L8zp7WF-03U</a:t>
            </a:r>
            <a:endParaRPr sz="1800" dirty="0"/>
          </a:p>
        </p:txBody>
      </p:sp>
      <p:sp>
        <p:nvSpPr>
          <p:cNvPr id="87" name="Google Shape;87;p17"/>
          <p:cNvSpPr txBox="1"/>
          <p:nvPr/>
        </p:nvSpPr>
        <p:spPr>
          <a:xfrm>
            <a:off x="289112" y="526882"/>
            <a:ext cx="4619772" cy="433961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latin typeface="Arial" panose="020B0604020202020204" pitchFamily="34" charset="0"/>
              </a:rPr>
              <a:t>Watch the video from the link above from 1 minute 30 seconds to 8 minutes. It is from a 1977 documentary about carnival, showing Manchester school children prepare to perform at the Leeds Caribbean Carnival. </a:t>
            </a:r>
          </a:p>
          <a:p>
            <a:pPr marL="0" lvl="0" indent="0" algn="l" rtl="0">
              <a:spcBef>
                <a:spcPts val="0"/>
              </a:spcBef>
              <a:spcAft>
                <a:spcPts val="0"/>
              </a:spcAft>
              <a:buNone/>
            </a:pPr>
            <a:endParaRPr lang="en-GB" dirty="0">
              <a:solidFill>
                <a:srgbClr val="FF0000"/>
              </a:solidFill>
              <a:latin typeface="Arial" panose="020B0604020202020204" pitchFamily="34" charset="0"/>
            </a:endParaRPr>
          </a:p>
          <a:p>
            <a:pPr marL="0" lvl="0" indent="0" algn="l" rtl="0">
              <a:spcBef>
                <a:spcPts val="0"/>
              </a:spcBef>
              <a:spcAft>
                <a:spcPts val="0"/>
              </a:spcAft>
              <a:buNone/>
            </a:pPr>
            <a:r>
              <a:rPr lang="en-GB" dirty="0">
                <a:latin typeface="Arial" panose="020B0604020202020204" pitchFamily="34" charset="0"/>
              </a:rPr>
              <a:t>Now watch a few more minutes from 21 minutes onwards -  you can see what a Caribbean carnival in the 1970s looked like.</a:t>
            </a:r>
            <a:endParaRPr dirty="0">
              <a:latin typeface="Arial" panose="020B0604020202020204" pitchFamily="34" charset="0"/>
            </a:endParaRPr>
          </a:p>
          <a:p>
            <a:pPr marL="0" lvl="0" indent="0" algn="l" rtl="0">
              <a:spcBef>
                <a:spcPts val="0"/>
              </a:spcBef>
              <a:spcAft>
                <a:spcPts val="0"/>
              </a:spcAft>
              <a:buNone/>
            </a:pPr>
            <a:endParaRPr lang="en-GB" dirty="0">
              <a:latin typeface="Arial" panose="020B0604020202020204" pitchFamily="34" charset="0"/>
            </a:endParaRPr>
          </a:p>
          <a:p>
            <a:pPr marL="0" lvl="0" indent="0" algn="l" rtl="0">
              <a:spcBef>
                <a:spcPts val="0"/>
              </a:spcBef>
              <a:spcAft>
                <a:spcPts val="0"/>
              </a:spcAft>
              <a:buNone/>
            </a:pPr>
            <a:endParaRPr dirty="0">
              <a:latin typeface="Arial" panose="020B0604020202020204" pitchFamily="34" charset="0"/>
            </a:endParaRPr>
          </a:p>
          <a:p>
            <a:pPr marL="285750" lvl="0" indent="-285750" algn="l" rtl="0">
              <a:spcBef>
                <a:spcPts val="0"/>
              </a:spcBef>
              <a:spcAft>
                <a:spcPts val="0"/>
              </a:spcAft>
              <a:buFont typeface="Arial" panose="020B0604020202020204" pitchFamily="34" charset="0"/>
              <a:buChar char="•"/>
            </a:pPr>
            <a:r>
              <a:rPr lang="en-GB" b="1" dirty="0">
                <a:latin typeface="Arial" panose="020B0604020202020204" pitchFamily="34" charset="0"/>
              </a:rPr>
              <a:t>Write down five things you found interesting from the clips.</a:t>
            </a:r>
          </a:p>
          <a:p>
            <a:pPr lvl="0" algn="l" rtl="0">
              <a:spcBef>
                <a:spcPts val="0"/>
              </a:spcBef>
              <a:spcAft>
                <a:spcPts val="0"/>
              </a:spcAft>
            </a:pPr>
            <a:endParaRPr lang="en-GB" b="1" dirty="0">
              <a:latin typeface="Arial" panose="020B0604020202020204" pitchFamily="34" charset="0"/>
            </a:endParaRPr>
          </a:p>
          <a:p>
            <a:pPr marL="285750" lvl="0" indent="-285750" algn="l" rtl="0">
              <a:spcBef>
                <a:spcPts val="0"/>
              </a:spcBef>
              <a:spcAft>
                <a:spcPts val="0"/>
              </a:spcAft>
              <a:buFont typeface="Arial" panose="020B0604020202020204" pitchFamily="34" charset="0"/>
              <a:buChar char="•"/>
            </a:pPr>
            <a:r>
              <a:rPr lang="en-GB" b="1" dirty="0">
                <a:latin typeface="Arial" panose="020B0604020202020204" pitchFamily="34" charset="0"/>
              </a:rPr>
              <a:t>Write down two questions you have. </a:t>
            </a:r>
            <a:endParaRPr b="1" dirty="0">
              <a:latin typeface="Arial" panose="020B0604020202020204" pitchFamily="34" charset="0"/>
            </a:endParaRPr>
          </a:p>
        </p:txBody>
      </p:sp>
      <p:pic>
        <p:nvPicPr>
          <p:cNvPr id="3" name="Picture 2">
            <a:extLst>
              <a:ext uri="{FF2B5EF4-FFF2-40B4-BE49-F238E27FC236}">
                <a16:creationId xmlns:a16="http://schemas.microsoft.com/office/drawing/2014/main" id="{C9A162B4-A15C-413A-838D-8B33D1B15588}"/>
              </a:ext>
            </a:extLst>
          </p:cNvPr>
          <p:cNvPicPr>
            <a:picLocks noChangeAspect="1"/>
          </p:cNvPicPr>
          <p:nvPr/>
        </p:nvPicPr>
        <p:blipFill rotWithShape="1">
          <a:blip r:embed="rId4"/>
          <a:srcRect l="18677" t="4575" r="24706" b="23268"/>
          <a:stretch/>
        </p:blipFill>
        <p:spPr>
          <a:xfrm>
            <a:off x="4972844" y="744457"/>
            <a:ext cx="3640442" cy="260977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p:nvPr/>
        </p:nvSpPr>
        <p:spPr>
          <a:xfrm>
            <a:off x="6606000" y="161125"/>
            <a:ext cx="26523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b="1" u="sng" dirty="0">
              <a:latin typeface="Arial" panose="020B0604020202020204" pitchFamily="34" charset="0"/>
            </a:endParaRPr>
          </a:p>
        </p:txBody>
      </p:sp>
      <p:sp>
        <p:nvSpPr>
          <p:cNvPr id="94" name="Google Shape;94;p18"/>
          <p:cNvSpPr txBox="1"/>
          <p:nvPr/>
        </p:nvSpPr>
        <p:spPr>
          <a:xfrm>
            <a:off x="239184" y="588062"/>
            <a:ext cx="8555192" cy="923299"/>
          </a:xfrm>
          <a:prstGeom prst="rect">
            <a:avLst/>
          </a:prstGeom>
          <a:noFill/>
          <a:ln>
            <a:noFill/>
          </a:ln>
        </p:spPr>
        <p:txBody>
          <a:bodyPr spcFirstLastPara="1" wrap="square" lIns="91425" tIns="91425" rIns="91425" bIns="91425" anchor="t" anchorCtr="0">
            <a:spAutoFit/>
          </a:bodyPr>
          <a:lstStyle/>
          <a:p>
            <a:pPr lvl="0"/>
            <a:r>
              <a:rPr lang="en-GB" sz="1600" dirty="0">
                <a:latin typeface="Arial" panose="020B0604020202020204" pitchFamily="34" charset="0"/>
              </a:rPr>
              <a:t>Click on the images to listen to two examples of popular reggae music from the late 1970s - early 1980s. Can you recognise any similar sounds in any music that is popular today? </a:t>
            </a:r>
          </a:p>
          <a:p>
            <a:pPr lvl="0"/>
            <a:r>
              <a:rPr lang="en-GB" sz="1600" dirty="0">
                <a:latin typeface="Arial" panose="020B0604020202020204" pitchFamily="34" charset="0"/>
              </a:rPr>
              <a:t>(The clips are quite long – you could just watch a couple of minutes of each one)</a:t>
            </a:r>
            <a:r>
              <a:rPr lang="en-GB" sz="1600" dirty="0">
                <a:solidFill>
                  <a:srgbClr val="FF0000"/>
                </a:solidFill>
                <a:latin typeface="Arial" panose="020B0604020202020204" pitchFamily="34" charset="0"/>
              </a:rPr>
              <a:t> </a:t>
            </a:r>
            <a:endParaRPr sz="1600" dirty="0">
              <a:solidFill>
                <a:srgbClr val="FF0000"/>
              </a:solidFill>
              <a:latin typeface="Arial" panose="020B0604020202020204" pitchFamily="34" charset="0"/>
            </a:endParaRPr>
          </a:p>
        </p:txBody>
      </p:sp>
      <p:pic>
        <p:nvPicPr>
          <p:cNvPr id="95" name="Google Shape;95;p18" descr="This Performance From 1980" title="Junior Murvin - Police and Thieves">
            <a:hlinkClick r:id="rId3"/>
          </p:cNvPr>
          <p:cNvPicPr preferRelativeResize="0"/>
          <p:nvPr/>
        </p:nvPicPr>
        <p:blipFill>
          <a:blip r:embed="rId4">
            <a:alphaModFix/>
          </a:blip>
          <a:stretch>
            <a:fillRect/>
          </a:stretch>
        </p:blipFill>
        <p:spPr>
          <a:xfrm>
            <a:off x="373654" y="1538099"/>
            <a:ext cx="3917567" cy="2938175"/>
          </a:xfrm>
          <a:prstGeom prst="rect">
            <a:avLst/>
          </a:prstGeom>
          <a:noFill/>
          <a:ln>
            <a:noFill/>
          </a:ln>
        </p:spPr>
      </p:pic>
      <p:pic>
        <p:nvPicPr>
          <p:cNvPr id="96" name="Google Shape;96;p18" descr="Those who know Aswad as the slick pop-reggae group responsible for such crossover hits as &quot;Don't Turn Around&quot; and &quot;The Best of My Love&quot; may not recognize them in this collection of early singles, which begins with &quot;Back to Africa&quot; (1976) and ends with &quot;Babylon&quot; (1980), the latter of which was recorded shortly before the band's big major-label break and their slow evolution from hardcore roots-reggae practitioners to pop-dancehall fave raves. Despite the militant lyrics of songs like &quot;Back to Africa&quot; and &quot;Warrior Charge,&quot; the music here is very smooth and mellow, perhaps too much so. Brinsley Forde's jazzy vocals are clearly influenced by Steel Pulse frontman David Hinds, and the languid tempos and relatively complex chord progressions sometimes seem at odds with the songs' confrontational messages. An exception to that tendency is the bracing &quot;Rainbow Culture,&quot; which proceeds at a brisk tempo and features an eerie background vocal chant. As the album title indicates, the songs are presented in &quot;showcase&quot; style, with a dub version following each vocal version without pause. &#10; &#10;Recorded and Mixed at Marcus Studios,London Engineered by Mark J. Wallace &#10;Produced by Michael Cambell and Aswad/Re-Mixed at the Fallout Shelter,London &#10;Re-mixed by Michael Cambell and Aswad/Engineered by Godwin Logie &#10;Island U.K. 12&quot;single, released 1979/ this version from Island /Mango  album SHOWCASE,released 1981" title="Aswad - Three Babaylon">
            <a:hlinkClick r:id="rId5"/>
          </p:cNvPr>
          <p:cNvPicPr preferRelativeResize="0"/>
          <p:nvPr/>
        </p:nvPicPr>
        <p:blipFill>
          <a:blip r:embed="rId6">
            <a:alphaModFix/>
          </a:blip>
          <a:stretch>
            <a:fillRect/>
          </a:stretch>
        </p:blipFill>
        <p:spPr>
          <a:xfrm>
            <a:off x="4572000" y="1538098"/>
            <a:ext cx="3917567" cy="2938175"/>
          </a:xfrm>
          <a:prstGeom prst="rect">
            <a:avLst/>
          </a:prstGeom>
          <a:noFill/>
          <a:ln>
            <a:noFill/>
          </a:ln>
        </p:spPr>
      </p:pic>
      <p:sp>
        <p:nvSpPr>
          <p:cNvPr id="2" name="TextBox 1">
            <a:extLst>
              <a:ext uri="{FF2B5EF4-FFF2-40B4-BE49-F238E27FC236}">
                <a16:creationId xmlns:a16="http://schemas.microsoft.com/office/drawing/2014/main" id="{4BF85DAF-340B-4531-BAC5-76DBA9382A92}"/>
              </a:ext>
            </a:extLst>
          </p:cNvPr>
          <p:cNvSpPr txBox="1"/>
          <p:nvPr/>
        </p:nvSpPr>
        <p:spPr>
          <a:xfrm>
            <a:off x="292972" y="4476273"/>
            <a:ext cx="4078930" cy="646331"/>
          </a:xfrm>
          <a:prstGeom prst="rect">
            <a:avLst/>
          </a:prstGeom>
          <a:noFill/>
        </p:spPr>
        <p:txBody>
          <a:bodyPr wrap="square" rtlCol="0">
            <a:spAutoFit/>
          </a:bodyPr>
          <a:lstStyle/>
          <a:p>
            <a:pPr algn="ctr"/>
            <a:r>
              <a:rPr lang="en-GB" dirty="0">
                <a:latin typeface="Arial" panose="020B0604020202020204" pitchFamily="34" charset="0"/>
              </a:rPr>
              <a:t>Police and Thieves, recorded by </a:t>
            </a:r>
          </a:p>
          <a:p>
            <a:pPr algn="ctr"/>
            <a:r>
              <a:rPr lang="en-GB" dirty="0">
                <a:latin typeface="Arial" panose="020B0604020202020204" pitchFamily="34" charset="0"/>
              </a:rPr>
              <a:t>Junior </a:t>
            </a:r>
            <a:r>
              <a:rPr lang="en-GB" dirty="0" err="1">
                <a:latin typeface="Arial" panose="020B0604020202020204" pitchFamily="34" charset="0"/>
              </a:rPr>
              <a:t>Murvin</a:t>
            </a:r>
            <a:r>
              <a:rPr lang="en-GB" dirty="0">
                <a:latin typeface="Arial" panose="020B0604020202020204" pitchFamily="34" charset="0"/>
              </a:rPr>
              <a:t> in 1976</a:t>
            </a:r>
          </a:p>
        </p:txBody>
      </p:sp>
      <p:sp>
        <p:nvSpPr>
          <p:cNvPr id="3" name="Rectangle 2">
            <a:extLst>
              <a:ext uri="{FF2B5EF4-FFF2-40B4-BE49-F238E27FC236}">
                <a16:creationId xmlns:a16="http://schemas.microsoft.com/office/drawing/2014/main" id="{91E43082-5E54-4292-9A7E-363227B960BD}"/>
              </a:ext>
            </a:extLst>
          </p:cNvPr>
          <p:cNvSpPr/>
          <p:nvPr/>
        </p:nvSpPr>
        <p:spPr>
          <a:xfrm>
            <a:off x="5009077" y="4479604"/>
            <a:ext cx="3480490" cy="646331"/>
          </a:xfrm>
          <a:prstGeom prst="rect">
            <a:avLst/>
          </a:prstGeom>
        </p:spPr>
        <p:txBody>
          <a:bodyPr wrap="square">
            <a:spAutoFit/>
          </a:bodyPr>
          <a:lstStyle/>
          <a:p>
            <a:pPr algn="ctr"/>
            <a:r>
              <a:rPr lang="en-GB" dirty="0">
                <a:latin typeface="Arial" panose="020B0604020202020204" pitchFamily="34" charset="0"/>
              </a:rPr>
              <a:t>Three Babylon, recorded by Aswad in 1976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p:nvPr/>
        </p:nvSpPr>
        <p:spPr>
          <a:xfrm>
            <a:off x="6606000" y="161125"/>
            <a:ext cx="26523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b="1" u="sng" dirty="0">
              <a:latin typeface="Arial" panose="020B0604020202020204" pitchFamily="34" charset="0"/>
            </a:endParaRPr>
          </a:p>
        </p:txBody>
      </p:sp>
      <p:sp>
        <p:nvSpPr>
          <p:cNvPr id="102" name="Google Shape;102;p19"/>
          <p:cNvSpPr txBox="1"/>
          <p:nvPr/>
        </p:nvSpPr>
        <p:spPr>
          <a:xfrm>
            <a:off x="5211392" y="692220"/>
            <a:ext cx="3663666" cy="2646848"/>
          </a:xfrm>
          <a:prstGeom prst="rect">
            <a:avLst/>
          </a:prstGeom>
          <a:noFill/>
          <a:ln>
            <a:noFill/>
          </a:ln>
        </p:spPr>
        <p:txBody>
          <a:bodyPr spcFirstLastPara="1" wrap="square" lIns="91425" tIns="91425" rIns="91425" bIns="91425" anchor="t" anchorCtr="0">
            <a:spAutoFit/>
          </a:bodyPr>
          <a:lstStyle/>
          <a:p>
            <a:r>
              <a:rPr lang="en-GB" sz="2000" dirty="0">
                <a:latin typeface="Arial" panose="020B0604020202020204" pitchFamily="34" charset="0"/>
              </a:rPr>
              <a:t>Read the lyrics to ‘Police and Thieves’ recorded by Junior </a:t>
            </a:r>
            <a:r>
              <a:rPr lang="en-GB" sz="2000" dirty="0" err="1">
                <a:latin typeface="Arial" panose="020B0604020202020204" pitchFamily="34" charset="0"/>
              </a:rPr>
              <a:t>Murvin</a:t>
            </a:r>
            <a:r>
              <a:rPr lang="en-GB" sz="2000" dirty="0">
                <a:latin typeface="Arial" panose="020B0604020202020204" pitchFamily="34" charset="0"/>
              </a:rPr>
              <a:t> in 1976 (one of the examples you have just listened to). What do these lyrics reveal to us about some of the issues in the late 1970s/1980s? </a:t>
            </a:r>
            <a:endParaRPr sz="2000" dirty="0">
              <a:latin typeface="Arial" panose="020B0604020202020204" pitchFamily="34" charset="0"/>
            </a:endParaRPr>
          </a:p>
        </p:txBody>
      </p:sp>
      <p:sp>
        <p:nvSpPr>
          <p:cNvPr id="103" name="Google Shape;103;p19"/>
          <p:cNvSpPr txBox="1"/>
          <p:nvPr/>
        </p:nvSpPr>
        <p:spPr>
          <a:xfrm>
            <a:off x="268941" y="657115"/>
            <a:ext cx="4697400" cy="4247286"/>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sz="1450" b="1" dirty="0">
                <a:solidFill>
                  <a:srgbClr val="202124"/>
                </a:solidFill>
                <a:latin typeface="Arial" panose="020B0604020202020204" pitchFamily="34" charset="0"/>
              </a:rPr>
              <a:t>Police and thieves in the street (Oh Yeah)</a:t>
            </a:r>
            <a:endParaRPr sz="1450" b="1" dirty="0">
              <a:solidFill>
                <a:srgbClr val="202124"/>
              </a:solidFill>
              <a:latin typeface="Arial" panose="020B0604020202020204" pitchFamily="34" charset="0"/>
            </a:endParaRPr>
          </a:p>
          <a:p>
            <a:pPr marL="0" lvl="0" indent="0" algn="l" rtl="0">
              <a:lnSpc>
                <a:spcPct val="100000"/>
              </a:lnSpc>
              <a:spcBef>
                <a:spcPts val="900"/>
              </a:spcBef>
              <a:spcAft>
                <a:spcPts val="0"/>
              </a:spcAft>
              <a:buNone/>
            </a:pPr>
            <a:r>
              <a:rPr lang="en-GB" sz="1450" b="1" dirty="0">
                <a:solidFill>
                  <a:srgbClr val="202124"/>
                </a:solidFill>
                <a:latin typeface="Arial" panose="020B0604020202020204" pitchFamily="34" charset="0"/>
              </a:rPr>
              <a:t>Scaring the nation with their guns and ammunition</a:t>
            </a:r>
            <a:endParaRPr sz="1450" b="1" dirty="0">
              <a:solidFill>
                <a:srgbClr val="202124"/>
              </a:solidFill>
              <a:latin typeface="Arial" panose="020B0604020202020204" pitchFamily="34" charset="0"/>
            </a:endParaRPr>
          </a:p>
          <a:p>
            <a:pPr marL="0" lvl="0" indent="0" algn="l" rtl="0">
              <a:lnSpc>
                <a:spcPct val="100000"/>
              </a:lnSpc>
              <a:spcBef>
                <a:spcPts val="900"/>
              </a:spcBef>
              <a:spcAft>
                <a:spcPts val="0"/>
              </a:spcAft>
              <a:buNone/>
            </a:pPr>
            <a:r>
              <a:rPr lang="en-GB" sz="1450" b="1" dirty="0">
                <a:solidFill>
                  <a:srgbClr val="202124"/>
                </a:solidFill>
                <a:latin typeface="Arial" panose="020B0604020202020204" pitchFamily="34" charset="0"/>
              </a:rPr>
              <a:t>Police and thieves in the street (Oh Yeah)</a:t>
            </a:r>
            <a:endParaRPr sz="1450" b="1" dirty="0">
              <a:solidFill>
                <a:srgbClr val="202124"/>
              </a:solidFill>
              <a:latin typeface="Arial" panose="020B0604020202020204" pitchFamily="34" charset="0"/>
            </a:endParaRPr>
          </a:p>
          <a:p>
            <a:pPr marL="0" lvl="0" indent="0" algn="l" rtl="0">
              <a:lnSpc>
                <a:spcPct val="100000"/>
              </a:lnSpc>
              <a:spcBef>
                <a:spcPts val="900"/>
              </a:spcBef>
              <a:spcAft>
                <a:spcPts val="0"/>
              </a:spcAft>
              <a:buNone/>
            </a:pPr>
            <a:r>
              <a:rPr lang="en-GB" sz="1450" b="1" dirty="0">
                <a:solidFill>
                  <a:srgbClr val="202124"/>
                </a:solidFill>
                <a:latin typeface="Arial" panose="020B0604020202020204" pitchFamily="34" charset="0"/>
              </a:rPr>
              <a:t>Fighting the nation with their guns and ammunition</a:t>
            </a:r>
            <a:endParaRPr sz="1450" b="1" dirty="0">
              <a:solidFill>
                <a:srgbClr val="202124"/>
              </a:solidFill>
              <a:latin typeface="Arial" panose="020B0604020202020204" pitchFamily="34" charset="0"/>
            </a:endParaRPr>
          </a:p>
          <a:p>
            <a:pPr marL="0" lvl="0" indent="0" algn="l" rtl="0">
              <a:lnSpc>
                <a:spcPct val="100000"/>
              </a:lnSpc>
              <a:spcBef>
                <a:spcPts val="900"/>
              </a:spcBef>
              <a:spcAft>
                <a:spcPts val="0"/>
              </a:spcAft>
              <a:buNone/>
            </a:pPr>
            <a:r>
              <a:rPr lang="en-GB" sz="1450" b="1" dirty="0">
                <a:solidFill>
                  <a:srgbClr val="202124"/>
                </a:solidFill>
                <a:latin typeface="Arial" panose="020B0604020202020204" pitchFamily="34" charset="0"/>
              </a:rPr>
              <a:t>From Genesis to Revelation</a:t>
            </a:r>
            <a:endParaRPr sz="1450" b="1" dirty="0">
              <a:solidFill>
                <a:srgbClr val="202124"/>
              </a:solidFill>
              <a:latin typeface="Arial" panose="020B0604020202020204" pitchFamily="34" charset="0"/>
            </a:endParaRPr>
          </a:p>
          <a:p>
            <a:pPr marL="0" lvl="0" indent="0" algn="l" rtl="0">
              <a:lnSpc>
                <a:spcPct val="100000"/>
              </a:lnSpc>
              <a:spcBef>
                <a:spcPts val="900"/>
              </a:spcBef>
              <a:spcAft>
                <a:spcPts val="0"/>
              </a:spcAft>
              <a:buNone/>
            </a:pPr>
            <a:r>
              <a:rPr lang="en-GB" sz="1450" b="1" dirty="0">
                <a:solidFill>
                  <a:srgbClr val="202124"/>
                </a:solidFill>
                <a:latin typeface="Arial" panose="020B0604020202020204" pitchFamily="34" charset="0"/>
              </a:rPr>
              <a:t>The next generation will be, hear me</a:t>
            </a:r>
            <a:endParaRPr sz="1450" b="1" dirty="0">
              <a:solidFill>
                <a:srgbClr val="202124"/>
              </a:solidFill>
              <a:latin typeface="Arial" panose="020B0604020202020204" pitchFamily="34" charset="0"/>
            </a:endParaRPr>
          </a:p>
          <a:p>
            <a:pPr marL="0" lvl="0" indent="0" algn="l" rtl="0">
              <a:lnSpc>
                <a:spcPct val="100000"/>
              </a:lnSpc>
              <a:spcBef>
                <a:spcPts val="900"/>
              </a:spcBef>
              <a:spcAft>
                <a:spcPts val="0"/>
              </a:spcAft>
              <a:buNone/>
            </a:pPr>
            <a:r>
              <a:rPr lang="en-GB" sz="1450" b="1" dirty="0">
                <a:solidFill>
                  <a:srgbClr val="202124"/>
                </a:solidFill>
                <a:latin typeface="Arial" panose="020B0604020202020204" pitchFamily="34" charset="0"/>
              </a:rPr>
              <a:t>From Genesis to Revelation</a:t>
            </a:r>
            <a:endParaRPr sz="1450" b="1" dirty="0">
              <a:solidFill>
                <a:srgbClr val="202124"/>
              </a:solidFill>
              <a:latin typeface="Arial" panose="020B0604020202020204" pitchFamily="34" charset="0"/>
            </a:endParaRPr>
          </a:p>
          <a:p>
            <a:pPr marL="0" lvl="0" indent="0" algn="l" rtl="0">
              <a:lnSpc>
                <a:spcPct val="100000"/>
              </a:lnSpc>
              <a:spcBef>
                <a:spcPts val="900"/>
              </a:spcBef>
              <a:spcAft>
                <a:spcPts val="0"/>
              </a:spcAft>
              <a:buNone/>
            </a:pPr>
            <a:r>
              <a:rPr lang="en-GB" sz="1450" b="1" dirty="0">
                <a:solidFill>
                  <a:srgbClr val="202124"/>
                </a:solidFill>
                <a:latin typeface="Arial" panose="020B0604020202020204" pitchFamily="34" charset="0"/>
              </a:rPr>
              <a:t>The next generation will be, hear me</a:t>
            </a:r>
            <a:endParaRPr sz="1450" b="1" dirty="0">
              <a:solidFill>
                <a:srgbClr val="202124"/>
              </a:solidFill>
              <a:latin typeface="Arial" panose="020B0604020202020204" pitchFamily="34" charset="0"/>
            </a:endParaRPr>
          </a:p>
          <a:p>
            <a:pPr marL="0" lvl="0" indent="0" algn="l" rtl="0">
              <a:lnSpc>
                <a:spcPct val="100000"/>
              </a:lnSpc>
              <a:spcBef>
                <a:spcPts val="900"/>
              </a:spcBef>
              <a:spcAft>
                <a:spcPts val="0"/>
              </a:spcAft>
              <a:buNone/>
            </a:pPr>
            <a:r>
              <a:rPr lang="en-GB" sz="1450" b="1" dirty="0">
                <a:solidFill>
                  <a:srgbClr val="202124"/>
                </a:solidFill>
                <a:latin typeface="Arial" panose="020B0604020202020204" pitchFamily="34" charset="0"/>
              </a:rPr>
              <a:t>And all the crimes come in, day by day</a:t>
            </a:r>
            <a:endParaRPr sz="1450" b="1" dirty="0">
              <a:solidFill>
                <a:srgbClr val="202124"/>
              </a:solidFill>
              <a:latin typeface="Arial" panose="020B0604020202020204" pitchFamily="34" charset="0"/>
            </a:endParaRPr>
          </a:p>
          <a:p>
            <a:pPr marL="0" lvl="0" indent="0" algn="l" rtl="0">
              <a:lnSpc>
                <a:spcPct val="100000"/>
              </a:lnSpc>
              <a:spcBef>
                <a:spcPts val="900"/>
              </a:spcBef>
              <a:spcAft>
                <a:spcPts val="0"/>
              </a:spcAft>
              <a:buNone/>
            </a:pPr>
            <a:r>
              <a:rPr lang="en-GB" sz="1450" b="1" dirty="0">
                <a:solidFill>
                  <a:srgbClr val="202124"/>
                </a:solidFill>
                <a:latin typeface="Arial" panose="020B0604020202020204" pitchFamily="34" charset="0"/>
              </a:rPr>
              <a:t>And no one stops it in any way</a:t>
            </a:r>
            <a:endParaRPr sz="1450" b="1" dirty="0">
              <a:solidFill>
                <a:srgbClr val="202124"/>
              </a:solidFill>
              <a:latin typeface="Arial" panose="020B0604020202020204" pitchFamily="34" charset="0"/>
            </a:endParaRPr>
          </a:p>
          <a:p>
            <a:pPr marL="0" lvl="0" indent="0" algn="l" rtl="0">
              <a:lnSpc>
                <a:spcPct val="100000"/>
              </a:lnSpc>
              <a:spcBef>
                <a:spcPts val="900"/>
              </a:spcBef>
              <a:spcAft>
                <a:spcPts val="0"/>
              </a:spcAft>
              <a:buNone/>
            </a:pPr>
            <a:r>
              <a:rPr lang="en-GB" sz="1450" b="1" dirty="0">
                <a:solidFill>
                  <a:srgbClr val="202124"/>
                </a:solidFill>
                <a:latin typeface="Arial" panose="020B0604020202020204" pitchFamily="34" charset="0"/>
              </a:rPr>
              <a:t>All the peace maker turn war officers</a:t>
            </a:r>
            <a:endParaRPr sz="1450" b="1" dirty="0">
              <a:solidFill>
                <a:srgbClr val="202124"/>
              </a:solidFill>
              <a:latin typeface="Arial" panose="020B0604020202020204" pitchFamily="34" charset="0"/>
            </a:endParaRPr>
          </a:p>
          <a:p>
            <a:pPr marL="0" lvl="0" indent="0" algn="l" rtl="0">
              <a:lnSpc>
                <a:spcPct val="100000"/>
              </a:lnSpc>
              <a:spcBef>
                <a:spcPts val="900"/>
              </a:spcBef>
              <a:spcAft>
                <a:spcPts val="900"/>
              </a:spcAft>
              <a:buNone/>
            </a:pPr>
            <a:r>
              <a:rPr lang="en-GB" sz="1450" b="1" dirty="0">
                <a:solidFill>
                  <a:srgbClr val="202124"/>
                </a:solidFill>
                <a:latin typeface="Arial" panose="020B0604020202020204" pitchFamily="34" charset="0"/>
              </a:rPr>
              <a:t>Hear what I say</a:t>
            </a:r>
            <a:endParaRPr sz="1450" b="1" dirty="0">
              <a:solidFill>
                <a:srgbClr val="202124"/>
              </a:solidFill>
              <a:latin typeface="Arial" panose="020B0604020202020204" pitchFamily="34" charset="0"/>
            </a:endParaRPr>
          </a:p>
        </p:txBody>
      </p:sp>
      <p:pic>
        <p:nvPicPr>
          <p:cNvPr id="6" name="Google Shape;95;p18" descr="This Performance From 1980" title="Junior Murvin - Police and Thieves">
            <a:hlinkClick r:id="rId3"/>
            <a:extLst>
              <a:ext uri="{FF2B5EF4-FFF2-40B4-BE49-F238E27FC236}">
                <a16:creationId xmlns:a16="http://schemas.microsoft.com/office/drawing/2014/main" id="{5674D96D-5F72-46B6-9CF1-4B32EAB44CCD}"/>
              </a:ext>
            </a:extLst>
          </p:cNvPr>
          <p:cNvPicPr preferRelativeResize="0"/>
          <p:nvPr/>
        </p:nvPicPr>
        <p:blipFill rotWithShape="1">
          <a:blip r:embed="rId4">
            <a:alphaModFix/>
          </a:blip>
          <a:srcRect t="11787" b="12398"/>
          <a:stretch/>
        </p:blipFill>
        <p:spPr>
          <a:xfrm>
            <a:off x="5885973" y="3442333"/>
            <a:ext cx="2314503" cy="154004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DB2829A-4F93-44B8-8884-B364961B1E93}"/>
              </a:ext>
            </a:extLst>
          </p:cNvPr>
          <p:cNvGraphicFramePr>
            <a:graphicFrameLocks noGrp="1"/>
          </p:cNvGraphicFramePr>
          <p:nvPr>
            <p:extLst>
              <p:ext uri="{D42A27DB-BD31-4B8C-83A1-F6EECF244321}">
                <p14:modId xmlns:p14="http://schemas.microsoft.com/office/powerpoint/2010/main" val="3310275894"/>
              </p:ext>
            </p:extLst>
          </p:nvPr>
        </p:nvGraphicFramePr>
        <p:xfrm>
          <a:off x="311700" y="2113056"/>
          <a:ext cx="8520600" cy="1828800"/>
        </p:xfrm>
        <a:graphic>
          <a:graphicData uri="http://schemas.openxmlformats.org/drawingml/2006/table">
            <a:tbl>
              <a:tblPr firstRow="1" bandRow="1">
                <a:tableStyleId>{5C22544A-7EE6-4342-B048-85BDC9FD1C3A}</a:tableStyleId>
              </a:tblPr>
              <a:tblGrid>
                <a:gridCol w="4260300">
                  <a:extLst>
                    <a:ext uri="{9D8B030D-6E8A-4147-A177-3AD203B41FA5}">
                      <a16:colId xmlns:a16="http://schemas.microsoft.com/office/drawing/2014/main" val="3548685997"/>
                    </a:ext>
                  </a:extLst>
                </a:gridCol>
                <a:gridCol w="4260300">
                  <a:extLst>
                    <a:ext uri="{9D8B030D-6E8A-4147-A177-3AD203B41FA5}">
                      <a16:colId xmlns:a16="http://schemas.microsoft.com/office/drawing/2014/main" val="194175339"/>
                    </a:ext>
                  </a:extLst>
                </a:gridCol>
              </a:tblGrid>
              <a:tr h="370840">
                <a:tc>
                  <a:txBody>
                    <a:bodyPr/>
                    <a:lstStyle/>
                    <a:p>
                      <a:r>
                        <a:rPr lang="en-GB" dirty="0">
                          <a:latin typeface="Arial" panose="020B0604020202020204" pitchFamily="34" charset="0"/>
                        </a:rPr>
                        <a:t>How does the music associated with carnival support what you have already found out about carnival in previous lessons?</a:t>
                      </a:r>
                    </a:p>
                  </a:txBody>
                  <a:tcPr/>
                </a:tc>
                <a:tc>
                  <a:txBody>
                    <a:bodyPr/>
                    <a:lstStyle/>
                    <a:p>
                      <a:r>
                        <a:rPr lang="en-GB" dirty="0">
                          <a:latin typeface="Arial" panose="020B0604020202020204" pitchFamily="34" charset="0"/>
                        </a:rPr>
                        <a:t>Does the music associated with carnival add anything extra to your understanding of carnival?</a:t>
                      </a:r>
                    </a:p>
                  </a:txBody>
                  <a:tcPr/>
                </a:tc>
                <a:extLst>
                  <a:ext uri="{0D108BD9-81ED-4DB2-BD59-A6C34878D82A}">
                    <a16:rowId xmlns:a16="http://schemas.microsoft.com/office/drawing/2014/main" val="3668863116"/>
                  </a:ext>
                </a:extLst>
              </a:tr>
              <a:tr h="370840">
                <a:tc>
                  <a:txBody>
                    <a:bodyPr/>
                    <a:lstStyle/>
                    <a:p>
                      <a:endParaRPr lang="en-GB" dirty="0">
                        <a:latin typeface="Arial" panose="020B0604020202020204" pitchFamily="34" charset="0"/>
                      </a:endParaRPr>
                    </a:p>
                    <a:p>
                      <a:endParaRPr lang="en-GB" dirty="0">
                        <a:latin typeface="Arial" panose="020B0604020202020204" pitchFamily="34" charset="0"/>
                      </a:endParaRPr>
                    </a:p>
                    <a:p>
                      <a:endParaRPr lang="en-GB" dirty="0"/>
                    </a:p>
                    <a:p>
                      <a:endParaRPr lang="en-GB" dirty="0"/>
                    </a:p>
                    <a:p>
                      <a:endParaRPr lang="en-GB" dirty="0"/>
                    </a:p>
                  </a:txBody>
                  <a:tcPr/>
                </a:tc>
                <a:tc>
                  <a:txBody>
                    <a:bodyPr/>
                    <a:lstStyle/>
                    <a:p>
                      <a:endParaRPr lang="en-GB" dirty="0">
                        <a:latin typeface="Arial" panose="020B0604020202020204" pitchFamily="34" charset="0"/>
                      </a:endParaRPr>
                    </a:p>
                  </a:txBody>
                  <a:tcPr/>
                </a:tc>
                <a:extLst>
                  <a:ext uri="{0D108BD9-81ED-4DB2-BD59-A6C34878D82A}">
                    <a16:rowId xmlns:a16="http://schemas.microsoft.com/office/drawing/2014/main" val="2658394630"/>
                  </a:ext>
                </a:extLst>
              </a:tr>
            </a:tbl>
          </a:graphicData>
        </a:graphic>
      </p:graphicFrame>
      <p:sp>
        <p:nvSpPr>
          <p:cNvPr id="5" name="Title 1">
            <a:extLst>
              <a:ext uri="{FF2B5EF4-FFF2-40B4-BE49-F238E27FC236}">
                <a16:creationId xmlns:a16="http://schemas.microsoft.com/office/drawing/2014/main" id="{CAF0A91D-9286-4EDA-9B2B-264EA75F9280}"/>
              </a:ext>
            </a:extLst>
          </p:cNvPr>
          <p:cNvSpPr txBox="1">
            <a:spLocks/>
          </p:cNvSpPr>
          <p:nvPr/>
        </p:nvSpPr>
        <p:spPr>
          <a:xfrm>
            <a:off x="311700" y="50111"/>
            <a:ext cx="8520600" cy="572700"/>
          </a:xfrm>
          <a:prstGeom prst="rect">
            <a:avLst/>
          </a:prstGeom>
        </p:spPr>
        <p:txBody>
          <a:bodyPr spcFirstLastPara="1" vert="horz" wrap="square" lIns="91425" tIns="91425" rIns="91425" bIns="91425" rtlCol="0" anchor="t" anchorCtr="0">
            <a:noAutofit/>
          </a:bodyPr>
          <a:lstStyle>
            <a:lvl1pPr lvl="0" algn="l" defTabSz="685800" rtl="0" eaLnBrk="1" latinLnBrk="0" hangingPunct="1">
              <a:lnSpc>
                <a:spcPct val="90000"/>
              </a:lnSpc>
              <a:spcBef>
                <a:spcPts val="0"/>
              </a:spcBef>
              <a:spcAft>
                <a:spcPts val="0"/>
              </a:spcAft>
              <a:buSzPts val="2800"/>
              <a:buNone/>
              <a:defRPr sz="3300" kern="1200">
                <a:solidFill>
                  <a:schemeClr val="tx1"/>
                </a:solidFill>
                <a:latin typeface="Arial" panose="020B0604020202020204" pitchFamily="34" charset="0"/>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GB" sz="3600"/>
              <a:t>Reflection</a:t>
            </a:r>
            <a:endParaRPr lang="en-GB" sz="3600" dirty="0"/>
          </a:p>
        </p:txBody>
      </p:sp>
      <p:sp>
        <p:nvSpPr>
          <p:cNvPr id="6" name="Text Placeholder 2">
            <a:extLst>
              <a:ext uri="{FF2B5EF4-FFF2-40B4-BE49-F238E27FC236}">
                <a16:creationId xmlns:a16="http://schemas.microsoft.com/office/drawing/2014/main" id="{428D4140-CA58-4AC8-B264-6E987001DD35}"/>
              </a:ext>
            </a:extLst>
          </p:cNvPr>
          <p:cNvSpPr>
            <a:spLocks noGrp="1"/>
          </p:cNvSpPr>
          <p:nvPr>
            <p:ph type="body" idx="1"/>
          </p:nvPr>
        </p:nvSpPr>
        <p:spPr>
          <a:xfrm>
            <a:off x="311700" y="863550"/>
            <a:ext cx="8520600" cy="3416400"/>
          </a:xfrm>
        </p:spPr>
        <p:txBody>
          <a:bodyPr/>
          <a:lstStyle/>
          <a:p>
            <a:pPr marL="114300" indent="0">
              <a:buNone/>
            </a:pPr>
            <a:r>
              <a:rPr lang="en-GB" sz="2400" dirty="0"/>
              <a:t>How far can music add to our understanding of the significance of carnival to the Manchester Community in the 1970’s?</a:t>
            </a:r>
            <a:endParaRPr lang="en-GB" dirty="0"/>
          </a:p>
          <a:p>
            <a:endParaRPr lang="en-GB" dirty="0"/>
          </a:p>
        </p:txBody>
      </p:sp>
    </p:spTree>
    <p:extLst>
      <p:ext uri="{BB962C8B-B14F-4D97-AF65-F5344CB8AC3E}">
        <p14:creationId xmlns:p14="http://schemas.microsoft.com/office/powerpoint/2010/main" val="30290482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11806</TotalTime>
  <Words>979</Words>
  <Application>Microsoft Office PowerPoint</Application>
  <PresentationFormat>On-screen Show (16:9)</PresentationFormat>
  <Paragraphs>78</Paragraphs>
  <Slides>10</Slides>
  <Notes>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Office Theme</vt:lpstr>
      <vt:lpstr>PowerPoint Presentation</vt:lpstr>
      <vt:lpstr>PowerPoint Presentation</vt:lpstr>
      <vt:lpstr>PowerPoint Presentation</vt:lpstr>
      <vt:lpstr>PowerPoint Presentation</vt:lpstr>
      <vt:lpstr>PowerPoint Presentation</vt:lpstr>
      <vt:lpstr>https://www.youtube.com/watch?v=L8zp7WF-03U</vt:lpstr>
      <vt:lpstr>PowerPoint Presentation</vt:lpstr>
      <vt:lpstr>PowerPoint Presentation</vt:lpstr>
      <vt:lpstr>PowerPoint Presentation</vt:lpstr>
      <vt:lpstr>What can primary evidence tell us about the significance of carnival to the Manchester community the 1970s?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McHarg, Catherine</cp:lastModifiedBy>
  <cp:revision>18</cp:revision>
  <dcterms:modified xsi:type="dcterms:W3CDTF">2022-06-01T10:14:20Z</dcterms:modified>
</cp:coreProperties>
</file>