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tags/tag47.xml" ContentType="application/vnd.openxmlformats-officedocument.presentationml.tags+xml"/>
  <Override PartName="/ppt/notesSlides/notesSlide46.xml" ContentType="application/vnd.openxmlformats-officedocument.presentationml.notesSlide+xml"/>
  <Override PartName="/ppt/tags/tag48.xml" ContentType="application/vnd.openxmlformats-officedocument.presentationml.tags+xml"/>
  <Override PartName="/ppt/notesSlides/notesSlide47.xml" ContentType="application/vnd.openxmlformats-officedocument.presentationml.notesSlide+xml"/>
  <Override PartName="/ppt/tags/tag49.xml" ContentType="application/vnd.openxmlformats-officedocument.presentationml.tags+xml"/>
  <Override PartName="/ppt/notesSlides/notesSlide48.xml" ContentType="application/vnd.openxmlformats-officedocument.presentationml.notesSlide+xml"/>
  <Override PartName="/ppt/tags/tag50.xml" ContentType="application/vnd.openxmlformats-officedocument.presentationml.tags+xml"/>
  <Override PartName="/ppt/notesSlides/notesSlide49.xml" ContentType="application/vnd.openxmlformats-officedocument.presentationml.notesSlide+xml"/>
  <Override PartName="/ppt/tags/tag51.xml" ContentType="application/vnd.openxmlformats-officedocument.presentationml.tags+xml"/>
  <Override PartName="/ppt/notesSlides/notesSlide50.xml" ContentType="application/vnd.openxmlformats-officedocument.presentationml.notesSlide+xml"/>
  <Override PartName="/ppt/tags/tag52.xml" ContentType="application/vnd.openxmlformats-officedocument.presentationml.tags+xml"/>
  <Override PartName="/ppt/notesSlides/notesSlide51.xml" ContentType="application/vnd.openxmlformats-officedocument.presentationml.notesSlide+xml"/>
  <Override PartName="/ppt/tags/tag53.xml" ContentType="application/vnd.openxmlformats-officedocument.presentationml.tags+xml"/>
  <Override PartName="/ppt/notesSlides/notesSlide52.xml" ContentType="application/vnd.openxmlformats-officedocument.presentationml.notesSlide+xml"/>
  <Override PartName="/ppt/tags/tag54.xml" ContentType="application/vnd.openxmlformats-officedocument.presentationml.tags+xml"/>
  <Override PartName="/ppt/notesSlides/notesSlide53.xml" ContentType="application/vnd.openxmlformats-officedocument.presentationml.notesSlide+xml"/>
  <Override PartName="/ppt/tags/tag55.xml" ContentType="application/vnd.openxmlformats-officedocument.presentationml.tags+xml"/>
  <Override PartName="/ppt/notesSlides/notesSlide54.xml" ContentType="application/vnd.openxmlformats-officedocument.presentationml.notesSlide+xml"/>
  <Override PartName="/ppt/tags/tag56.xml" ContentType="application/vnd.openxmlformats-officedocument.presentationml.tags+xml"/>
  <Override PartName="/ppt/notesSlides/notesSlide55.xml" ContentType="application/vnd.openxmlformats-officedocument.presentationml.notesSlide+xml"/>
  <Override PartName="/ppt/tags/tag57.xml" ContentType="application/vnd.openxmlformats-officedocument.presentationml.tags+xml"/>
  <Override PartName="/ppt/notesSlides/notesSlide56.xml" ContentType="application/vnd.openxmlformats-officedocument.presentationml.notesSlide+xml"/>
  <Override PartName="/ppt/tags/tag58.xml" ContentType="application/vnd.openxmlformats-officedocument.presentationml.tags+xml"/>
  <Override PartName="/ppt/notesSlides/notesSlide57.xml" ContentType="application/vnd.openxmlformats-officedocument.presentationml.notesSlide+xml"/>
  <Override PartName="/ppt/tags/tag59.xml" ContentType="application/vnd.openxmlformats-officedocument.presentationml.tags+xml"/>
  <Override PartName="/ppt/notesSlides/notesSlide58.xml" ContentType="application/vnd.openxmlformats-officedocument.presentationml.notesSlide+xml"/>
  <Override PartName="/ppt/tags/tag60.xml" ContentType="application/vnd.openxmlformats-officedocument.presentationml.tags+xml"/>
  <Override PartName="/ppt/notesSlides/notesSlide59.xml" ContentType="application/vnd.openxmlformats-officedocument.presentationml.notesSlide+xml"/>
  <Override PartName="/ppt/tags/tag61.xml" ContentType="application/vnd.openxmlformats-officedocument.presentationml.tags+xml"/>
  <Override PartName="/ppt/notesSlides/notesSlide60.xml" ContentType="application/vnd.openxmlformats-officedocument.presentationml.notesSlide+xml"/>
  <Override PartName="/ppt/tags/tag62.xml" ContentType="application/vnd.openxmlformats-officedocument.presentationml.tags+xml"/>
  <Override PartName="/ppt/notesSlides/notesSlide61.xml" ContentType="application/vnd.openxmlformats-officedocument.presentationml.notesSlide+xml"/>
  <Override PartName="/ppt/tags/tag63.xml" ContentType="application/vnd.openxmlformats-officedocument.presentationml.tags+xml"/>
  <Override PartName="/ppt/notesSlides/notesSlide62.xml" ContentType="application/vnd.openxmlformats-officedocument.presentationml.notesSlide+xml"/>
  <Override PartName="/ppt/tags/tag64.xml" ContentType="application/vnd.openxmlformats-officedocument.presentationml.tags+xml"/>
  <Override PartName="/ppt/notesSlides/notesSlide63.xml" ContentType="application/vnd.openxmlformats-officedocument.presentationml.notesSlide+xml"/>
  <Override PartName="/ppt/tags/tag65.xml" ContentType="application/vnd.openxmlformats-officedocument.presentationml.tags+xml"/>
  <Override PartName="/ppt/notesSlides/notesSlide64.xml" ContentType="application/vnd.openxmlformats-officedocument.presentationml.notesSlide+xml"/>
  <Override PartName="/ppt/tags/tag66.xml" ContentType="application/vnd.openxmlformats-officedocument.presentationml.tags+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258" r:id="rId2"/>
    <p:sldId id="259" r:id="rId3"/>
    <p:sldId id="260" r:id="rId4"/>
    <p:sldId id="261" r:id="rId5"/>
    <p:sldId id="262" r:id="rId6"/>
    <p:sldId id="264" r:id="rId7"/>
    <p:sldId id="265" r:id="rId8"/>
    <p:sldId id="352" r:id="rId9"/>
    <p:sldId id="353" r:id="rId10"/>
    <p:sldId id="267" r:id="rId11"/>
    <p:sldId id="268" r:id="rId12"/>
    <p:sldId id="269" r:id="rId13"/>
    <p:sldId id="360" r:id="rId14"/>
    <p:sldId id="349" r:id="rId15"/>
    <p:sldId id="271" r:id="rId16"/>
    <p:sldId id="274" r:id="rId17"/>
    <p:sldId id="350" r:id="rId18"/>
    <p:sldId id="356" r:id="rId19"/>
    <p:sldId id="300" r:id="rId20"/>
    <p:sldId id="342" r:id="rId21"/>
    <p:sldId id="301" r:id="rId22"/>
    <p:sldId id="359" r:id="rId23"/>
    <p:sldId id="270" r:id="rId24"/>
    <p:sldId id="358" r:id="rId25"/>
    <p:sldId id="273" r:id="rId26"/>
    <p:sldId id="351" r:id="rId27"/>
    <p:sldId id="275" r:id="rId28"/>
    <p:sldId id="357" r:id="rId29"/>
    <p:sldId id="343" r:id="rId30"/>
    <p:sldId id="344" r:id="rId31"/>
    <p:sldId id="278" r:id="rId32"/>
    <p:sldId id="280" r:id="rId33"/>
    <p:sldId id="363" r:id="rId34"/>
    <p:sldId id="348" r:id="rId35"/>
    <p:sldId id="339" r:id="rId36"/>
    <p:sldId id="341" r:id="rId37"/>
    <p:sldId id="345" r:id="rId38"/>
    <p:sldId id="346" r:id="rId39"/>
    <p:sldId id="369" r:id="rId40"/>
    <p:sldId id="364" r:id="rId41"/>
    <p:sldId id="368" r:id="rId42"/>
    <p:sldId id="263" r:id="rId43"/>
    <p:sldId id="293" r:id="rId44"/>
    <p:sldId id="294" r:id="rId45"/>
    <p:sldId id="362" r:id="rId46"/>
    <p:sldId id="295" r:id="rId47"/>
    <p:sldId id="296" r:id="rId48"/>
    <p:sldId id="297" r:id="rId49"/>
    <p:sldId id="299" r:id="rId50"/>
    <p:sldId id="298" r:id="rId51"/>
    <p:sldId id="361" r:id="rId52"/>
    <p:sldId id="338" r:id="rId53"/>
    <p:sldId id="365" r:id="rId54"/>
    <p:sldId id="329" r:id="rId55"/>
    <p:sldId id="330" r:id="rId56"/>
    <p:sldId id="331" r:id="rId57"/>
    <p:sldId id="328" r:id="rId58"/>
    <p:sldId id="332" r:id="rId59"/>
    <p:sldId id="333" r:id="rId60"/>
    <p:sldId id="334" r:id="rId61"/>
    <p:sldId id="335" r:id="rId62"/>
    <p:sldId id="370" r:id="rId63"/>
    <p:sldId id="366" r:id="rId64"/>
    <p:sldId id="371" r:id="rId65"/>
    <p:sldId id="367" r:id="rId66"/>
  </p:sldIdLst>
  <p:sldSz cx="9144000" cy="6858000" type="screen4x3"/>
  <p:notesSz cx="6858000" cy="9144000"/>
  <p:custDataLst>
    <p:tags r:id="rId6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723" autoAdjust="0"/>
  </p:normalViewPr>
  <p:slideViewPr>
    <p:cSldViewPr>
      <p:cViewPr>
        <p:scale>
          <a:sx n="70" d="100"/>
          <a:sy n="70" d="100"/>
        </p:scale>
        <p:origin x="-1974" y="-216"/>
      </p:cViewPr>
      <p:guideLst>
        <p:guide orient="horz" pos="2160"/>
        <p:guide pos="2880"/>
      </p:guideLst>
    </p:cSldViewPr>
  </p:slideViewPr>
  <p:notesTextViewPr>
    <p:cViewPr>
      <p:scale>
        <a:sx n="1" d="1"/>
        <a:sy n="1" d="1"/>
      </p:scale>
      <p:origin x="0" y="0"/>
    </p:cViewPr>
  </p:notesTextViewPr>
  <p:sorterViewPr>
    <p:cViewPr>
      <p:scale>
        <a:sx n="100" d="100"/>
        <a:sy n="100" d="100"/>
      </p:scale>
      <p:origin x="0" y="286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gs" Target="tags/tag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C76875-3880-4D4B-B8B5-04143603DA21}" type="datetimeFigureOut">
              <a:rPr lang="en-GB" smtClean="0"/>
              <a:t>07/05/2020</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FAA7E5B-8348-495F-9AD8-23C58165D41C}" type="slidenum">
              <a:rPr lang="en-GB" smtClean="0"/>
              <a:t>‹#›</a:t>
            </a:fld>
            <a:endParaRPr lang="en-GB"/>
          </a:p>
        </p:txBody>
      </p:sp>
    </p:spTree>
    <p:extLst>
      <p:ext uri="{BB962C8B-B14F-4D97-AF65-F5344CB8AC3E}">
        <p14:creationId xmlns:p14="http://schemas.microsoft.com/office/powerpoint/2010/main" val="880993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ezitis.myzen.co.uk/sthelier.html"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british-history.ac.uk/vch/essex/vol5/pp281-294#fnn286"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s://ezitis.myzen.co.uk/dagenham.html" TargetMode="External"/><Relationship Id="rId4" Type="http://schemas.openxmlformats.org/officeDocument/2006/relationships/hyperlink" Target="https://www.british-history.ac.uk/vch/essex/vol5/pp281-294"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lostliverpool.blogspot.com/2008/02/history-of-university-hospital-aintree.html"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liverpoolecho.co.uk/news/health/a-history-of-healthcare-3492855"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ezitis.myzen.co.uk/sthelier.html"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leicester.omeka.net/exhibits/show/postwar"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leicester.omeka.net/exhibits/show/postwar/health/tb"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gresham.ac.uk/lecture/transcript/download/front-line-infectious-disease-control-at-britains-borders/"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historic-hospitals.com/2015/08/30/humphreys-hospitals/"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historic-hospitals.com/2015/08/30/humphreys-hospitals/"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historicengland.org.uk/listing/what-is-designation/heritage-highlights/jenners-hut-birthplace-public-health/"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s://historicengland.org.uk/get-involved/100-places/science-discovery/cholera-smallpox-immunology/" TargetMode="Externa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historicengland.org.uk/services-skills/education/teaching-activities/how-you-can-enrich-the-list/"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ellcomecollection.org/works?query=%22Dimsdale,%20Thomas,%201712-1800.%22"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s://en.wikipedia.org/wiki/Thomas_Dimsdale" TargetMode="Externa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ellcomecollection.org/works?query=%22Dimsdale,%20Thomas,%201712-1800.%22"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wiltshire-opc.org.uk/Items/Mere/Mere%20-%20History%20of%20St.%20Michaels.pdf"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wiltshire-opc.org.uk/Items/Mere/Mere%20-%20History%20of%20St.%20Michaels.pdf"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www.bl.uk/catalogues/illuminatedmanuscripts/ILLUMIN.ASP?Size=mid&amp;IllID=61638" TargetMode="External"/><Relationship Id="rId2" Type="http://schemas.openxmlformats.org/officeDocument/2006/relationships/slide" Target="../slides/slide57.xml"/><Relationship Id="rId1" Type="http://schemas.openxmlformats.org/officeDocument/2006/relationships/notesMaster" Target="../notesMasters/notesMaster1.xml"/><Relationship Id="rId4" Type="http://schemas.openxmlformats.org/officeDocument/2006/relationships/hyperlink" Target="https://www.littlewaychapel.com/blog/simple-childrens-lesson-for-st-francis-day" TargetMode="Externa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eveningnews24.co.uk/news/lazar-house-sprowston-leper-hospital-norwich-heritage-open-days-1-6278849"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www.eveningnews24.co.uk/news/lazar-house-sprowston-leper-hospital-norwich-heritage-open-days-1-6278849"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1</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ea typeface="MS PGothic" pitchFamily="34" charset="-128"/>
                <a:cs typeface="Arial" charset="0"/>
              </a:rPr>
              <a:t>Image: </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Source: </a:t>
            </a:r>
            <a:r>
              <a:rPr lang="en-GB" dirty="0" smtClean="0">
                <a:ea typeface="MS PGothic" pitchFamily="34" charset="-128"/>
                <a:cs typeface="Arial" charset="0"/>
              </a:rPr>
              <a:t>Historic England Archive.</a:t>
            </a:r>
            <a:r>
              <a:rPr lang="en-GB" baseline="0" dirty="0" smtClean="0">
                <a:ea typeface="MS PGothic" pitchFamily="34" charset="-128"/>
                <a:cs typeface="Arial" charset="0"/>
              </a:rPr>
              <a:t> </a:t>
            </a:r>
            <a:r>
              <a:rPr lang="en-GB" sz="1200" b="0" i="0" kern="1200" dirty="0" smtClean="0">
                <a:solidFill>
                  <a:schemeClr val="tx1"/>
                </a:solidFill>
                <a:effectLst/>
                <a:latin typeface="+mn-lt"/>
                <a:ea typeface="+mn-ea"/>
                <a:cs typeface="+mn-cs"/>
              </a:rPr>
              <a:t>An exterior view of the nurses' home at </a:t>
            </a:r>
            <a:r>
              <a:rPr lang="en-GB" sz="1200" b="0" i="0" kern="1200" dirty="0" err="1" smtClean="0">
                <a:solidFill>
                  <a:schemeClr val="tx1"/>
                </a:solidFill>
                <a:effectLst/>
                <a:latin typeface="+mn-lt"/>
                <a:ea typeface="+mn-ea"/>
                <a:cs typeface="+mn-cs"/>
              </a:rPr>
              <a:t>Harefield</a:t>
            </a:r>
            <a:r>
              <a:rPr lang="en-GB" sz="1200" b="0" i="0" kern="1200" dirty="0" smtClean="0">
                <a:solidFill>
                  <a:schemeClr val="tx1"/>
                </a:solidFill>
                <a:effectLst/>
                <a:latin typeface="+mn-lt"/>
                <a:ea typeface="+mn-ea"/>
                <a:cs typeface="+mn-cs"/>
              </a:rPr>
              <a:t> (TB) Sanatorium</a:t>
            </a:r>
            <a:r>
              <a:rPr lang="en-GB" dirty="0" smtClean="0"/>
              <a:t>, </a:t>
            </a:r>
            <a:r>
              <a:rPr lang="en-GB" baseline="0" dirty="0" err="1" smtClean="0">
                <a:latin typeface="Arial" panose="020B0604020202020204" pitchFamily="34" charset="0"/>
                <a:cs typeface="Arial" panose="020B0604020202020204" pitchFamily="34" charset="0"/>
              </a:rPr>
              <a:t>Harefield</a:t>
            </a:r>
            <a:r>
              <a:rPr lang="en-GB" baseline="0" dirty="0" smtClean="0">
                <a:latin typeface="Arial" panose="020B0604020202020204" pitchFamily="34" charset="0"/>
                <a:cs typeface="Arial" panose="020B0604020202020204" pitchFamily="34" charset="0"/>
              </a:rPr>
              <a:t> </a:t>
            </a:r>
            <a:r>
              <a:rPr lang="en-GB" baseline="0" dirty="0" err="1" smtClean="0">
                <a:latin typeface="Arial" panose="020B0604020202020204" pitchFamily="34" charset="0"/>
                <a:cs typeface="Arial" panose="020B0604020202020204" pitchFamily="34" charset="0"/>
              </a:rPr>
              <a:t>Sanitorium</a:t>
            </a:r>
            <a:r>
              <a:rPr lang="en-GB" baseline="0" dirty="0" smtClean="0">
                <a:latin typeface="Arial" panose="020B0604020202020204" pitchFamily="34" charset="0"/>
                <a:cs typeface="Arial" panose="020B0604020202020204" pitchFamily="34" charset="0"/>
              </a:rPr>
              <a:t>, </a:t>
            </a:r>
            <a:r>
              <a:rPr lang="en-GB" baseline="0" dirty="0" err="1" smtClean="0">
                <a:latin typeface="Arial" panose="020B0604020202020204" pitchFamily="34" charset="0"/>
                <a:cs typeface="Arial" panose="020B0604020202020204" pitchFamily="34" charset="0"/>
              </a:rPr>
              <a:t>Harefield</a:t>
            </a:r>
            <a:r>
              <a:rPr lang="en-GB" baseline="0" dirty="0" smtClean="0">
                <a:latin typeface="Arial" panose="020B0604020202020204" pitchFamily="34" charset="0"/>
                <a:cs typeface="Arial" panose="020B0604020202020204" pitchFamily="34" charset="0"/>
              </a:rPr>
              <a:t>, Greater London</a:t>
            </a:r>
            <a:r>
              <a:rPr lang="en-GB" baseline="0" dirty="0" smtClean="0">
                <a:latin typeface="+mn-lt"/>
                <a:ea typeface="MS PGothic" pitchFamily="34" charset="-128"/>
                <a:cs typeface="Arial" charset="0"/>
              </a:rPr>
              <a:t> </a:t>
            </a:r>
            <a:r>
              <a:rPr lang="en-GB" dirty="0" smtClean="0">
                <a:ea typeface="MS PGothic" pitchFamily="34" charset="-128"/>
                <a:cs typeface="Arial" charset="0"/>
              </a:rPr>
              <a:t>– 8</a:t>
            </a:r>
            <a:r>
              <a:rPr lang="en-GB" baseline="30000" dirty="0" smtClean="0">
                <a:ea typeface="MS PGothic" pitchFamily="34" charset="-128"/>
                <a:cs typeface="Arial" charset="0"/>
              </a:rPr>
              <a:t>th</a:t>
            </a:r>
            <a:r>
              <a:rPr lang="en-GB" dirty="0" smtClean="0">
                <a:ea typeface="MS PGothic" pitchFamily="34" charset="-128"/>
                <a:cs typeface="Arial" charset="0"/>
              </a:rPr>
              <a:t> March 1942 Ref:</a:t>
            </a:r>
            <a:r>
              <a:rPr lang="en-GB" sz="1200" b="0" i="0" kern="1200" dirty="0" smtClean="0">
                <a:solidFill>
                  <a:schemeClr val="tx1"/>
                </a:solidFill>
                <a:effectLst/>
                <a:latin typeface="+mn-lt"/>
                <a:ea typeface="+mn-ea"/>
                <a:cs typeface="+mn-cs"/>
              </a:rPr>
              <a:t>med01_01_2717</a:t>
            </a: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10</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ea typeface="MS PGothic" pitchFamily="34" charset="-128"/>
                <a:cs typeface="Arial" charset="0"/>
              </a:rPr>
              <a:t>Image: </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a:t>
            </a:r>
            <a:r>
              <a:rPr lang="en-GB" dirty="0" smtClean="0">
                <a:latin typeface="Arial" panose="020B0604020202020204" pitchFamily="34" charset="0"/>
                <a:cs typeface="Arial" panose="020B0604020202020204" pitchFamily="34" charset="0"/>
              </a:rPr>
              <a:t>Crown </a:t>
            </a:r>
            <a:r>
              <a:rPr lang="en-GB" dirty="0" err="1" smtClean="0">
                <a:latin typeface="Arial" panose="020B0604020202020204" pitchFamily="34" charset="0"/>
                <a:cs typeface="Arial" panose="020B0604020202020204" pitchFamily="34" charset="0"/>
              </a:rPr>
              <a:t>copyright.NMR</a:t>
            </a:r>
            <a:r>
              <a:rPr lang="en-GB" dirty="0" smtClean="0">
                <a:latin typeface="Arial" panose="020B0604020202020204" pitchFamily="34" charset="0"/>
                <a:cs typeface="Arial" panose="020B0604020202020204" pitchFamily="34" charset="0"/>
              </a:rPr>
              <a:t> </a:t>
            </a:r>
            <a:r>
              <a:rPr lang="en-GB" dirty="0" smtClean="0">
                <a:ea typeface="MS PGothic" pitchFamily="34" charset="-128"/>
                <a:cs typeface="Arial" charset="0"/>
              </a:rPr>
              <a:t>Historic England Archive.</a:t>
            </a:r>
            <a:r>
              <a:rPr lang="en-GB" baseline="0" dirty="0" smtClean="0">
                <a:ea typeface="MS PGothic" pitchFamily="34" charset="-128"/>
                <a:cs typeface="Arial" charset="0"/>
              </a:rPr>
              <a:t> </a:t>
            </a:r>
            <a:r>
              <a:rPr lang="en-GB" dirty="0" smtClean="0">
                <a:latin typeface="Arial" panose="020B0604020202020204" pitchFamily="34" charset="0"/>
                <a:cs typeface="Arial" panose="020B0604020202020204" pitchFamily="34" charset="0"/>
              </a:rPr>
              <a:t>Shelters at </a:t>
            </a:r>
            <a:r>
              <a:rPr lang="en-GB" dirty="0" err="1" smtClean="0">
                <a:latin typeface="Arial" panose="020B0604020202020204" pitchFamily="34" charset="0"/>
                <a:cs typeface="Arial" panose="020B0604020202020204" pitchFamily="34" charset="0"/>
              </a:rPr>
              <a:t>Mundesley</a:t>
            </a:r>
            <a:r>
              <a:rPr lang="en-GB" dirty="0" smtClean="0">
                <a:latin typeface="Arial" panose="020B0604020202020204" pitchFamily="34" charset="0"/>
                <a:cs typeface="Arial" panose="020B0604020202020204" pitchFamily="34" charset="0"/>
              </a:rPr>
              <a:t> Hospital, Norfolk</a:t>
            </a:r>
            <a:r>
              <a:rPr lang="en-GB" dirty="0" smtClean="0">
                <a:ea typeface="MS PGothic" pitchFamily="34" charset="-128"/>
                <a:cs typeface="Arial" charset="0"/>
              </a:rPr>
              <a:t> - </a:t>
            </a:r>
            <a:r>
              <a:rPr lang="en-GB" dirty="0" smtClean="0">
                <a:latin typeface="Arial" panose="020B0604020202020204" pitchFamily="34" charset="0"/>
                <a:cs typeface="Arial" panose="020B0604020202020204" pitchFamily="34" charset="0"/>
              </a:rPr>
              <a:t>September 1992 </a:t>
            </a:r>
            <a:r>
              <a:rPr lang="en-GB" dirty="0" smtClean="0">
                <a:ea typeface="MS PGothic" pitchFamily="34" charset="-128"/>
                <a:cs typeface="Arial" charset="0"/>
              </a:rPr>
              <a:t> Ref:</a:t>
            </a:r>
            <a:r>
              <a:rPr lang="en-GB" dirty="0" smtClean="0">
                <a:latin typeface="Arial" panose="020B0604020202020204" pitchFamily="34" charset="0"/>
                <a:cs typeface="Arial" panose="020B0604020202020204" pitchFamily="34" charset="0"/>
              </a:rPr>
              <a:t>bb92/07249</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latin typeface="Arial" panose="020B0604020202020204" pitchFamily="34" charset="0"/>
                <a:cs typeface="Arial" panose="020B0604020202020204" pitchFamily="34" charset="0"/>
              </a:rPr>
              <a:t>Fresh air formed an important part of the treatment for tuberculosis, with many hospitals using open windows and balconies. These revolving sleeping chalets were a feature of the treatment at </a:t>
            </a:r>
            <a:r>
              <a:rPr lang="en-GB" dirty="0" err="1" smtClean="0">
                <a:latin typeface="Arial" panose="020B0604020202020204" pitchFamily="34" charset="0"/>
                <a:cs typeface="Arial" panose="020B0604020202020204" pitchFamily="34" charset="0"/>
              </a:rPr>
              <a:t>Mundesley</a:t>
            </a:r>
            <a:r>
              <a:rPr lang="en-GB" dirty="0" smtClean="0">
                <a:latin typeface="Arial" panose="020B0604020202020204" pitchFamily="34" charset="0"/>
                <a:cs typeface="Arial" panose="020B0604020202020204" pitchFamily="34" charset="0"/>
              </a:rPr>
              <a:t> Hospital from around 1900. Note</a:t>
            </a:r>
            <a:r>
              <a:rPr lang="en-GB" baseline="0" dirty="0" smtClean="0">
                <a:latin typeface="Arial" panose="020B0604020202020204" pitchFamily="34" charset="0"/>
                <a:cs typeface="Arial" panose="020B0604020202020204" pitchFamily="34" charset="0"/>
              </a:rPr>
              <a:t> how the huts are on wheels so that they can moved to face into the sun or wind to provide the best ‘fresh air’ for the patients. </a:t>
            </a:r>
            <a:r>
              <a:rPr lang="en-GB" sz="1200" b="0" i="0" kern="1200" dirty="0" err="1" smtClean="0">
                <a:solidFill>
                  <a:schemeClr val="tx1"/>
                </a:solidFill>
                <a:effectLst/>
                <a:latin typeface="+mn-lt"/>
                <a:ea typeface="+mn-ea"/>
                <a:cs typeface="+mn-cs"/>
              </a:rPr>
              <a:t>Mundesley</a:t>
            </a:r>
            <a:r>
              <a:rPr lang="en-GB" sz="1200" b="0" i="0" kern="1200" dirty="0" smtClean="0">
                <a:solidFill>
                  <a:schemeClr val="tx1"/>
                </a:solidFill>
                <a:effectLst/>
                <a:latin typeface="+mn-lt"/>
                <a:ea typeface="+mn-ea"/>
                <a:cs typeface="+mn-cs"/>
              </a:rPr>
              <a:t> Hospital was established by F W Burton-Fanning - as a TB sanatorium for rich patients. It was one of the first private TB sanatoria and the first large one to be built in England. It was modelled on TB sanatoria in Germany and Switzerland where open-air treatment had been pioneered. </a:t>
            </a:r>
            <a:endParaRPr lang="en-GB"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11</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ea typeface="MS PGothic" pitchFamily="34" charset="-128"/>
                <a:cs typeface="Arial" charset="0"/>
              </a:rPr>
              <a:t>Image: </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Source: </a:t>
            </a:r>
            <a:r>
              <a:rPr lang="en-GB" dirty="0" smtClean="0">
                <a:ea typeface="MS PGothic" pitchFamily="34" charset="-128"/>
                <a:cs typeface="Arial" charset="0"/>
              </a:rPr>
              <a:t>Historic England Archive.</a:t>
            </a:r>
            <a:r>
              <a:rPr lang="en-GB" baseline="0" dirty="0" smtClean="0">
                <a:ea typeface="MS PGothic" pitchFamily="34" charset="-128"/>
                <a:cs typeface="Arial" charset="0"/>
              </a:rPr>
              <a:t> </a:t>
            </a:r>
            <a:r>
              <a:rPr lang="en-GB" sz="1200" b="0" i="0" kern="1200" dirty="0" smtClean="0">
                <a:solidFill>
                  <a:schemeClr val="tx1"/>
                </a:solidFill>
                <a:effectLst/>
                <a:latin typeface="+mn-lt"/>
                <a:ea typeface="+mn-ea"/>
                <a:cs typeface="+mn-cs"/>
              </a:rPr>
              <a:t>The exterior of the open-air women's ward and veranda at Cold Arbour Hospital,</a:t>
            </a:r>
            <a:r>
              <a:rPr lang="en-GB" sz="1200" b="0" i="0" kern="1200" baseline="0" dirty="0" smtClean="0">
                <a:solidFill>
                  <a:schemeClr val="tx1"/>
                </a:solidFill>
                <a:effectLst/>
                <a:latin typeface="+mn-lt"/>
                <a:ea typeface="+mn-ea"/>
                <a:cs typeface="+mn-cs"/>
              </a:rPr>
              <a:t> Oxford</a:t>
            </a:r>
            <a:r>
              <a:rPr lang="en-GB" dirty="0" smtClean="0">
                <a:ea typeface="MS PGothic" pitchFamily="34" charset="-128"/>
                <a:cs typeface="Arial" charset="0"/>
              </a:rPr>
              <a:t> - 24th June 1939 Ref:</a:t>
            </a:r>
            <a:r>
              <a:rPr lang="en-GB" sz="1200" b="0" i="0" kern="1200" dirty="0" smtClean="0">
                <a:solidFill>
                  <a:schemeClr val="tx1"/>
                </a:solidFill>
                <a:effectLst/>
                <a:latin typeface="+mn-lt"/>
                <a:ea typeface="+mn-ea"/>
                <a:cs typeface="+mn-cs"/>
              </a:rPr>
              <a:t>med01_01_0428</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smtClean="0">
                <a:solidFill>
                  <a:schemeClr val="tx1"/>
                </a:solidFill>
                <a:effectLst/>
                <a:latin typeface="+mn-lt"/>
                <a:ea typeface="+mn-ea"/>
                <a:cs typeface="+mn-cs"/>
              </a:rPr>
              <a:t>The caption on the reverse of the photograph reads: “Oxford City isolation hospital, Oxford. Part of the women’s section of the open-air T.B. wards at the Oxford City Isolation Hospital, Oxford.” </a:t>
            </a:r>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12</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ea typeface="MS PGothic" pitchFamily="34" charset="-128"/>
                <a:cs typeface="Arial" charset="0"/>
              </a:rPr>
              <a:t>Image: </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Source: </a:t>
            </a:r>
            <a:r>
              <a:rPr lang="en-GB" dirty="0" smtClean="0">
                <a:ea typeface="MS PGothic" pitchFamily="34" charset="-128"/>
                <a:cs typeface="Arial" charset="0"/>
              </a:rPr>
              <a:t>Historic England Archive.</a:t>
            </a:r>
            <a:r>
              <a:rPr lang="en-GB" baseline="0" dirty="0" smtClean="0">
                <a:ea typeface="MS PGothic" pitchFamily="34" charset="-128"/>
                <a:cs typeface="Arial" charset="0"/>
              </a:rPr>
              <a:t> </a:t>
            </a:r>
            <a:r>
              <a:rPr lang="en-GB" sz="1200" b="0" i="0" kern="1200" dirty="0" smtClean="0">
                <a:solidFill>
                  <a:schemeClr val="tx1"/>
                </a:solidFill>
                <a:effectLst/>
                <a:latin typeface="+mn-lt"/>
                <a:ea typeface="+mn-ea"/>
                <a:cs typeface="+mn-cs"/>
              </a:rPr>
              <a:t>The Female Scarlet Ward at the London Fever Hospital,</a:t>
            </a:r>
            <a:r>
              <a:rPr lang="en-GB" sz="1200" b="0" i="0" kern="1200" baseline="0" dirty="0" smtClean="0">
                <a:solidFill>
                  <a:schemeClr val="tx1"/>
                </a:solidFill>
                <a:effectLst/>
                <a:latin typeface="+mn-lt"/>
                <a:ea typeface="+mn-ea"/>
                <a:cs typeface="+mn-cs"/>
              </a:rPr>
              <a:t> Liverpool Road, Islington, London</a:t>
            </a:r>
            <a:r>
              <a:rPr lang="en-GB" dirty="0" smtClean="0">
                <a:ea typeface="MS PGothic" pitchFamily="34" charset="-128"/>
                <a:cs typeface="Arial" charset="0"/>
              </a:rPr>
              <a:t> – Jan-Feb 1908 Ref:</a:t>
            </a:r>
            <a:r>
              <a:rPr lang="en-GB" sz="1200" b="0" i="0" kern="1200" baseline="0" dirty="0" smtClean="0">
                <a:solidFill>
                  <a:schemeClr val="tx1"/>
                </a:solidFill>
                <a:effectLst/>
                <a:latin typeface="+mn-lt"/>
                <a:ea typeface="+mn-ea"/>
                <a:cs typeface="+mn-cs"/>
              </a:rPr>
              <a:t> bl20157</a:t>
            </a:r>
            <a:endParaRPr lang="en-GB"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smtClean="0">
                <a:solidFill>
                  <a:schemeClr val="tx1"/>
                </a:solidFill>
                <a:effectLst/>
                <a:latin typeface="+mn-lt"/>
                <a:ea typeface="+mn-ea"/>
                <a:cs typeface="+mn-cs"/>
              </a:rPr>
              <a:t>The London Fever Hospital was a voluntary run infectious diseases hospital founded in 1802, moving to Liverpool Road in 1848. This photograph shows a ward designed in the early 20th century by Keith </a:t>
            </a:r>
            <a:r>
              <a:rPr lang="en-GB" sz="1200" b="0" i="0" kern="1200" dirty="0" err="1" smtClean="0">
                <a:solidFill>
                  <a:schemeClr val="tx1"/>
                </a:solidFill>
                <a:effectLst/>
                <a:latin typeface="+mn-lt"/>
                <a:ea typeface="+mn-ea"/>
                <a:cs typeface="+mn-cs"/>
              </a:rPr>
              <a:t>Downes</a:t>
            </a:r>
            <a:r>
              <a:rPr lang="en-GB" sz="1200" b="0" i="0" kern="1200" dirty="0" smtClean="0">
                <a:solidFill>
                  <a:schemeClr val="tx1"/>
                </a:solidFill>
                <a:effectLst/>
                <a:latin typeface="+mn-lt"/>
                <a:ea typeface="+mn-ea"/>
                <a:cs typeface="+mn-cs"/>
              </a:rPr>
              <a:t> Young, architect to the London Fever Hospital for over 40 years.</a:t>
            </a:r>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13</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ea typeface="MS PGothic" pitchFamily="34" charset="-128"/>
                <a:cs typeface="Arial" charset="0"/>
              </a:rPr>
              <a:t>Image: </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Source: </a:t>
            </a:r>
            <a:r>
              <a:rPr lang="en-GB" dirty="0" smtClean="0">
                <a:ea typeface="MS PGothic" pitchFamily="34" charset="-128"/>
                <a:cs typeface="Arial" charset="0"/>
              </a:rPr>
              <a:t>Historic England Archive.</a:t>
            </a:r>
            <a:r>
              <a:rPr lang="en-GB" baseline="0" dirty="0" smtClean="0">
                <a:ea typeface="MS PGothic" pitchFamily="34" charset="-128"/>
                <a:cs typeface="Arial" charset="0"/>
              </a:rPr>
              <a:t> </a:t>
            </a:r>
            <a:r>
              <a:rPr lang="en-GB" sz="1200" b="0" i="0" kern="1200" dirty="0" smtClean="0">
                <a:solidFill>
                  <a:schemeClr val="tx1"/>
                </a:solidFill>
                <a:effectLst/>
                <a:latin typeface="+mn-lt"/>
                <a:ea typeface="+mn-ea"/>
                <a:cs typeface="+mn-cs"/>
              </a:rPr>
              <a:t>An exterior view of the nurses' home at </a:t>
            </a:r>
            <a:r>
              <a:rPr lang="en-GB" sz="1200" b="0" i="0" kern="1200" dirty="0" err="1" smtClean="0">
                <a:solidFill>
                  <a:schemeClr val="tx1"/>
                </a:solidFill>
                <a:effectLst/>
                <a:latin typeface="+mn-lt"/>
                <a:ea typeface="+mn-ea"/>
                <a:cs typeface="+mn-cs"/>
              </a:rPr>
              <a:t>Harefield</a:t>
            </a:r>
            <a:r>
              <a:rPr lang="en-GB" sz="1200" b="0" i="0" kern="1200" dirty="0" smtClean="0">
                <a:solidFill>
                  <a:schemeClr val="tx1"/>
                </a:solidFill>
                <a:effectLst/>
                <a:latin typeface="+mn-lt"/>
                <a:ea typeface="+mn-ea"/>
                <a:cs typeface="+mn-cs"/>
              </a:rPr>
              <a:t> (TB) Sanatorium</a:t>
            </a:r>
            <a:r>
              <a:rPr lang="en-GB" dirty="0" smtClean="0"/>
              <a:t>, </a:t>
            </a:r>
            <a:r>
              <a:rPr lang="en-GB" baseline="0" dirty="0" err="1" smtClean="0">
                <a:latin typeface="Arial" panose="020B0604020202020204" pitchFamily="34" charset="0"/>
                <a:cs typeface="Arial" panose="020B0604020202020204" pitchFamily="34" charset="0"/>
              </a:rPr>
              <a:t>Harefield</a:t>
            </a:r>
            <a:r>
              <a:rPr lang="en-GB" baseline="0" dirty="0" smtClean="0">
                <a:latin typeface="Arial" panose="020B0604020202020204" pitchFamily="34" charset="0"/>
                <a:cs typeface="Arial" panose="020B0604020202020204" pitchFamily="34" charset="0"/>
              </a:rPr>
              <a:t> </a:t>
            </a:r>
            <a:r>
              <a:rPr lang="en-GB" baseline="0" dirty="0" err="1" smtClean="0">
                <a:latin typeface="Arial" panose="020B0604020202020204" pitchFamily="34" charset="0"/>
                <a:cs typeface="Arial" panose="020B0604020202020204" pitchFamily="34" charset="0"/>
              </a:rPr>
              <a:t>Sanitorium</a:t>
            </a:r>
            <a:r>
              <a:rPr lang="en-GB" baseline="0" dirty="0" smtClean="0">
                <a:latin typeface="Arial" panose="020B0604020202020204" pitchFamily="34" charset="0"/>
                <a:cs typeface="Arial" panose="020B0604020202020204" pitchFamily="34" charset="0"/>
              </a:rPr>
              <a:t>, </a:t>
            </a:r>
            <a:r>
              <a:rPr lang="en-GB" baseline="0" dirty="0" err="1" smtClean="0">
                <a:latin typeface="Arial" panose="020B0604020202020204" pitchFamily="34" charset="0"/>
                <a:cs typeface="Arial" panose="020B0604020202020204" pitchFamily="34" charset="0"/>
              </a:rPr>
              <a:t>Harefield</a:t>
            </a:r>
            <a:r>
              <a:rPr lang="en-GB" baseline="0" dirty="0" smtClean="0">
                <a:latin typeface="Arial" panose="020B0604020202020204" pitchFamily="34" charset="0"/>
                <a:cs typeface="Arial" panose="020B0604020202020204" pitchFamily="34" charset="0"/>
              </a:rPr>
              <a:t>, Greater London</a:t>
            </a:r>
            <a:r>
              <a:rPr lang="en-GB" baseline="0" dirty="0" smtClean="0">
                <a:latin typeface="+mn-lt"/>
                <a:ea typeface="MS PGothic" pitchFamily="34" charset="-128"/>
                <a:cs typeface="Arial" charset="0"/>
              </a:rPr>
              <a:t> </a:t>
            </a:r>
            <a:r>
              <a:rPr lang="en-GB" dirty="0" smtClean="0">
                <a:ea typeface="MS PGothic" pitchFamily="34" charset="-128"/>
                <a:cs typeface="Arial" charset="0"/>
              </a:rPr>
              <a:t>– 8</a:t>
            </a:r>
            <a:r>
              <a:rPr lang="en-GB" baseline="30000" dirty="0" smtClean="0">
                <a:ea typeface="MS PGothic" pitchFamily="34" charset="-128"/>
                <a:cs typeface="Arial" charset="0"/>
              </a:rPr>
              <a:t>th</a:t>
            </a:r>
            <a:r>
              <a:rPr lang="en-GB" dirty="0" smtClean="0">
                <a:ea typeface="MS PGothic" pitchFamily="34" charset="-128"/>
                <a:cs typeface="Arial" charset="0"/>
              </a:rPr>
              <a:t> March 1942 Ref:</a:t>
            </a:r>
            <a:r>
              <a:rPr lang="en-GB" sz="1200" b="0" i="0" kern="1200" dirty="0" smtClean="0">
                <a:solidFill>
                  <a:schemeClr val="tx1"/>
                </a:solidFill>
                <a:effectLst/>
                <a:latin typeface="+mn-lt"/>
                <a:ea typeface="+mn-ea"/>
                <a:cs typeface="+mn-cs"/>
              </a:rPr>
              <a:t>med01_01_2717</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smtClean="0">
                <a:solidFill>
                  <a:schemeClr val="tx1"/>
                </a:solidFill>
                <a:effectLst/>
                <a:latin typeface="+mn-lt"/>
                <a:ea typeface="+mn-ea"/>
                <a:cs typeface="+mn-cs"/>
              </a:rPr>
              <a:t>The caption on the reverse of the photograph reads: “Training in a T.B. hospital (Pictures taken at </a:t>
            </a:r>
            <a:r>
              <a:rPr lang="en-GB" sz="1200" b="0" i="0" kern="1200" dirty="0" err="1" smtClean="0">
                <a:solidFill>
                  <a:schemeClr val="tx1"/>
                </a:solidFill>
                <a:effectLst/>
                <a:latin typeface="+mn-lt"/>
                <a:ea typeface="+mn-ea"/>
                <a:cs typeface="+mn-cs"/>
              </a:rPr>
              <a:t>Harefields</a:t>
            </a:r>
            <a:r>
              <a:rPr lang="en-GB" sz="1200" b="0" i="0" kern="1200" dirty="0" smtClean="0">
                <a:solidFill>
                  <a:schemeClr val="tx1"/>
                </a:solidFill>
                <a:effectLst/>
                <a:latin typeface="+mn-lt"/>
                <a:ea typeface="+mn-ea"/>
                <a:cs typeface="+mn-cs"/>
              </a:rPr>
              <a:t> Hospital, (Middlesex County Council) Middlesex) Picture shows part of the exterior of the fine Nurses’ Home at </a:t>
            </a:r>
            <a:r>
              <a:rPr lang="en-GB" sz="1200" b="0" i="0" kern="1200" dirty="0" err="1" smtClean="0">
                <a:solidFill>
                  <a:schemeClr val="tx1"/>
                </a:solidFill>
                <a:effectLst/>
                <a:latin typeface="+mn-lt"/>
                <a:ea typeface="+mn-ea"/>
                <a:cs typeface="+mn-cs"/>
              </a:rPr>
              <a:t>Harefields</a:t>
            </a:r>
            <a:r>
              <a:rPr lang="en-GB" sz="1200" b="0" i="0" kern="1200" dirty="0" smtClean="0">
                <a:solidFill>
                  <a:schemeClr val="tx1"/>
                </a:solidFill>
                <a:effectLst/>
                <a:latin typeface="+mn-lt"/>
                <a:ea typeface="+mn-ea"/>
                <a:cs typeface="+mn-cs"/>
              </a:rPr>
              <a:t> Hospital, Middlesex.”</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smtClean="0">
                <a:solidFill>
                  <a:schemeClr val="tx1"/>
                </a:solidFill>
                <a:effectLst/>
                <a:latin typeface="+mn-lt"/>
                <a:ea typeface="+mn-ea"/>
                <a:cs typeface="+mn-cs"/>
              </a:rPr>
              <a:t>Nurses caring for patients with TB also lived alongside them at</a:t>
            </a:r>
            <a:r>
              <a:rPr lang="en-GB" sz="1200" b="0" i="0" kern="1200" baseline="0" dirty="0" smtClean="0">
                <a:solidFill>
                  <a:schemeClr val="tx1"/>
                </a:solidFill>
                <a:effectLst/>
                <a:latin typeface="+mn-lt"/>
                <a:ea typeface="+mn-ea"/>
                <a:cs typeface="+mn-cs"/>
              </a:rPr>
              <a:t> the hospital. Whilst not in full isolation, keeping all the nurses saying ‘on-site’ was designed to increase efficiency and help reduce the risk of spreading infection to the wider population.</a:t>
            </a:r>
            <a:endParaRPr lang="en-GB"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14</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ea typeface="MS PGothic" pitchFamily="34" charset="-128"/>
                <a:cs typeface="Arial" charset="0"/>
              </a:rPr>
              <a:t>Image: </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Source: </a:t>
            </a:r>
            <a:r>
              <a:rPr lang="en-GB" dirty="0" smtClean="0">
                <a:ea typeface="MS PGothic" pitchFamily="34" charset="-128"/>
                <a:cs typeface="Arial" charset="0"/>
              </a:rPr>
              <a:t>Historic England Archive.</a:t>
            </a:r>
            <a:r>
              <a:rPr lang="en-GB" baseline="0" dirty="0" smtClean="0">
                <a:ea typeface="MS PGothic" pitchFamily="34" charset="-128"/>
                <a:cs typeface="Arial" charset="0"/>
              </a:rPr>
              <a:t> </a:t>
            </a:r>
            <a:r>
              <a:rPr lang="en-GB" dirty="0" smtClean="0">
                <a:latin typeface="Arial" panose="020B0604020202020204" pitchFamily="34" charset="0"/>
                <a:cs typeface="Arial" panose="020B0604020202020204" pitchFamily="34" charset="0"/>
              </a:rPr>
              <a:t>Treatment of T.B. children, patients in their beds under the </a:t>
            </a:r>
            <a:r>
              <a:rPr lang="en-GB" dirty="0" err="1" smtClean="0">
                <a:latin typeface="Arial" panose="020B0604020202020204" pitchFamily="34" charset="0"/>
                <a:cs typeface="Arial" panose="020B0604020202020204" pitchFamily="34" charset="0"/>
              </a:rPr>
              <a:t>verandah</a:t>
            </a:r>
            <a:r>
              <a:rPr lang="en-GB" dirty="0" smtClean="0">
                <a:latin typeface="Arial" panose="020B0604020202020204" pitchFamily="34" charset="0"/>
                <a:cs typeface="Arial" panose="020B0604020202020204" pitchFamily="34" charset="0"/>
              </a:rPr>
              <a:t> alongside the wards,</a:t>
            </a:r>
            <a:r>
              <a:rPr lang="en-GB" baseline="0" dirty="0" smtClean="0">
                <a:latin typeface="Arial" panose="020B0604020202020204" pitchFamily="34" charset="0"/>
                <a:cs typeface="Arial" panose="020B0604020202020204" pitchFamily="34" charset="0"/>
              </a:rPr>
              <a:t> </a:t>
            </a:r>
            <a:r>
              <a:rPr lang="en-GB" baseline="0" dirty="0" err="1" smtClean="0">
                <a:latin typeface="Arial" panose="020B0604020202020204" pitchFamily="34" charset="0"/>
                <a:cs typeface="Arial" panose="020B0604020202020204" pitchFamily="34" charset="0"/>
              </a:rPr>
              <a:t>Harefield</a:t>
            </a:r>
            <a:r>
              <a:rPr lang="en-GB" baseline="0" dirty="0" smtClean="0">
                <a:latin typeface="Arial" panose="020B0604020202020204" pitchFamily="34" charset="0"/>
                <a:cs typeface="Arial" panose="020B0604020202020204" pitchFamily="34" charset="0"/>
              </a:rPr>
              <a:t> </a:t>
            </a:r>
            <a:r>
              <a:rPr lang="en-GB" baseline="0" dirty="0" err="1" smtClean="0">
                <a:latin typeface="Arial" panose="020B0604020202020204" pitchFamily="34" charset="0"/>
                <a:cs typeface="Arial" panose="020B0604020202020204" pitchFamily="34" charset="0"/>
              </a:rPr>
              <a:t>Sanitorium</a:t>
            </a:r>
            <a:r>
              <a:rPr lang="en-GB" baseline="0" dirty="0" smtClean="0">
                <a:latin typeface="Arial" panose="020B0604020202020204" pitchFamily="34" charset="0"/>
                <a:cs typeface="Arial" panose="020B0604020202020204" pitchFamily="34" charset="0"/>
              </a:rPr>
              <a:t>, </a:t>
            </a:r>
            <a:r>
              <a:rPr lang="en-GB" baseline="0" dirty="0" err="1" smtClean="0">
                <a:latin typeface="Arial" panose="020B0604020202020204" pitchFamily="34" charset="0"/>
                <a:cs typeface="Arial" panose="020B0604020202020204" pitchFamily="34" charset="0"/>
              </a:rPr>
              <a:t>Harefield</a:t>
            </a:r>
            <a:r>
              <a:rPr lang="en-GB" baseline="0" dirty="0" smtClean="0">
                <a:latin typeface="Arial" panose="020B0604020202020204" pitchFamily="34" charset="0"/>
                <a:cs typeface="Arial" panose="020B0604020202020204" pitchFamily="34" charset="0"/>
              </a:rPr>
              <a:t>, Greater London </a:t>
            </a:r>
            <a:r>
              <a:rPr lang="en-GB" dirty="0" smtClean="0">
                <a:ea typeface="MS PGothic" pitchFamily="34" charset="-128"/>
                <a:cs typeface="Arial" charset="0"/>
              </a:rPr>
              <a:t>- 8th March 1942 Ref: </a:t>
            </a:r>
            <a:r>
              <a:rPr lang="en-GB" sz="1200" b="0" i="0" kern="1200" dirty="0" smtClean="0">
                <a:solidFill>
                  <a:schemeClr val="tx1"/>
                </a:solidFill>
                <a:effectLst/>
                <a:latin typeface="+mn-lt"/>
                <a:ea typeface="+mn-ea"/>
                <a:cs typeface="+mn-cs"/>
              </a:rPr>
              <a:t>med01_01_2726</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err="1" smtClean="0">
                <a:latin typeface="Arial" panose="020B0604020202020204" pitchFamily="34" charset="0"/>
                <a:cs typeface="Arial" panose="020B0604020202020204" pitchFamily="34" charset="0"/>
              </a:rPr>
              <a:t>Harefield</a:t>
            </a:r>
            <a:r>
              <a:rPr lang="en-GB" dirty="0" smtClean="0">
                <a:latin typeface="Arial" panose="020B0604020202020204" pitchFamily="34" charset="0"/>
                <a:cs typeface="Arial" panose="020B0604020202020204" pitchFamily="34" charset="0"/>
              </a:rPr>
              <a:t> Sanatorium opened in 1921, on the site of a the First World War auxiliary hospital, for the treatment of tuberculosis patients. Children may have stayed at the sanatorium for up to a few years whilst undergoing treatment. Fresh air was advocated as a key factor in the treatment of tuberculosis. Patients were exposed to fresh air in ‘open air wards’ or taken out onto verandas or into gardens. The hospital became world-renown for the treatment of lung and respiratory conditions.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15</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ea typeface="MS PGothic" pitchFamily="34" charset="-128"/>
                <a:cs typeface="Arial" charset="0"/>
              </a:rPr>
              <a:t>Image: </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a:t>
            </a:r>
            <a:r>
              <a:rPr lang="en-GB" dirty="0" smtClean="0">
                <a:latin typeface="Arial" panose="020B0604020202020204" pitchFamily="34" charset="0"/>
                <a:cs typeface="Arial" panose="020B0604020202020204" pitchFamily="34" charset="0"/>
              </a:rPr>
              <a:t>Crown </a:t>
            </a:r>
            <a:r>
              <a:rPr lang="en-GB" dirty="0" err="1" smtClean="0">
                <a:latin typeface="Arial" panose="020B0604020202020204" pitchFamily="34" charset="0"/>
                <a:cs typeface="Arial" panose="020B0604020202020204" pitchFamily="34" charset="0"/>
              </a:rPr>
              <a:t>copyright.NMR</a:t>
            </a:r>
            <a:r>
              <a:rPr lang="en-GB" dirty="0" smtClean="0">
                <a:latin typeface="Arial" panose="020B0604020202020204" pitchFamily="34" charset="0"/>
                <a:cs typeface="Arial" panose="020B0604020202020204" pitchFamily="34" charset="0"/>
              </a:rPr>
              <a:t> </a:t>
            </a:r>
            <a:r>
              <a:rPr lang="en-GB" dirty="0" smtClean="0">
                <a:ea typeface="MS PGothic" pitchFamily="34" charset="-128"/>
                <a:cs typeface="Arial" charset="0"/>
              </a:rPr>
              <a:t>Historic England Archive.</a:t>
            </a:r>
            <a:r>
              <a:rPr lang="en-GB" baseline="0" dirty="0" smtClean="0">
                <a:ea typeface="MS PGothic" pitchFamily="34" charset="-128"/>
                <a:cs typeface="Arial" charset="0"/>
              </a:rPr>
              <a:t> </a:t>
            </a:r>
            <a:r>
              <a:rPr lang="en-GB" sz="1200" b="0" i="0" kern="1200" dirty="0" smtClean="0">
                <a:solidFill>
                  <a:schemeClr val="tx1"/>
                </a:solidFill>
                <a:effectLst/>
                <a:latin typeface="+mn-lt"/>
                <a:ea typeface="+mn-ea"/>
                <a:cs typeface="+mn-cs"/>
              </a:rPr>
              <a:t>Beds on balconies at Leicester Royal</a:t>
            </a:r>
            <a:r>
              <a:rPr lang="en-GB" sz="1200" b="0" i="0" kern="1200" baseline="0" dirty="0" smtClean="0">
                <a:solidFill>
                  <a:schemeClr val="tx1"/>
                </a:solidFill>
                <a:effectLst/>
                <a:latin typeface="+mn-lt"/>
                <a:ea typeface="+mn-ea"/>
                <a:cs typeface="+mn-cs"/>
              </a:rPr>
              <a:t> Infirmary </a:t>
            </a:r>
            <a:r>
              <a:rPr lang="en-GB" dirty="0" smtClean="0">
                <a:ea typeface="MS PGothic" pitchFamily="34" charset="-128"/>
                <a:cs typeface="Arial" charset="0"/>
              </a:rPr>
              <a:t>– date unknown Ref: </a:t>
            </a:r>
            <a:r>
              <a:rPr lang="en-GB" dirty="0" smtClean="0">
                <a:latin typeface="Arial" panose="020B0604020202020204" pitchFamily="34" charset="0"/>
                <a:cs typeface="Arial" panose="020B0604020202020204" pitchFamily="34" charset="0"/>
              </a:rPr>
              <a:t>bb92/04314</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latin typeface="Arial" panose="020B0604020202020204" pitchFamily="34" charset="0"/>
                <a:cs typeface="Arial" panose="020B0604020202020204" pitchFamily="34" charset="0"/>
              </a:rPr>
              <a:t>Leicester Royal Infirmary was built on the pavilion plan in 1771, and the ward blocks are typical of those built throughout the country in the late 19th century. Towers containing the sanitary facilities flank sun balconies where patients' beds have been wheeled.</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16</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ea typeface="MS PGothic" pitchFamily="34" charset="-128"/>
                <a:cs typeface="Arial" charset="0"/>
              </a:rPr>
              <a:t>Image: </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Source: </a:t>
            </a:r>
            <a:r>
              <a:rPr lang="en-GB" dirty="0" smtClean="0">
                <a:ea typeface="MS PGothic" pitchFamily="34" charset="-128"/>
                <a:cs typeface="Arial" charset="0"/>
              </a:rPr>
              <a:t>Historic England Archive.</a:t>
            </a:r>
            <a:r>
              <a:rPr lang="en-GB" baseline="0" dirty="0" smtClean="0">
                <a:ea typeface="MS PGothic" pitchFamily="34" charset="-128"/>
                <a:cs typeface="Arial" charset="0"/>
              </a:rPr>
              <a:t> </a:t>
            </a:r>
            <a:r>
              <a:rPr lang="en-GB" dirty="0" smtClean="0"/>
              <a:t>A nurse using a pulley in the corridor to draw the curtains in a ward of the isolation block at St </a:t>
            </a:r>
            <a:r>
              <a:rPr lang="en-GB" dirty="0" err="1" smtClean="0"/>
              <a:t>Helier</a:t>
            </a:r>
            <a:r>
              <a:rPr lang="en-GB" dirty="0" smtClean="0"/>
              <a:t> Hospital, Sutton, Greater London Authority</a:t>
            </a:r>
            <a:r>
              <a:rPr lang="en-GB" baseline="0" dirty="0" smtClean="0"/>
              <a:t> </a:t>
            </a:r>
            <a:r>
              <a:rPr lang="en-GB" dirty="0" smtClean="0">
                <a:ea typeface="MS PGothic" pitchFamily="34" charset="-128"/>
                <a:cs typeface="Arial" charset="0"/>
              </a:rPr>
              <a:t>- 27th April 1943Ref:</a:t>
            </a:r>
            <a:r>
              <a:rPr lang="en-GB" sz="1200" b="0" i="0" kern="1200" dirty="0" smtClean="0">
                <a:solidFill>
                  <a:schemeClr val="tx1"/>
                </a:solidFill>
                <a:effectLst/>
                <a:latin typeface="+mn-lt"/>
                <a:ea typeface="+mn-ea"/>
                <a:cs typeface="+mn-cs"/>
              </a:rPr>
              <a:t>med01_01_3757</a:t>
            </a:r>
          </a:p>
          <a:p>
            <a:r>
              <a:rPr lang="en-GB" dirty="0" smtClean="0"/>
              <a:t>The caption on the reverse of the photograph reads: “St. </a:t>
            </a:r>
            <a:r>
              <a:rPr lang="en-GB" dirty="0" err="1" smtClean="0"/>
              <a:t>Helier’s</a:t>
            </a:r>
            <a:r>
              <a:rPr lang="en-GB" dirty="0" smtClean="0"/>
              <a:t> Hospital Surrey. Pic shows how the nurse can from the corridor in the isolation block draw the curtains inside an infectious ward.”</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smtClean="0">
                <a:solidFill>
                  <a:schemeClr val="tx1"/>
                </a:solidFill>
                <a:effectLst/>
                <a:latin typeface="+mn-lt"/>
                <a:ea typeface="+mn-ea"/>
                <a:cs typeface="+mn-cs"/>
              </a:rPr>
              <a:t>The hospital was commissioned in 1934, as part of the St </a:t>
            </a:r>
            <a:r>
              <a:rPr lang="en-GB" sz="1200" b="0" i="0" kern="1200" dirty="0" err="1" smtClean="0">
                <a:solidFill>
                  <a:schemeClr val="tx1"/>
                </a:solidFill>
                <a:effectLst/>
                <a:latin typeface="+mn-lt"/>
                <a:ea typeface="+mn-ea"/>
                <a:cs typeface="+mn-cs"/>
              </a:rPr>
              <a:t>Helier</a:t>
            </a:r>
            <a:r>
              <a:rPr lang="en-GB" sz="1200" b="0" i="0" kern="1200" dirty="0" smtClean="0">
                <a:solidFill>
                  <a:schemeClr val="tx1"/>
                </a:solidFill>
                <a:effectLst/>
                <a:latin typeface="+mn-lt"/>
                <a:ea typeface="+mn-ea"/>
                <a:cs typeface="+mn-cs"/>
              </a:rPr>
              <a:t> council estate. Queen Mary laid the foundation stone for the new hospital in March 1938 and it received its first patients in February 1941.Find out more about the St </a:t>
            </a:r>
            <a:r>
              <a:rPr lang="en-GB" sz="1200" b="0" i="0" kern="1200" dirty="0" err="1" smtClean="0">
                <a:solidFill>
                  <a:schemeClr val="tx1"/>
                </a:solidFill>
                <a:effectLst/>
                <a:latin typeface="+mn-lt"/>
                <a:ea typeface="+mn-ea"/>
                <a:cs typeface="+mn-cs"/>
              </a:rPr>
              <a:t>Helier</a:t>
            </a:r>
            <a:r>
              <a:rPr lang="en-GB" sz="1200" b="0" i="0" kern="1200" dirty="0" smtClean="0">
                <a:solidFill>
                  <a:schemeClr val="tx1"/>
                </a:solidFill>
                <a:effectLst/>
                <a:latin typeface="+mn-lt"/>
                <a:ea typeface="+mn-ea"/>
                <a:cs typeface="+mn-cs"/>
              </a:rPr>
              <a:t> Hospital and housing estate: </a:t>
            </a:r>
            <a:r>
              <a:rPr lang="en-GB" dirty="0" smtClean="0">
                <a:hlinkClick r:id="rId3"/>
              </a:rPr>
              <a:t>https://ezitis.myzen.co.uk/sthelier.html</a:t>
            </a:r>
            <a:endParaRPr lang="en-GB" b="0" dirty="0" smtClean="0"/>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17</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ea typeface="MS PGothic" pitchFamily="34" charset="-128"/>
                <a:cs typeface="Arial" charset="0"/>
              </a:rPr>
              <a:t>Image: </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Source: </a:t>
            </a:r>
            <a:r>
              <a:rPr lang="en-GB" dirty="0" smtClean="0">
                <a:ea typeface="MS PGothic" pitchFamily="34" charset="-128"/>
                <a:cs typeface="Arial" charset="0"/>
              </a:rPr>
              <a:t>Historic England Archive.</a:t>
            </a:r>
            <a:r>
              <a:rPr lang="en-GB" baseline="0" dirty="0" smtClean="0">
                <a:ea typeface="MS PGothic" pitchFamily="34" charset="-128"/>
                <a:cs typeface="Arial" charset="0"/>
              </a:rPr>
              <a:t> </a:t>
            </a:r>
            <a:r>
              <a:rPr lang="en-GB" dirty="0" smtClean="0"/>
              <a:t>A view into a young child's room in the isolation block at Lodge Moor Hospital,</a:t>
            </a:r>
            <a:r>
              <a:rPr lang="en-GB" baseline="0" dirty="0" smtClean="0"/>
              <a:t> Sheffield </a:t>
            </a:r>
            <a:r>
              <a:rPr lang="en-GB" dirty="0" smtClean="0">
                <a:ea typeface="MS PGothic" pitchFamily="34" charset="-128"/>
                <a:cs typeface="Arial" charset="0"/>
              </a:rPr>
              <a:t>– 12</a:t>
            </a:r>
            <a:r>
              <a:rPr lang="en-GB" baseline="30000" dirty="0" smtClean="0">
                <a:ea typeface="MS PGothic" pitchFamily="34" charset="-128"/>
                <a:cs typeface="Arial" charset="0"/>
              </a:rPr>
              <a:t>th</a:t>
            </a:r>
            <a:r>
              <a:rPr lang="en-GB" dirty="0" smtClean="0">
                <a:ea typeface="MS PGothic" pitchFamily="34" charset="-128"/>
                <a:cs typeface="Arial" charset="0"/>
              </a:rPr>
              <a:t> December 1941 Ref:</a:t>
            </a:r>
            <a:r>
              <a:rPr lang="en-GB" sz="1200" b="0" i="0" kern="1200" dirty="0" smtClean="0">
                <a:solidFill>
                  <a:schemeClr val="tx1"/>
                </a:solidFill>
                <a:effectLst/>
                <a:latin typeface="+mn-lt"/>
                <a:ea typeface="+mn-ea"/>
                <a:cs typeface="+mn-cs"/>
              </a:rPr>
              <a:t>med01_01_2352</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ea typeface="MS PGothic" pitchFamily="34" charset="-128"/>
                <a:cs typeface="Arial" charset="0"/>
              </a:rPr>
              <a:t> </a:t>
            </a:r>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18</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ea typeface="MS PGothic" pitchFamily="34" charset="-128"/>
                <a:cs typeface="Arial" charset="0"/>
              </a:rPr>
              <a:t>Image: </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a:t>
            </a:r>
            <a:r>
              <a:rPr lang="en-GB" dirty="0" smtClean="0">
                <a:ea typeface="MS PGothic" pitchFamily="34" charset="-128"/>
                <a:cs typeface="Arial" charset="0"/>
              </a:rPr>
              <a:t>Historic England Archive (</a:t>
            </a:r>
            <a:r>
              <a:rPr lang="en-GB" dirty="0" err="1" smtClean="0">
                <a:ea typeface="MS PGothic" pitchFamily="34" charset="-128"/>
                <a:cs typeface="Arial" charset="0"/>
              </a:rPr>
              <a:t>Aerofilms</a:t>
            </a:r>
            <a:r>
              <a:rPr lang="en-GB" dirty="0" smtClean="0">
                <a:ea typeface="MS PGothic" pitchFamily="34" charset="-128"/>
                <a:cs typeface="Arial" charset="0"/>
              </a:rPr>
              <a:t> Collection). </a:t>
            </a:r>
            <a:r>
              <a:rPr lang="en-GB" dirty="0" smtClean="0"/>
              <a:t>The Isolation Hospital, Dagenham, Greater London </a:t>
            </a:r>
            <a:r>
              <a:rPr lang="en-GB" dirty="0" smtClean="0">
                <a:ea typeface="MS PGothic" pitchFamily="34" charset="-128"/>
                <a:cs typeface="Arial" charset="0"/>
              </a:rPr>
              <a:t>– January 1921 Ref: epw005337</a:t>
            </a:r>
          </a:p>
          <a:p>
            <a:r>
              <a:rPr lang="en-GB" sz="1200" b="0" i="0" kern="1200" dirty="0" smtClean="0">
                <a:solidFill>
                  <a:schemeClr val="tx1"/>
                </a:solidFill>
                <a:effectLst/>
                <a:latin typeface="+mn-lt"/>
                <a:ea typeface="+mn-ea"/>
                <a:cs typeface="+mn-cs"/>
              </a:rPr>
              <a:t>This aerial photo of an isolation hospital shows </a:t>
            </a:r>
            <a:r>
              <a:rPr lang="en-GB" sz="1200" b="0" i="0" kern="1200" baseline="0" dirty="0" smtClean="0">
                <a:solidFill>
                  <a:schemeClr val="tx1"/>
                </a:solidFill>
                <a:effectLst/>
                <a:latin typeface="+mn-lt"/>
                <a:ea typeface="+mn-ea"/>
                <a:cs typeface="+mn-cs"/>
              </a:rPr>
              <a:t>how they were built on the edge of urban areas, surrounded only by fields where possible. </a:t>
            </a:r>
            <a:r>
              <a:rPr lang="en-GB" sz="1200" b="0" i="0" kern="1200" dirty="0" smtClean="0">
                <a:solidFill>
                  <a:schemeClr val="tx1"/>
                </a:solidFill>
                <a:effectLst/>
                <a:latin typeface="+mn-lt"/>
                <a:ea typeface="+mn-ea"/>
                <a:cs typeface="+mn-cs"/>
              </a:rPr>
              <a:t>The Dagenham Sanatorium, </a:t>
            </a:r>
            <a:r>
              <a:rPr lang="en-GB" sz="1200" b="0" i="0" kern="1200" dirty="0" err="1" smtClean="0">
                <a:solidFill>
                  <a:schemeClr val="tx1"/>
                </a:solidFill>
                <a:effectLst/>
                <a:latin typeface="+mn-lt"/>
                <a:ea typeface="+mn-ea"/>
                <a:cs typeface="+mn-cs"/>
              </a:rPr>
              <a:t>Rainham</a:t>
            </a:r>
            <a:r>
              <a:rPr lang="en-GB" sz="1200" b="0" i="0" kern="1200" dirty="0" smtClean="0">
                <a:solidFill>
                  <a:schemeClr val="tx1"/>
                </a:solidFill>
                <a:effectLst/>
                <a:latin typeface="+mn-lt"/>
                <a:ea typeface="+mn-ea"/>
                <a:cs typeface="+mn-cs"/>
              </a:rPr>
              <a:t> Road South, was opened in 1899 as a smallpox hospital for the county borough of West Ham, and later became a tuberculosis sanatorium. </a:t>
            </a:r>
            <a:r>
              <a:rPr lang="en-GB" sz="1200" b="0" i="0" u="none" strike="noStrike" kern="1200" dirty="0" smtClean="0">
                <a:solidFill>
                  <a:schemeClr val="tx1"/>
                </a:solidFill>
                <a:effectLst/>
                <a:latin typeface="+mn-lt"/>
                <a:ea typeface="+mn-ea"/>
                <a:cs typeface="+mn-cs"/>
                <a:hlinkClick r:id="rId3"/>
              </a:rPr>
              <a:t>(fn. 286)</a:t>
            </a:r>
            <a:r>
              <a:rPr lang="en-GB" sz="1200" b="0" i="0" u="none" strike="noStrike" kern="1200" dirty="0" smtClean="0">
                <a:solidFill>
                  <a:schemeClr val="tx1"/>
                </a:solidFill>
                <a:effectLst/>
                <a:latin typeface="+mn-lt"/>
                <a:ea typeface="+mn-ea"/>
                <a:cs typeface="+mn-cs"/>
              </a:rPr>
              <a:t>. </a:t>
            </a:r>
            <a:r>
              <a:rPr lang="en-GB" dirty="0" smtClean="0">
                <a:hlinkClick r:id="rId4"/>
              </a:rPr>
              <a:t>https://www.british-history.ac.uk/vch/essex/vol5/pp281-294</a:t>
            </a:r>
            <a:r>
              <a:rPr lang="en-GB" dirty="0" smtClean="0"/>
              <a:t>  Find more information here: </a:t>
            </a:r>
            <a:r>
              <a:rPr lang="en-GB" dirty="0" smtClean="0">
                <a:hlinkClick r:id="rId5"/>
              </a:rPr>
              <a:t>https://ezitis.myzen.co.uk/dagenham.html</a:t>
            </a:r>
            <a:endParaRPr lang="en-GB" dirty="0"/>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19</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ea typeface="MS PGothic" pitchFamily="34" charset="-128"/>
                <a:cs typeface="Arial" charset="0"/>
              </a:rPr>
              <a:t>Although this PPT is written as a teacher-led</a:t>
            </a:r>
            <a:r>
              <a:rPr lang="en-GB" baseline="0" dirty="0" smtClean="0">
                <a:ea typeface="MS PGothic" pitchFamily="34" charset="-128"/>
                <a:cs typeface="Arial" charset="0"/>
              </a:rPr>
              <a:t> </a:t>
            </a:r>
            <a:r>
              <a:rPr lang="en-GB" dirty="0" smtClean="0">
                <a:ea typeface="MS PGothic" pitchFamily="34" charset="-128"/>
                <a:cs typeface="Arial" charset="0"/>
              </a:rPr>
              <a:t>classroom presentation, it is designed so that all the activities and research tasks within it</a:t>
            </a:r>
            <a:r>
              <a:rPr lang="en-GB" baseline="0" dirty="0" smtClean="0">
                <a:ea typeface="MS PGothic" pitchFamily="34" charset="-128"/>
                <a:cs typeface="Arial" charset="0"/>
              </a:rPr>
              <a:t> </a:t>
            </a:r>
            <a:r>
              <a:rPr lang="en-GB" dirty="0" smtClean="0">
                <a:ea typeface="MS PGothic" pitchFamily="34" charset="-128"/>
                <a:cs typeface="Arial" charset="0"/>
              </a:rPr>
              <a:t>could be done by students as part of their home learning.</a:t>
            </a:r>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2</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ea typeface="MS PGothic" pitchFamily="34" charset="-128"/>
                <a:cs typeface="Arial" charset="0"/>
              </a:rPr>
              <a:t>Image: </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Source: </a:t>
            </a:r>
            <a:r>
              <a:rPr lang="en-GB" dirty="0" smtClean="0">
                <a:ea typeface="MS PGothic" pitchFamily="34" charset="-128"/>
                <a:cs typeface="Arial" charset="0"/>
              </a:rPr>
              <a:t>Historic England Archive.</a:t>
            </a:r>
            <a:r>
              <a:rPr lang="en-GB" baseline="0" dirty="0" smtClean="0">
                <a:ea typeface="MS PGothic" pitchFamily="34" charset="-128"/>
                <a:cs typeface="Arial" charset="0"/>
              </a:rPr>
              <a:t> </a:t>
            </a:r>
            <a:r>
              <a:rPr lang="en-GB" dirty="0" smtClean="0"/>
              <a:t>A view of three wards, each separated from the others by large internal windows, at Cold Arbour Hospital</a:t>
            </a:r>
            <a:r>
              <a:rPr lang="en-GB" sz="1200" b="0" i="0" kern="1200" dirty="0" smtClean="0">
                <a:solidFill>
                  <a:schemeClr val="tx1"/>
                </a:solidFill>
                <a:effectLst/>
                <a:latin typeface="+mn-lt"/>
                <a:ea typeface="+mn-ea"/>
                <a:cs typeface="+mn-cs"/>
              </a:rPr>
              <a:t>,</a:t>
            </a:r>
            <a:r>
              <a:rPr lang="en-GB" sz="1200" b="0" i="0" kern="1200" baseline="0" dirty="0" smtClean="0">
                <a:solidFill>
                  <a:schemeClr val="tx1"/>
                </a:solidFill>
                <a:effectLst/>
                <a:latin typeface="+mn-lt"/>
                <a:ea typeface="+mn-ea"/>
                <a:cs typeface="+mn-cs"/>
              </a:rPr>
              <a:t> Oxford</a:t>
            </a:r>
            <a:r>
              <a:rPr lang="en-GB" dirty="0" smtClean="0">
                <a:ea typeface="MS PGothic" pitchFamily="34" charset="-128"/>
                <a:cs typeface="Arial" charset="0"/>
              </a:rPr>
              <a:t> – 10</a:t>
            </a:r>
            <a:r>
              <a:rPr lang="en-GB" baseline="30000" dirty="0" smtClean="0">
                <a:ea typeface="MS PGothic" pitchFamily="34" charset="-128"/>
                <a:cs typeface="Arial" charset="0"/>
              </a:rPr>
              <a:t>th</a:t>
            </a:r>
            <a:r>
              <a:rPr lang="en-GB" dirty="0" smtClean="0">
                <a:ea typeface="MS PGothic" pitchFamily="34" charset="-128"/>
                <a:cs typeface="Arial" charset="0"/>
              </a:rPr>
              <a:t> May 1943 Ref:</a:t>
            </a:r>
            <a:r>
              <a:rPr lang="en-GB" sz="1200" b="0" i="0" kern="1200" dirty="0" smtClean="0">
                <a:solidFill>
                  <a:schemeClr val="tx1"/>
                </a:solidFill>
                <a:effectLst/>
                <a:latin typeface="+mn-lt"/>
                <a:ea typeface="+mn-ea"/>
                <a:cs typeface="+mn-cs"/>
              </a:rPr>
              <a:t>med01_01_0429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The caption on the reverse of the photograph reads: “Oxford City isolation hospital, Oxford. Three wards in one. This picture, taken in the scarlet fever block of the Oxford City Isolation Hospital, shows three separate wards in one each being separated from the other by a large sheet of glass. Each section has four beds in it.” </a:t>
            </a:r>
            <a:endParaRPr lang="en-GB"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20</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ea typeface="MS PGothic" pitchFamily="34" charset="-128"/>
                <a:cs typeface="Arial" charset="0"/>
              </a:rPr>
              <a:t>Image: </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a:t>
            </a:r>
            <a:r>
              <a:rPr lang="en-GB" dirty="0" smtClean="0">
                <a:ea typeface="MS PGothic" pitchFamily="34" charset="-128"/>
                <a:cs typeface="Arial" charset="0"/>
              </a:rPr>
              <a:t>Historic England Archive (</a:t>
            </a:r>
            <a:r>
              <a:rPr lang="en-GB" dirty="0" err="1" smtClean="0">
                <a:ea typeface="MS PGothic" pitchFamily="34" charset="-128"/>
                <a:cs typeface="Arial" charset="0"/>
              </a:rPr>
              <a:t>Aerofilms</a:t>
            </a:r>
            <a:r>
              <a:rPr lang="en-GB" dirty="0" smtClean="0">
                <a:ea typeface="MS PGothic" pitchFamily="34" charset="-128"/>
                <a:cs typeface="Arial" charset="0"/>
              </a:rPr>
              <a:t> Collection). </a:t>
            </a:r>
            <a:r>
              <a:rPr lang="en-GB" dirty="0" err="1" smtClean="0">
                <a:latin typeface="Arial" panose="020B0604020202020204" pitchFamily="34" charset="0"/>
                <a:cs typeface="Arial" panose="020B0604020202020204" pitchFamily="34" charset="0"/>
              </a:rPr>
              <a:t>Fazakerley</a:t>
            </a:r>
            <a:r>
              <a:rPr lang="en-GB" dirty="0" smtClean="0">
                <a:latin typeface="Arial" panose="020B0604020202020204" pitchFamily="34" charset="0"/>
                <a:cs typeface="Arial" panose="020B0604020202020204" pitchFamily="34" charset="0"/>
              </a:rPr>
              <a:t> Sanatorium and Isolation Hospital </a:t>
            </a:r>
            <a:r>
              <a:rPr lang="en-GB" dirty="0" smtClean="0">
                <a:ea typeface="MS PGothic" pitchFamily="34" charset="-128"/>
                <a:cs typeface="Arial" charset="0"/>
              </a:rPr>
              <a:t>– May 1935</a:t>
            </a:r>
            <a:r>
              <a:rPr lang="en-GB" baseline="0" dirty="0" smtClean="0">
                <a:ea typeface="MS PGothic" pitchFamily="34" charset="-128"/>
                <a:cs typeface="Arial" charset="0"/>
              </a:rPr>
              <a:t> </a:t>
            </a:r>
            <a:r>
              <a:rPr lang="en-GB" dirty="0" smtClean="0">
                <a:ea typeface="MS PGothic" pitchFamily="34" charset="-128"/>
                <a:cs typeface="Arial" charset="0"/>
              </a:rPr>
              <a:t>Ref: epr000615</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err="1" smtClean="0">
                <a:solidFill>
                  <a:schemeClr val="tx1"/>
                </a:solidFill>
                <a:effectLst/>
                <a:latin typeface="+mn-lt"/>
                <a:ea typeface="+mn-ea"/>
                <a:cs typeface="+mn-cs"/>
              </a:rPr>
              <a:t>Fazakerley</a:t>
            </a:r>
            <a:r>
              <a:rPr lang="en-GB" sz="1200" b="0" i="0" kern="1200" dirty="0" smtClean="0">
                <a:solidFill>
                  <a:schemeClr val="tx1"/>
                </a:solidFill>
                <a:effectLst/>
                <a:latin typeface="+mn-lt"/>
                <a:ea typeface="+mn-ea"/>
                <a:cs typeface="+mn-cs"/>
              </a:rPr>
              <a:t> Sanatorium was opened on the 8th October 1920 by Dr John </a:t>
            </a:r>
            <a:r>
              <a:rPr lang="en-GB" sz="1200" b="0" i="0" kern="1200" dirty="0" err="1" smtClean="0">
                <a:solidFill>
                  <a:schemeClr val="tx1"/>
                </a:solidFill>
                <a:effectLst/>
                <a:latin typeface="+mn-lt"/>
                <a:ea typeface="+mn-ea"/>
                <a:cs typeface="+mn-cs"/>
              </a:rPr>
              <a:t>Utting</a:t>
            </a:r>
            <a:r>
              <a:rPr lang="en-GB" sz="1200" b="0" i="0" kern="1200" dirty="0" smtClean="0">
                <a:solidFill>
                  <a:schemeClr val="tx1"/>
                </a:solidFill>
                <a:effectLst/>
                <a:latin typeface="+mn-lt"/>
                <a:ea typeface="+mn-ea"/>
                <a:cs typeface="+mn-cs"/>
              </a:rPr>
              <a:t> JP. It was built to house 245 pulmonary TB patients - </a:t>
            </a:r>
            <a:r>
              <a:rPr lang="en-GB" dirty="0" smtClean="0">
                <a:hlinkClick r:id="rId3"/>
              </a:rPr>
              <a:t>http://lostliverpool.blogspot.com/2008/02/history-of-university-hospital-aintree.html </a:t>
            </a:r>
            <a:r>
              <a:rPr lang="en-GB" dirty="0" smtClean="0"/>
              <a:t> </a:t>
            </a:r>
            <a:r>
              <a:rPr lang="en-GB" sz="1200" b="0" i="0" kern="1200" dirty="0" smtClean="0">
                <a:solidFill>
                  <a:schemeClr val="tx1"/>
                </a:solidFill>
                <a:effectLst/>
                <a:latin typeface="+mn-lt"/>
                <a:ea typeface="+mn-ea"/>
                <a:cs typeface="+mn-cs"/>
              </a:rPr>
              <a:t>“…if children with tuberculosis were admitted, they would often have their brother or sister admitted with them to keep them company.” Find out more from people who worked there: </a:t>
            </a:r>
            <a:r>
              <a:rPr lang="en-GB" dirty="0" smtClean="0">
                <a:hlinkClick r:id="rId4"/>
              </a:rPr>
              <a:t>https://www.liverpoolecho.co.uk/news/health/a-history-of-healthcare-3492855</a:t>
            </a:r>
            <a:endParaRPr lang="en-GB"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21</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ea typeface="MS PGothic" pitchFamily="34" charset="-128"/>
                <a:cs typeface="Arial" charset="0"/>
              </a:rPr>
              <a:t>This</a:t>
            </a:r>
            <a:r>
              <a:rPr lang="en-GB" baseline="0" dirty="0" smtClean="0">
                <a:ea typeface="MS PGothic" pitchFamily="34" charset="-128"/>
                <a:cs typeface="Arial" charset="0"/>
              </a:rPr>
              <a:t> task could also be done remotely be assigning each student a particular photo to focus on and then asking them to write their summary and email it to the teacher.</a:t>
            </a:r>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22</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ea typeface="MS PGothic" pitchFamily="34" charset="-128"/>
                <a:cs typeface="Arial" charset="0"/>
              </a:rPr>
              <a:t>Image: </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Source: </a:t>
            </a:r>
            <a:r>
              <a:rPr lang="en-GB" dirty="0" smtClean="0">
                <a:ea typeface="MS PGothic" pitchFamily="34" charset="-128"/>
                <a:cs typeface="Arial" charset="0"/>
              </a:rPr>
              <a:t>Historic England Archive.</a:t>
            </a:r>
            <a:r>
              <a:rPr lang="en-GB" baseline="0" dirty="0" smtClean="0">
                <a:ea typeface="MS PGothic" pitchFamily="34" charset="-128"/>
                <a:cs typeface="Arial" charset="0"/>
              </a:rPr>
              <a:t> </a:t>
            </a:r>
            <a:r>
              <a:rPr lang="en-GB" dirty="0" smtClean="0">
                <a:latin typeface="Arial" panose="020B0604020202020204" pitchFamily="34" charset="0"/>
                <a:cs typeface="Arial" panose="020B0604020202020204" pitchFamily="34" charset="0"/>
              </a:rPr>
              <a:t>A patient positioned on a postural drainage frame, at </a:t>
            </a:r>
            <a:r>
              <a:rPr lang="en-GB" dirty="0" err="1" smtClean="0">
                <a:latin typeface="Arial" panose="020B0604020202020204" pitchFamily="34" charset="0"/>
                <a:cs typeface="Arial" panose="020B0604020202020204" pitchFamily="34" charset="0"/>
              </a:rPr>
              <a:t>Harefield</a:t>
            </a:r>
            <a:r>
              <a:rPr lang="en-GB" dirty="0" smtClean="0">
                <a:latin typeface="Arial" panose="020B0604020202020204" pitchFamily="34" charset="0"/>
                <a:cs typeface="Arial" panose="020B0604020202020204" pitchFamily="34" charset="0"/>
              </a:rPr>
              <a:t> Sanatorium</a:t>
            </a:r>
            <a:r>
              <a:rPr lang="en-GB" baseline="0" dirty="0" smtClean="0">
                <a:latin typeface="Arial" panose="020B0604020202020204" pitchFamily="34" charset="0"/>
                <a:cs typeface="Arial" panose="020B0604020202020204" pitchFamily="34" charset="0"/>
              </a:rPr>
              <a:t>, </a:t>
            </a:r>
            <a:r>
              <a:rPr lang="en-GB" baseline="0" dirty="0" err="1" smtClean="0">
                <a:latin typeface="Arial" panose="020B0604020202020204" pitchFamily="34" charset="0"/>
                <a:cs typeface="Arial" panose="020B0604020202020204" pitchFamily="34" charset="0"/>
              </a:rPr>
              <a:t>Harefield</a:t>
            </a:r>
            <a:r>
              <a:rPr lang="en-GB" baseline="0" dirty="0" smtClean="0">
                <a:latin typeface="Arial" panose="020B0604020202020204" pitchFamily="34" charset="0"/>
                <a:cs typeface="Arial" panose="020B0604020202020204" pitchFamily="34" charset="0"/>
              </a:rPr>
              <a:t>, Greater London</a:t>
            </a:r>
            <a:r>
              <a:rPr lang="en-GB" dirty="0" smtClean="0">
                <a:ea typeface="MS PGothic" pitchFamily="34" charset="-128"/>
                <a:cs typeface="Arial" charset="0"/>
              </a:rPr>
              <a:t>- 9th October 1942</a:t>
            </a:r>
            <a:r>
              <a:rPr lang="en-GB" baseline="0" dirty="0" smtClean="0">
                <a:ea typeface="MS PGothic" pitchFamily="34" charset="-128"/>
                <a:cs typeface="Arial" charset="0"/>
              </a:rPr>
              <a:t> </a:t>
            </a:r>
            <a:r>
              <a:rPr lang="en-GB" dirty="0" smtClean="0">
                <a:ea typeface="MS PGothic" pitchFamily="34" charset="-128"/>
                <a:cs typeface="Arial" charset="0"/>
              </a:rPr>
              <a:t>Ref:</a:t>
            </a:r>
            <a:r>
              <a:rPr lang="en-GB" sz="1200" b="0" i="0" kern="1200" dirty="0" smtClean="0">
                <a:solidFill>
                  <a:schemeClr val="tx1"/>
                </a:solidFill>
                <a:effectLst/>
                <a:latin typeface="+mn-lt"/>
                <a:ea typeface="+mn-ea"/>
                <a:cs typeface="+mn-cs"/>
              </a:rPr>
              <a:t>med01_01_3318</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latin typeface="Arial" panose="020B0604020202020204" pitchFamily="34" charset="0"/>
                <a:cs typeface="Arial" panose="020B0604020202020204" pitchFamily="34" charset="0"/>
              </a:rPr>
              <a:t>“Tuberculosis treatment.</a:t>
            </a:r>
            <a:r>
              <a:rPr lang="en-GB" baseline="0" dirty="0" smtClean="0">
                <a:latin typeface="Arial" panose="020B0604020202020204" pitchFamily="34" charset="0"/>
                <a:cs typeface="Arial" panose="020B0604020202020204" pitchFamily="34" charset="0"/>
              </a:rPr>
              <a:t> </a:t>
            </a:r>
            <a:r>
              <a:rPr lang="en-GB" dirty="0" smtClean="0">
                <a:latin typeface="Arial" panose="020B0604020202020204" pitchFamily="34" charset="0"/>
                <a:cs typeface="Arial" panose="020B0604020202020204" pitchFamily="34" charset="0"/>
              </a:rPr>
              <a:t>Picture shows a postural drainage frame in use.” The hospital became world-renown for the treatment of lung and respiratory conditions. Postural drainage refers to the clearing of mucus from the lungs using gravity. This was to help</a:t>
            </a:r>
            <a:r>
              <a:rPr lang="en-GB" baseline="0" dirty="0" smtClean="0">
                <a:latin typeface="Arial" panose="020B0604020202020204" pitchFamily="34" charset="0"/>
                <a:cs typeface="Arial" panose="020B0604020202020204" pitchFamily="34" charset="0"/>
              </a:rPr>
              <a:t> </a:t>
            </a:r>
            <a:r>
              <a:rPr lang="en-GB" dirty="0" smtClean="0">
                <a:latin typeface="Arial" panose="020B0604020202020204" pitchFamily="34" charset="0"/>
                <a:cs typeface="Arial" panose="020B0604020202020204" pitchFamily="34" charset="0"/>
              </a:rPr>
              <a:t>patients to breath more easily.</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23</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ea typeface="MS PGothic" pitchFamily="34" charset="-128"/>
                <a:cs typeface="Arial" charset="0"/>
              </a:rPr>
              <a:t>Image: </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Source: </a:t>
            </a:r>
            <a:r>
              <a:rPr lang="en-GB" dirty="0" smtClean="0">
                <a:ea typeface="MS PGothic" pitchFamily="34" charset="-128"/>
                <a:cs typeface="Arial" charset="0"/>
              </a:rPr>
              <a:t>Historic England Archive.</a:t>
            </a:r>
            <a:r>
              <a:rPr lang="en-GB" baseline="0" dirty="0" smtClean="0">
                <a:ea typeface="MS PGothic" pitchFamily="34" charset="-128"/>
                <a:cs typeface="Arial" charset="0"/>
              </a:rPr>
              <a:t> </a:t>
            </a:r>
            <a:r>
              <a:rPr lang="en-GB" sz="1200" b="0" i="0" kern="1200" dirty="0" smtClean="0">
                <a:solidFill>
                  <a:schemeClr val="tx1"/>
                </a:solidFill>
                <a:effectLst/>
                <a:latin typeface="+mn-lt"/>
                <a:ea typeface="+mn-ea"/>
                <a:cs typeface="+mn-cs"/>
              </a:rPr>
              <a:t>A nurse attending to a patient in an iron lung at Central Middlesex County Hospital,</a:t>
            </a:r>
            <a:r>
              <a:rPr lang="en-GB" sz="1200" b="0" i="0" kern="1200" baseline="0" dirty="0" smtClean="0">
                <a:solidFill>
                  <a:schemeClr val="tx1"/>
                </a:solidFill>
                <a:effectLst/>
                <a:latin typeface="+mn-lt"/>
                <a:ea typeface="+mn-ea"/>
                <a:cs typeface="+mn-cs"/>
              </a:rPr>
              <a:t> Brent, London</a:t>
            </a:r>
            <a:r>
              <a:rPr lang="en-GB" baseline="0" dirty="0" smtClean="0"/>
              <a:t> </a:t>
            </a:r>
            <a:r>
              <a:rPr lang="en-GB" dirty="0" smtClean="0">
                <a:ea typeface="MS PGothic" pitchFamily="34" charset="-128"/>
                <a:cs typeface="Arial" charset="0"/>
              </a:rPr>
              <a:t>– 18</a:t>
            </a:r>
            <a:r>
              <a:rPr lang="en-GB" baseline="30000" dirty="0" smtClean="0">
                <a:ea typeface="MS PGothic" pitchFamily="34" charset="-128"/>
                <a:cs typeface="Arial" charset="0"/>
              </a:rPr>
              <a:t>th</a:t>
            </a:r>
            <a:r>
              <a:rPr lang="en-GB" dirty="0" smtClean="0">
                <a:ea typeface="MS PGothic" pitchFamily="34" charset="-128"/>
                <a:cs typeface="Arial" charset="0"/>
              </a:rPr>
              <a:t> July 1941 Ref:</a:t>
            </a:r>
            <a:r>
              <a:rPr lang="en-GB" sz="1200" b="0" i="0" kern="1200" dirty="0" smtClean="0">
                <a:solidFill>
                  <a:schemeClr val="tx1"/>
                </a:solidFill>
                <a:effectLst/>
                <a:latin typeface="+mn-lt"/>
                <a:ea typeface="+mn-ea"/>
                <a:cs typeface="+mn-cs"/>
              </a:rPr>
              <a:t>med01_01_1912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smtClean="0">
                <a:solidFill>
                  <a:schemeClr val="tx1"/>
                </a:solidFill>
                <a:effectLst/>
                <a:latin typeface="+mn-lt"/>
                <a:ea typeface="+mn-ea"/>
                <a:cs typeface="+mn-cs"/>
              </a:rPr>
              <a:t>The caption on the reverse of the photograph reads: “Infantile paralysis in an iron lung. Picture shows Jean Mary Ashworth, aged 15, who suffering from anterior </a:t>
            </a:r>
            <a:r>
              <a:rPr lang="en-GB" sz="1200" b="0" i="0" kern="1200" dirty="0" err="1" smtClean="0">
                <a:solidFill>
                  <a:schemeClr val="tx1"/>
                </a:solidFill>
                <a:effectLst/>
                <a:latin typeface="+mn-lt"/>
                <a:ea typeface="+mn-ea"/>
                <a:cs typeface="+mn-cs"/>
              </a:rPr>
              <a:t>polioencephalitis</a:t>
            </a:r>
            <a:r>
              <a:rPr lang="en-GB" sz="1200" b="0" i="0" kern="1200" dirty="0" smtClean="0">
                <a:solidFill>
                  <a:schemeClr val="tx1"/>
                </a:solidFill>
                <a:effectLst/>
                <a:latin typeface="+mn-lt"/>
                <a:ea typeface="+mn-ea"/>
                <a:cs typeface="+mn-cs"/>
              </a:rPr>
              <a:t> was placed in a Both respirator cabinet.”</a:t>
            </a:r>
            <a:r>
              <a:rPr lang="en-GB" dirty="0" smtClean="0"/>
              <a:t/>
            </a:r>
            <a:br>
              <a:rPr lang="en-GB" dirty="0" smtClean="0"/>
            </a:br>
            <a:r>
              <a:rPr lang="en-GB" sz="1200" b="0" i="0" kern="1200" dirty="0" err="1" smtClean="0">
                <a:solidFill>
                  <a:schemeClr val="tx1"/>
                </a:solidFill>
                <a:effectLst/>
                <a:latin typeface="+mn-lt"/>
                <a:ea typeface="+mn-ea"/>
                <a:cs typeface="+mn-cs"/>
              </a:rPr>
              <a:t>Polioencephalitis</a:t>
            </a:r>
            <a:r>
              <a:rPr lang="en-GB" sz="1200" b="0" i="0" kern="1200" dirty="0" smtClean="0">
                <a:solidFill>
                  <a:schemeClr val="tx1"/>
                </a:solidFill>
                <a:effectLst/>
                <a:latin typeface="+mn-lt"/>
                <a:ea typeface="+mn-ea"/>
                <a:cs typeface="+mn-cs"/>
              </a:rPr>
              <a:t>, a viral infection of the brain resulting in inflammation of the brain’s grey matter, is caused by the poliomyelitis virus. In the 1930s it was believed that poliomyelitis and </a:t>
            </a:r>
            <a:r>
              <a:rPr lang="en-GB" sz="1200" b="0" i="0" kern="1200" dirty="0" err="1" smtClean="0">
                <a:solidFill>
                  <a:schemeClr val="tx1"/>
                </a:solidFill>
                <a:effectLst/>
                <a:latin typeface="+mn-lt"/>
                <a:ea typeface="+mn-ea"/>
                <a:cs typeface="+mn-cs"/>
              </a:rPr>
              <a:t>polioencephalitis</a:t>
            </a:r>
            <a:r>
              <a:rPr lang="en-GB" sz="1200" b="0" i="0" kern="1200" dirty="0" smtClean="0">
                <a:solidFill>
                  <a:schemeClr val="tx1"/>
                </a:solidFill>
                <a:effectLst/>
                <a:latin typeface="+mn-lt"/>
                <a:ea typeface="+mn-ea"/>
                <a:cs typeface="+mn-cs"/>
              </a:rPr>
              <a:t> were “the same disease”. The Both respirator, a negative pressure ventilator, was invented by Edward Both in 1937. It was cheaper than alternative models of the iron lung, and could be constructed and transported with more ease. Iron lungs enabled patients to breathe when muscle control had been lost or when breathing exceeded their ability, but are now largely obsolete. </a:t>
            </a:r>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24</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ea typeface="MS PGothic" pitchFamily="34" charset="-128"/>
                <a:cs typeface="Arial" charset="0"/>
              </a:rPr>
              <a:t>Image: </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Source: </a:t>
            </a:r>
            <a:r>
              <a:rPr lang="en-GB" dirty="0" smtClean="0">
                <a:ea typeface="MS PGothic" pitchFamily="34" charset="-128"/>
                <a:cs typeface="Arial" charset="0"/>
              </a:rPr>
              <a:t>Historic England Archive.</a:t>
            </a:r>
            <a:r>
              <a:rPr lang="en-GB" baseline="0" dirty="0" smtClean="0">
                <a:ea typeface="MS PGothic" pitchFamily="34" charset="-128"/>
                <a:cs typeface="Arial" charset="0"/>
              </a:rPr>
              <a:t> </a:t>
            </a:r>
            <a:r>
              <a:rPr lang="en-GB" dirty="0" smtClean="0">
                <a:latin typeface="Arial" panose="020B0604020202020204" pitchFamily="34" charset="0"/>
                <a:cs typeface="Arial" panose="020B0604020202020204" pitchFamily="34" charset="0"/>
              </a:rPr>
              <a:t>A nurse observing a patient whilst using a spirometer to test his lung function, </a:t>
            </a:r>
            <a:r>
              <a:rPr lang="en-GB" dirty="0" err="1" smtClean="0">
                <a:latin typeface="Arial" panose="020B0604020202020204" pitchFamily="34" charset="0"/>
                <a:cs typeface="Arial" panose="020B0604020202020204" pitchFamily="34" charset="0"/>
              </a:rPr>
              <a:t>Harefield</a:t>
            </a:r>
            <a:r>
              <a:rPr lang="en-GB" dirty="0" smtClean="0">
                <a:latin typeface="Arial" panose="020B0604020202020204" pitchFamily="34" charset="0"/>
                <a:cs typeface="Arial" panose="020B0604020202020204" pitchFamily="34" charset="0"/>
              </a:rPr>
              <a:t> Sanatorium, </a:t>
            </a:r>
            <a:r>
              <a:rPr lang="en-GB" baseline="0" dirty="0" err="1" smtClean="0">
                <a:latin typeface="Arial" panose="020B0604020202020204" pitchFamily="34" charset="0"/>
                <a:cs typeface="Arial" panose="020B0604020202020204" pitchFamily="34" charset="0"/>
              </a:rPr>
              <a:t>Harefield</a:t>
            </a:r>
            <a:r>
              <a:rPr lang="en-GB" baseline="0" dirty="0" smtClean="0">
                <a:latin typeface="Arial" panose="020B0604020202020204" pitchFamily="34" charset="0"/>
                <a:cs typeface="Arial" panose="020B0604020202020204" pitchFamily="34" charset="0"/>
              </a:rPr>
              <a:t>, Greater London </a:t>
            </a:r>
            <a:r>
              <a:rPr lang="en-GB" dirty="0" smtClean="0">
                <a:ea typeface="MS PGothic" pitchFamily="34" charset="-128"/>
                <a:cs typeface="Arial" charset="0"/>
              </a:rPr>
              <a:t>- 9th October 1942 Ref:</a:t>
            </a:r>
            <a:r>
              <a:rPr lang="en-GB" sz="1200" b="0" i="0" kern="1200" dirty="0" smtClean="0">
                <a:solidFill>
                  <a:schemeClr val="tx1"/>
                </a:solidFill>
                <a:effectLst/>
                <a:latin typeface="+mn-lt"/>
                <a:ea typeface="+mn-ea"/>
                <a:cs typeface="+mn-cs"/>
              </a:rPr>
              <a:t>med01_01_3319</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latin typeface="Arial" panose="020B0604020202020204" pitchFamily="34" charset="0"/>
                <a:cs typeface="Arial" panose="020B0604020202020204" pitchFamily="34" charset="0"/>
              </a:rPr>
              <a:t>“Tuberculosis treatment. Picture shows the measurement of vital capacity with a spirometer.” A spirometer tests the function of a patient’s lungs and is used to assess the progress of disease or treatment. It records a patient’s total vital capacity – the total volume of air breathed out.</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25</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ea typeface="MS PGothic" pitchFamily="34" charset="-128"/>
                <a:cs typeface="Arial" charset="0"/>
              </a:rPr>
              <a:t>Image: </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Source: </a:t>
            </a:r>
            <a:r>
              <a:rPr lang="en-GB" dirty="0" smtClean="0">
                <a:ea typeface="MS PGothic" pitchFamily="34" charset="-128"/>
                <a:cs typeface="Arial" charset="0"/>
              </a:rPr>
              <a:t>Historic England Archive.</a:t>
            </a:r>
            <a:r>
              <a:rPr lang="en-GB" baseline="0" dirty="0" smtClean="0">
                <a:ea typeface="MS PGothic" pitchFamily="34" charset="-128"/>
                <a:cs typeface="Arial" charset="0"/>
              </a:rPr>
              <a:t> </a:t>
            </a:r>
            <a:r>
              <a:rPr lang="en-GB" dirty="0" smtClean="0"/>
              <a:t>A nurse placing linen into a steriliser, in the isolation block at St </a:t>
            </a:r>
            <a:r>
              <a:rPr lang="en-GB" dirty="0" err="1" smtClean="0"/>
              <a:t>Helier</a:t>
            </a:r>
            <a:r>
              <a:rPr lang="en-GB" dirty="0" smtClean="0"/>
              <a:t> Hospital, Sutton, Greater London Authority</a:t>
            </a:r>
            <a:r>
              <a:rPr lang="en-GB" baseline="0" dirty="0" smtClean="0"/>
              <a:t> </a:t>
            </a:r>
            <a:r>
              <a:rPr lang="en-GB" dirty="0" smtClean="0">
                <a:ea typeface="MS PGothic" pitchFamily="34" charset="-128"/>
                <a:cs typeface="Arial" charset="0"/>
              </a:rPr>
              <a:t>- 27th April 1943 Ref:</a:t>
            </a:r>
            <a:r>
              <a:rPr lang="en-GB" sz="1200" b="0" i="0" kern="1200" dirty="0" smtClean="0">
                <a:solidFill>
                  <a:schemeClr val="tx1"/>
                </a:solidFill>
                <a:effectLst/>
                <a:latin typeface="+mn-lt"/>
                <a:ea typeface="+mn-ea"/>
                <a:cs typeface="+mn-cs"/>
              </a:rPr>
              <a:t>med01_01_3758</a:t>
            </a:r>
          </a:p>
          <a:p>
            <a:r>
              <a:rPr lang="en-GB" dirty="0" smtClean="0"/>
              <a:t>The caption on the reverse of the photograph reads: “St. </a:t>
            </a:r>
            <a:r>
              <a:rPr lang="en-GB" dirty="0" err="1" smtClean="0"/>
              <a:t>Helier’s</a:t>
            </a:r>
            <a:r>
              <a:rPr lang="en-GB" dirty="0" smtClean="0"/>
              <a:t> Hospital Surrey. Pic shows the linen steriliser in the isolation block. Soiled linen is seen being placed in the steriliser, and after autoclaving it will be removed from the other end outside the isolation block.” </a:t>
            </a:r>
          </a:p>
          <a:p>
            <a:r>
              <a:rPr lang="en-GB" sz="1200" b="0" i="0" kern="1200" dirty="0" smtClean="0">
                <a:solidFill>
                  <a:schemeClr val="tx1"/>
                </a:solidFill>
                <a:effectLst/>
                <a:latin typeface="+mn-lt"/>
                <a:ea typeface="+mn-ea"/>
                <a:cs typeface="+mn-cs"/>
              </a:rPr>
              <a:t>The hospital was commissioned in 1934, as part of the St </a:t>
            </a:r>
            <a:r>
              <a:rPr lang="en-GB" sz="1200" b="0" i="0" kern="1200" dirty="0" err="1" smtClean="0">
                <a:solidFill>
                  <a:schemeClr val="tx1"/>
                </a:solidFill>
                <a:effectLst/>
                <a:latin typeface="+mn-lt"/>
                <a:ea typeface="+mn-ea"/>
                <a:cs typeface="+mn-cs"/>
              </a:rPr>
              <a:t>Helier</a:t>
            </a:r>
            <a:r>
              <a:rPr lang="en-GB" sz="1200" b="0" i="0" kern="1200" dirty="0" smtClean="0">
                <a:solidFill>
                  <a:schemeClr val="tx1"/>
                </a:solidFill>
                <a:effectLst/>
                <a:latin typeface="+mn-lt"/>
                <a:ea typeface="+mn-ea"/>
                <a:cs typeface="+mn-cs"/>
              </a:rPr>
              <a:t> council estate. Queen Mary laid the foundation stone for the new hospital in March 1938 and it received its first patients in February 1941. Find out more about the St </a:t>
            </a:r>
            <a:r>
              <a:rPr lang="en-GB" sz="1200" b="0" i="0" kern="1200" dirty="0" err="1" smtClean="0">
                <a:solidFill>
                  <a:schemeClr val="tx1"/>
                </a:solidFill>
                <a:effectLst/>
                <a:latin typeface="+mn-lt"/>
                <a:ea typeface="+mn-ea"/>
                <a:cs typeface="+mn-cs"/>
              </a:rPr>
              <a:t>Helier</a:t>
            </a:r>
            <a:r>
              <a:rPr lang="en-GB" sz="1200" b="0" i="0" kern="1200" dirty="0" smtClean="0">
                <a:solidFill>
                  <a:schemeClr val="tx1"/>
                </a:solidFill>
                <a:effectLst/>
                <a:latin typeface="+mn-lt"/>
                <a:ea typeface="+mn-ea"/>
                <a:cs typeface="+mn-cs"/>
              </a:rPr>
              <a:t> Hospital and housing estate: </a:t>
            </a:r>
            <a:r>
              <a:rPr lang="en-GB" dirty="0" smtClean="0">
                <a:hlinkClick r:id="rId3"/>
              </a:rPr>
              <a:t>https://ezitis.myzen.co.uk/sthelier.html</a:t>
            </a:r>
            <a:endParaRPr lang="en-GB" b="0" dirty="0"/>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26</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ea typeface="MS PGothic" pitchFamily="34" charset="-128"/>
                <a:cs typeface="Arial" charset="0"/>
              </a:rPr>
              <a:t>Image: </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Source: </a:t>
            </a:r>
            <a:r>
              <a:rPr lang="en-GB" dirty="0" smtClean="0">
                <a:ea typeface="MS PGothic" pitchFamily="34" charset="-128"/>
                <a:cs typeface="Arial" charset="0"/>
              </a:rPr>
              <a:t>Historic England Archive.</a:t>
            </a:r>
            <a:r>
              <a:rPr lang="en-GB" baseline="0" dirty="0" smtClean="0">
                <a:ea typeface="MS PGothic" pitchFamily="34" charset="-128"/>
                <a:cs typeface="Arial" charset="0"/>
              </a:rPr>
              <a:t> </a:t>
            </a:r>
            <a:r>
              <a:rPr lang="en-GB" dirty="0" smtClean="0">
                <a:latin typeface="Arial" panose="020B0604020202020204" pitchFamily="34" charset="0"/>
                <a:cs typeface="Arial" panose="020B0604020202020204" pitchFamily="34" charset="0"/>
              </a:rPr>
              <a:t>A stop-cock and flow-meter for administering oxygen beside a patient's bed at St Bartholomew's Hospital</a:t>
            </a:r>
            <a:r>
              <a:rPr lang="en-GB" baseline="0" dirty="0" smtClean="0">
                <a:latin typeface="Arial" panose="020B0604020202020204" pitchFamily="34" charset="0"/>
                <a:cs typeface="Arial" panose="020B0604020202020204" pitchFamily="34" charset="0"/>
              </a:rPr>
              <a:t> </a:t>
            </a:r>
            <a:r>
              <a:rPr lang="en-GB" dirty="0" smtClean="0">
                <a:ea typeface="MS PGothic" pitchFamily="34" charset="-128"/>
                <a:cs typeface="Arial" charset="0"/>
              </a:rPr>
              <a:t>– 3</a:t>
            </a:r>
            <a:r>
              <a:rPr lang="en-GB" baseline="30000" dirty="0" smtClean="0">
                <a:ea typeface="MS PGothic" pitchFamily="34" charset="-128"/>
                <a:cs typeface="Arial" charset="0"/>
              </a:rPr>
              <a:t>rd</a:t>
            </a:r>
            <a:r>
              <a:rPr lang="en-GB" dirty="0" smtClean="0">
                <a:ea typeface="MS PGothic" pitchFamily="34" charset="-128"/>
                <a:cs typeface="Arial" charset="0"/>
              </a:rPr>
              <a:t> February 1939 Ref:</a:t>
            </a:r>
            <a:r>
              <a:rPr lang="en-GB" sz="1200" b="0" i="0" kern="1200" dirty="0" smtClean="0">
                <a:solidFill>
                  <a:schemeClr val="tx1"/>
                </a:solidFill>
                <a:effectLst/>
                <a:latin typeface="+mn-lt"/>
                <a:ea typeface="+mn-ea"/>
                <a:cs typeface="+mn-cs"/>
              </a:rPr>
              <a:t>med01_01_0179.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smtClean="0">
                <a:solidFill>
                  <a:schemeClr val="tx1"/>
                </a:solidFill>
                <a:effectLst/>
                <a:latin typeface="+mn-lt"/>
                <a:ea typeface="+mn-ea"/>
                <a:cs typeface="+mn-cs"/>
              </a:rPr>
              <a:t>The</a:t>
            </a:r>
            <a:r>
              <a:rPr lang="en-GB" sz="1200" b="0" i="0" kern="1200" baseline="0" dirty="0" smtClean="0">
                <a:solidFill>
                  <a:schemeClr val="tx1"/>
                </a:solidFill>
                <a:effectLst/>
                <a:latin typeface="+mn-lt"/>
                <a:ea typeface="+mn-ea"/>
                <a:cs typeface="+mn-cs"/>
              </a:rPr>
              <a:t> image was originally titled ‘</a:t>
            </a:r>
            <a:r>
              <a:rPr lang="en-GB" dirty="0" smtClean="0">
                <a:latin typeface="Arial" panose="020B0604020202020204" pitchFamily="34" charset="0"/>
                <a:cs typeface="Arial" panose="020B0604020202020204" pitchFamily="34" charset="0"/>
              </a:rPr>
              <a:t>These gases give life’. Here the oxygen coming via the pipeline from the left-hand group of cylinders issues besides the patient’s bed, and under the control of the nurse at the stop-cock passes through the flow-meter, which indicates in litres per minute the amount of oxygen the patient is receiving. The piped provision of oxygen to patient’s in bed was an important invention – which led the way to the creation of other assisted</a:t>
            </a:r>
            <a:r>
              <a:rPr lang="en-GB" baseline="0" dirty="0" smtClean="0">
                <a:latin typeface="Arial" panose="020B0604020202020204" pitchFamily="34" charset="0"/>
                <a:cs typeface="Arial" panose="020B0604020202020204" pitchFamily="34" charset="0"/>
              </a:rPr>
              <a:t> breathing equipment, such as ventilators</a:t>
            </a:r>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27</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ea typeface="MS PGothic" pitchFamily="34" charset="-128"/>
                <a:cs typeface="Arial" charset="0"/>
              </a:rPr>
              <a:t>Image: </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Source: </a:t>
            </a:r>
            <a:r>
              <a:rPr lang="en-GB" dirty="0" smtClean="0">
                <a:ea typeface="MS PGothic" pitchFamily="34" charset="-128"/>
                <a:cs typeface="Arial" charset="0"/>
              </a:rPr>
              <a:t>Historic England Archive.</a:t>
            </a:r>
            <a:r>
              <a:rPr lang="en-GB" baseline="0" dirty="0" smtClean="0">
                <a:ea typeface="MS PGothic" pitchFamily="34" charset="-128"/>
                <a:cs typeface="Arial" charset="0"/>
              </a:rPr>
              <a:t> </a:t>
            </a:r>
            <a:r>
              <a:rPr lang="en-GB" dirty="0" smtClean="0"/>
              <a:t>Nurses demonstrating the use of an iron lung to group of women, at an exhibition of nursing, Oxford Street, London</a:t>
            </a:r>
            <a:r>
              <a:rPr lang="en-GB" baseline="0" dirty="0" smtClean="0"/>
              <a:t> </a:t>
            </a:r>
            <a:r>
              <a:rPr lang="en-GB" dirty="0" smtClean="0">
                <a:ea typeface="MS PGothic" pitchFamily="34" charset="-128"/>
                <a:cs typeface="Arial" charset="0"/>
              </a:rPr>
              <a:t>– 12</a:t>
            </a:r>
            <a:r>
              <a:rPr lang="en-GB" baseline="30000" dirty="0" smtClean="0">
                <a:ea typeface="MS PGothic" pitchFamily="34" charset="-128"/>
                <a:cs typeface="Arial" charset="0"/>
              </a:rPr>
              <a:t>th</a:t>
            </a:r>
            <a:r>
              <a:rPr lang="en-GB" dirty="0" smtClean="0">
                <a:ea typeface="MS PGothic" pitchFamily="34" charset="-128"/>
                <a:cs typeface="Arial" charset="0"/>
              </a:rPr>
              <a:t> December 1941 Ref:</a:t>
            </a:r>
            <a:r>
              <a:rPr lang="en-GB" sz="1200" b="0" i="0" kern="1200" dirty="0" smtClean="0">
                <a:solidFill>
                  <a:schemeClr val="tx1"/>
                </a:solidFill>
                <a:effectLst/>
                <a:latin typeface="+mn-lt"/>
                <a:ea typeface="+mn-ea"/>
                <a:cs typeface="+mn-cs"/>
              </a:rPr>
              <a:t>med01_01_3855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The caption on the reverse of the photograph reads: “L.C.C. Nurses Demonstrate the Iron Lung to Intending Nurses. Pic shows Sister Pike, of Grove (L.C.C.) Hospital, demonstrating the iron lung to intending nurses at the nursing exhibition in Oxford Street, London. Mile End Hospital nurses also assisted.” Iron lungs, or negative pressure ventilators, enabled patients to breathe when muscle control had been lost or when breathing exceeded their ability. Often used to treat patients with poliomyelitis, the machine is now largely obsolete. </a:t>
            </a:r>
            <a:endParaRPr lang="en-GB"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ea typeface="MS PGothic" pitchFamily="34" charset="-128"/>
                <a:cs typeface="Arial" charset="0"/>
              </a:rPr>
              <a:t> </a:t>
            </a:r>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28</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ea typeface="MS PGothic" pitchFamily="34" charset="-128"/>
                <a:cs typeface="Arial" charset="0"/>
              </a:rPr>
              <a:t>Image: </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Source: </a:t>
            </a:r>
            <a:r>
              <a:rPr lang="en-GB" dirty="0" smtClean="0">
                <a:ea typeface="MS PGothic" pitchFamily="34" charset="-128"/>
                <a:cs typeface="Arial" charset="0"/>
              </a:rPr>
              <a:t>Historic England Archive.</a:t>
            </a:r>
            <a:r>
              <a:rPr lang="en-GB" baseline="0" dirty="0" smtClean="0">
                <a:ea typeface="MS PGothic" pitchFamily="34" charset="-128"/>
                <a:cs typeface="Arial" charset="0"/>
              </a:rPr>
              <a:t> </a:t>
            </a:r>
            <a:r>
              <a:rPr lang="en-GB" sz="1200" b="0" i="0" kern="1200" dirty="0" smtClean="0">
                <a:solidFill>
                  <a:schemeClr val="tx1"/>
                </a:solidFill>
                <a:effectLst/>
                <a:latin typeface="+mn-lt"/>
                <a:ea typeface="+mn-ea"/>
                <a:cs typeface="+mn-cs"/>
              </a:rPr>
              <a:t>A scene in a factory producing iron lungs at the Morris Motor Works</a:t>
            </a:r>
            <a:r>
              <a:rPr lang="en-GB" dirty="0" smtClean="0"/>
              <a:t>, </a:t>
            </a:r>
            <a:r>
              <a:rPr lang="en-GB" dirty="0" err="1" smtClean="0"/>
              <a:t>Cowley</a:t>
            </a:r>
            <a:r>
              <a:rPr lang="en-GB" dirty="0" smtClean="0"/>
              <a:t>, Oxfordshire</a:t>
            </a:r>
            <a:r>
              <a:rPr lang="en-GB" dirty="0" smtClean="0">
                <a:ea typeface="MS PGothic" pitchFamily="34" charset="-128"/>
                <a:cs typeface="Arial" charset="0"/>
              </a:rPr>
              <a:t> - 28th March 1939 Ref:</a:t>
            </a:r>
            <a:r>
              <a:rPr lang="en-GB" sz="1200" b="0" i="0" kern="1200" dirty="0" smtClean="0">
                <a:solidFill>
                  <a:schemeClr val="tx1"/>
                </a:solidFill>
                <a:effectLst/>
                <a:latin typeface="+mn-lt"/>
                <a:ea typeface="+mn-ea"/>
                <a:cs typeface="+mn-cs"/>
              </a:rPr>
              <a:t>med01_01_0</a:t>
            </a:r>
            <a:r>
              <a:rPr lang="en-GB" dirty="0" smtClean="0"/>
              <a:t>323</a:t>
            </a:r>
            <a:r>
              <a:rPr lang="en-GB" sz="1200" b="0" i="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smtClean="0">
                <a:solidFill>
                  <a:schemeClr val="tx1"/>
                </a:solidFill>
                <a:effectLst/>
                <a:latin typeface="+mn-lt"/>
                <a:ea typeface="+mn-ea"/>
                <a:cs typeface="+mn-cs"/>
              </a:rPr>
              <a:t>The caption on the reverse of the photograph reads: “Iron lungs for Australia. Photo shows:- Work on the production of a consignment of 167 “iron lungs” for Australia proceeding apace at the Morris Motor Works at </a:t>
            </a:r>
            <a:r>
              <a:rPr lang="en-GB" sz="1200" b="0" i="0" kern="1200" dirty="0" err="1" smtClean="0">
                <a:solidFill>
                  <a:schemeClr val="tx1"/>
                </a:solidFill>
                <a:effectLst/>
                <a:latin typeface="+mn-lt"/>
                <a:ea typeface="+mn-ea"/>
                <a:cs typeface="+mn-cs"/>
              </a:rPr>
              <a:t>Cowley</a:t>
            </a:r>
            <a:r>
              <a:rPr lang="en-GB" sz="1200" b="0" i="0" kern="1200" dirty="0" smtClean="0">
                <a:solidFill>
                  <a:schemeClr val="tx1"/>
                </a:solidFill>
                <a:effectLst/>
                <a:latin typeface="+mn-lt"/>
                <a:ea typeface="+mn-ea"/>
                <a:cs typeface="+mn-cs"/>
              </a:rPr>
              <a:t>, Oxford. It will be remembered that Lord Nuffield, the car magnate, recently undertook to supply every hospital in the British Empire with an “iron lung”.”</a:t>
            </a:r>
            <a:r>
              <a:rPr lang="en-GB" dirty="0" smtClean="0"/>
              <a:t/>
            </a:r>
            <a:br>
              <a:rPr lang="en-GB" dirty="0" smtClean="0"/>
            </a:br>
            <a:r>
              <a:rPr lang="en-GB" dirty="0" smtClean="0"/>
              <a:t/>
            </a:r>
            <a:br>
              <a:rPr lang="en-GB" dirty="0" smtClean="0"/>
            </a:br>
            <a:r>
              <a:rPr lang="en-GB" sz="1200" b="0" i="0" kern="1200" dirty="0" smtClean="0">
                <a:solidFill>
                  <a:schemeClr val="tx1"/>
                </a:solidFill>
                <a:effectLst/>
                <a:latin typeface="+mn-lt"/>
                <a:ea typeface="+mn-ea"/>
                <a:cs typeface="+mn-cs"/>
              </a:rPr>
              <a:t>The first iron lung in the UK was designed in 1933. In 1937, Australia was facing an epidemic of poliomyelitis, with iron lungs being one of the main methods of treating the illness’s complications. Lord Nuffield, having seen the iron lung in operation, offered part of his factory in Oxford to be taken over for the production of Both respirators, an affordable version of the iron lung. Over 1,700 of these respirators were distributed to hospitals following his offer to provide free iron lungs to any hospital in the Commonwealth that requested one. High-resolution copies of this image are available for free for non-commercial use. Please Enquire to place an order.</a:t>
            </a: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29</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ea typeface="MS PGothic" pitchFamily="34" charset="-128"/>
                <a:cs typeface="Arial" charset="0"/>
              </a:rPr>
              <a:t>Ask pupils to look at the map and work out which is</a:t>
            </a:r>
            <a:r>
              <a:rPr lang="en-GB" baseline="0" dirty="0" smtClean="0">
                <a:ea typeface="MS PGothic" pitchFamily="34" charset="-128"/>
                <a:cs typeface="Arial" charset="0"/>
              </a:rPr>
              <a:t> their local Nightingale Hospital. Ask if they’ve heard about it in the news before. Discuss with pupils why the new hospitals are necessary. Go online to find an image of it and see what the building looks like and/or use Google to look at the site from the air to get a sense of the size and scale of the building.</a:t>
            </a: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3</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ea typeface="MS PGothic" pitchFamily="34" charset="-128"/>
                <a:cs typeface="Arial" charset="0"/>
              </a:rPr>
              <a:t>Image: </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Source: </a:t>
            </a:r>
            <a:r>
              <a:rPr lang="en-GB" dirty="0" smtClean="0">
                <a:ea typeface="MS PGothic" pitchFamily="34" charset="-128"/>
                <a:cs typeface="Arial" charset="0"/>
              </a:rPr>
              <a:t>Historic England Archive.</a:t>
            </a:r>
            <a:r>
              <a:rPr lang="en-GB" baseline="0" dirty="0" smtClean="0">
                <a:ea typeface="MS PGothic" pitchFamily="34" charset="-128"/>
                <a:cs typeface="Arial" charset="0"/>
              </a:rPr>
              <a:t> </a:t>
            </a:r>
            <a:r>
              <a:rPr lang="en-GB" sz="1200" b="0" i="0" kern="1200" dirty="0" smtClean="0">
                <a:solidFill>
                  <a:schemeClr val="tx1"/>
                </a:solidFill>
                <a:effectLst/>
                <a:latin typeface="+mn-lt"/>
                <a:ea typeface="+mn-ea"/>
                <a:cs typeface="+mn-cs"/>
              </a:rPr>
              <a:t>A scene in a factory producing iron lungs at the Morris Motor Works</a:t>
            </a:r>
            <a:r>
              <a:rPr lang="en-GB" dirty="0" smtClean="0"/>
              <a:t>, </a:t>
            </a:r>
            <a:r>
              <a:rPr lang="en-GB" dirty="0" err="1" smtClean="0"/>
              <a:t>Cowley</a:t>
            </a:r>
            <a:r>
              <a:rPr lang="en-GB" dirty="0" smtClean="0"/>
              <a:t>, Oxfordshire</a:t>
            </a:r>
            <a:r>
              <a:rPr lang="en-GB" dirty="0" smtClean="0">
                <a:ea typeface="MS PGothic" pitchFamily="34" charset="-128"/>
                <a:cs typeface="Arial" charset="0"/>
              </a:rPr>
              <a:t> - 28th March 1939 Ref:</a:t>
            </a:r>
            <a:r>
              <a:rPr lang="en-GB" sz="1200" b="0" i="0" kern="1200" dirty="0" smtClean="0">
                <a:solidFill>
                  <a:schemeClr val="tx1"/>
                </a:solidFill>
                <a:effectLst/>
                <a:latin typeface="+mn-lt"/>
                <a:ea typeface="+mn-ea"/>
                <a:cs typeface="+mn-cs"/>
              </a:rPr>
              <a:t>med01_01_0</a:t>
            </a:r>
            <a:r>
              <a:rPr lang="en-GB" dirty="0" smtClean="0"/>
              <a:t>323</a:t>
            </a:r>
            <a:r>
              <a:rPr lang="en-GB" sz="1200" b="0" i="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smtClean="0">
                <a:solidFill>
                  <a:schemeClr val="tx1"/>
                </a:solidFill>
                <a:effectLst/>
                <a:latin typeface="+mn-lt"/>
                <a:ea typeface="+mn-ea"/>
                <a:cs typeface="+mn-cs"/>
              </a:rPr>
              <a:t>The caption on the reverse of the photograph reads: “Iron lungs for Australia. Photo shows:- Work on the production of a consignment of 167 “iron lungs” for Australia proceeding apace at the Morris Motor Works at </a:t>
            </a:r>
            <a:r>
              <a:rPr lang="en-GB" sz="1200" b="0" i="0" kern="1200" dirty="0" err="1" smtClean="0">
                <a:solidFill>
                  <a:schemeClr val="tx1"/>
                </a:solidFill>
                <a:effectLst/>
                <a:latin typeface="+mn-lt"/>
                <a:ea typeface="+mn-ea"/>
                <a:cs typeface="+mn-cs"/>
              </a:rPr>
              <a:t>Cowley</a:t>
            </a:r>
            <a:r>
              <a:rPr lang="en-GB" sz="1200" b="0" i="0" kern="1200" dirty="0" smtClean="0">
                <a:solidFill>
                  <a:schemeClr val="tx1"/>
                </a:solidFill>
                <a:effectLst/>
                <a:latin typeface="+mn-lt"/>
                <a:ea typeface="+mn-ea"/>
                <a:cs typeface="+mn-cs"/>
              </a:rPr>
              <a:t>, Oxford. It will be remembered that Lord Nuffield, the car magnate, recently undertook to supply every hospital in the British Empire with an “iron lung”.”</a:t>
            </a:r>
            <a:r>
              <a:rPr lang="en-GB" dirty="0" smtClean="0"/>
              <a:t/>
            </a:r>
            <a:br>
              <a:rPr lang="en-GB" dirty="0" smtClean="0"/>
            </a:br>
            <a:r>
              <a:rPr lang="en-GB" dirty="0" smtClean="0"/>
              <a:t/>
            </a:r>
            <a:br>
              <a:rPr lang="en-GB" dirty="0" smtClean="0"/>
            </a:br>
            <a:r>
              <a:rPr lang="en-GB" sz="1200" b="0" i="0" kern="1200" dirty="0" smtClean="0">
                <a:solidFill>
                  <a:schemeClr val="tx1"/>
                </a:solidFill>
                <a:effectLst/>
                <a:latin typeface="+mn-lt"/>
                <a:ea typeface="+mn-ea"/>
                <a:cs typeface="+mn-cs"/>
              </a:rPr>
              <a:t>The first iron lung in the UK was designed in 1933. In 1937, Australia was facing an epidemic of poliomyelitis, with iron lungs being one of the main methods of treating the illness’s complications. Lord Nuffield, having seen the iron lung in operation, offered part of his factory in Oxford to be taken over for the production of Both respirators, an affordable version of the iron lung. Over 1,700 of these respirators were distributed to hospitals following his offer to provide free iron lungs to any hospital in the Commonwealth that requested one. High-resolution copies of this image are available for free for non-commercial use. </a:t>
            </a:r>
            <a:r>
              <a:rPr lang="en-GB" sz="1200" b="0" i="0" kern="1200" smtClean="0">
                <a:solidFill>
                  <a:schemeClr val="tx1"/>
                </a:solidFill>
                <a:effectLst/>
                <a:latin typeface="+mn-lt"/>
                <a:ea typeface="+mn-ea"/>
                <a:cs typeface="+mn-cs"/>
              </a:rPr>
              <a:t>Please Enquire to place an order.</a:t>
            </a:r>
            <a:endParaRPr lang="en-GB"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30</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31</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ea typeface="MS PGothic" pitchFamily="34" charset="-128"/>
                <a:cs typeface="Arial" charset="0"/>
              </a:rPr>
              <a:t>University of Leicester, Special Collections Exhibition on </a:t>
            </a:r>
            <a:r>
              <a:rPr lang="en-GB" sz="1200" b="1" i="0" u="none" strike="noStrike" kern="1200" dirty="0" smtClean="0">
                <a:solidFill>
                  <a:schemeClr val="tx1"/>
                </a:solidFill>
                <a:effectLst/>
                <a:latin typeface="+mn-lt"/>
                <a:ea typeface="+mn-ea"/>
                <a:cs typeface="+mn-cs"/>
                <a:hlinkClick r:id="rId3"/>
              </a:rPr>
              <a:t>The Post War History of Leicester 1945-1962</a:t>
            </a:r>
            <a:r>
              <a:rPr lang="en-GB" sz="1200" b="1" i="0" u="none" strike="noStrike" kern="1200" dirty="0" smtClean="0">
                <a:solidFill>
                  <a:schemeClr val="tx1"/>
                </a:solidFill>
                <a:effectLst/>
                <a:latin typeface="+mn-lt"/>
                <a:ea typeface="+mn-ea"/>
                <a:cs typeface="+mn-cs"/>
              </a:rPr>
              <a:t> – Case Study TB </a:t>
            </a:r>
            <a:r>
              <a:rPr lang="en-GB" dirty="0" smtClean="0">
                <a:hlinkClick r:id="rId4"/>
              </a:rPr>
              <a:t>https://leicester.omeka.net/exhibits/show/postwar/health/tb</a:t>
            </a: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Excellent additional information on</a:t>
            </a:r>
            <a:r>
              <a:rPr lang="en-GB" baseline="0" dirty="0" smtClean="0"/>
              <a:t> TB with audio and video files</a:t>
            </a: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32</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ea typeface="MS PGothic" pitchFamily="34" charset="-128"/>
                <a:cs typeface="Arial" charset="0"/>
              </a:rPr>
              <a:t>Image: </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a:t>
            </a:r>
            <a:r>
              <a:rPr lang="en-GB" dirty="0" smtClean="0">
                <a:ea typeface="MS PGothic" pitchFamily="34" charset="-128"/>
                <a:cs typeface="Arial" charset="0"/>
              </a:rPr>
              <a:t>Historic England</a:t>
            </a:r>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33</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ea typeface="MS PGothic" pitchFamily="34" charset="-128"/>
                <a:cs typeface="Arial" charset="0"/>
              </a:rPr>
              <a:t>Image: </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a:t>
            </a:r>
            <a:r>
              <a:rPr lang="en-GB" dirty="0" smtClean="0"/>
              <a:t>Historic England Archive</a:t>
            </a:r>
            <a:r>
              <a:rPr lang="en-GB" dirty="0" smtClean="0">
                <a:ea typeface="MS PGothic" pitchFamily="34" charset="-128"/>
                <a:cs typeface="Arial" charset="0"/>
              </a:rPr>
              <a:t>. </a:t>
            </a:r>
            <a:r>
              <a:rPr lang="en-GB" sz="1200" b="0" i="0" kern="1200" dirty="0" smtClean="0">
                <a:solidFill>
                  <a:schemeClr val="tx1"/>
                </a:solidFill>
                <a:effectLst/>
                <a:latin typeface="+mn-lt"/>
                <a:ea typeface="+mn-ea"/>
                <a:cs typeface="+mn-cs"/>
              </a:rPr>
              <a:t>The Port Health Authority vessel, the 'Hygeia', moored on the water,</a:t>
            </a:r>
            <a:r>
              <a:rPr lang="en-GB" sz="1200" b="0" i="0" kern="1200" baseline="0" dirty="0" smtClean="0">
                <a:solidFill>
                  <a:schemeClr val="tx1"/>
                </a:solidFill>
                <a:effectLst/>
                <a:latin typeface="+mn-lt"/>
                <a:ea typeface="+mn-ea"/>
                <a:cs typeface="+mn-cs"/>
              </a:rPr>
              <a:t> Gravesend, Greater London.</a:t>
            </a:r>
            <a:r>
              <a:rPr lang="en-GB" sz="1200" b="0" i="0" kern="1200" dirty="0" smtClean="0">
                <a:solidFill>
                  <a:schemeClr val="tx1"/>
                </a:solidFill>
                <a:effectLst/>
                <a:latin typeface="+mn-lt"/>
                <a:ea typeface="+mn-ea"/>
                <a:cs typeface="+mn-cs"/>
              </a:rPr>
              <a:t> The Corporation of the City of London became responsible for preventing the spread of infectious diseases through the port in 1872.</a:t>
            </a:r>
            <a:r>
              <a:rPr lang="en-GB" sz="1200" b="0" i="0" kern="1200" baseline="0" dirty="0" smtClean="0">
                <a:solidFill>
                  <a:schemeClr val="tx1"/>
                </a:solidFill>
                <a:effectLst/>
                <a:latin typeface="+mn-lt"/>
                <a:ea typeface="+mn-ea"/>
                <a:cs typeface="+mn-cs"/>
              </a:rPr>
              <a:t> </a:t>
            </a:r>
            <a:r>
              <a:rPr lang="en-GB" dirty="0" smtClean="0">
                <a:ea typeface="MS PGothic" pitchFamily="34" charset="-128"/>
                <a:cs typeface="Arial" charset="0"/>
              </a:rPr>
              <a:t>– </a:t>
            </a:r>
            <a:r>
              <a:rPr lang="en-GB" dirty="0" smtClean="0"/>
              <a:t>Date: circa 1945 – circa1965</a:t>
            </a:r>
            <a:r>
              <a:rPr lang="en-GB" dirty="0" smtClean="0">
                <a:ea typeface="MS PGothic" pitchFamily="34" charset="-128"/>
                <a:cs typeface="Arial" charset="0"/>
              </a:rPr>
              <a:t>Ref: </a:t>
            </a:r>
            <a:r>
              <a:rPr lang="en-GB" sz="1200" b="0" i="0" kern="1200" dirty="0" smtClean="0">
                <a:solidFill>
                  <a:schemeClr val="tx1"/>
                </a:solidFill>
                <a:effectLst/>
                <a:latin typeface="+mn-lt"/>
                <a:ea typeface="+mn-ea"/>
                <a:cs typeface="+mn-cs"/>
              </a:rPr>
              <a:t>AA001810</a:t>
            </a:r>
          </a:p>
          <a:p>
            <a:r>
              <a:rPr lang="en-GB" dirty="0" smtClean="0"/>
              <a:t>The Port of London Sanitary Authority, now the London Port Health Authority, based its operations at Gravesend where a hulk, the “Hygeia” was maintained as a quarantine station where accommodation was provided for the boarding medical officers who provided a service twenty four hours a day. Various quarantine launches were at the medical officers’ disposal, including, for example, the Humphrey Morris which was acquired in 1962 and had a consultation room, a small hospital with accommodation for two stretcher cases and three sitting patients. Up until 1978 the Port Health Authority’s team of doctors screened all vessels entering the Port of London and decided which ones should be boarded. In fact, all ships coming from areas known to have certain endemic diseases, such as Africa, Asia, Central and South America were boarded. In order to carry out these health checks, the Port Health Authority had to have accurate information on shipping. Therefore, all ships masters were required to radio ahead, giving the Authority at least four hours notice of their arrival, so that the authority had time to check where they had been and to make any necessary preparations. There are many accounts of different infectious diseases in the annual reports produced by the Medical Officer of Health for the Port Health Authority. These range from Malaria to Smallpox, and interestingly the 1957 report refers extensively to Asian Influenza and the arrangements being made to deal with the potential introduction of the disease via the port. One report refers to the SS Arcadia, a cruise ship, that had 176 out of its crew of 725 affected. Complete disinfection of all the accommodation had to be carried out and control measures were introduced to prevent further spread amongst other crew.  From: </a:t>
            </a:r>
            <a:r>
              <a:rPr lang="en-GB" sz="1200" u="sng" kern="1200" dirty="0" smtClean="0">
                <a:solidFill>
                  <a:schemeClr val="tx1"/>
                </a:solidFill>
                <a:effectLst/>
                <a:latin typeface="+mn-lt"/>
                <a:ea typeface="+mn-ea"/>
                <a:cs typeface="+mn-cs"/>
                <a:hlinkClick r:id="rId3"/>
              </a:rPr>
              <a:t>https://www.gresham.ac.uk/lecture/transcript/download/front-line-infectious-disease-control-at-britains-borders/</a:t>
            </a:r>
            <a:r>
              <a:rPr lang="en-GB" sz="1200" kern="1200" dirty="0" smtClean="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34</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ea typeface="MS PGothic" pitchFamily="34" charset="-128"/>
                <a:cs typeface="Arial" charset="0"/>
              </a:rPr>
              <a:t>Image: </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a:t>
            </a:r>
            <a:r>
              <a:rPr lang="en-GB" dirty="0" smtClean="0"/>
              <a:t>Historic England Archive</a:t>
            </a:r>
            <a:r>
              <a:rPr lang="en-GB" dirty="0" smtClean="0">
                <a:ea typeface="MS PGothic" pitchFamily="34" charset="-128"/>
                <a:cs typeface="Arial" charset="0"/>
              </a:rPr>
              <a:t>. </a:t>
            </a:r>
            <a:r>
              <a:rPr lang="en-GB" dirty="0" smtClean="0"/>
              <a:t>Reconstruction illustration depicting an aerial view of a plague-ridden ship anchored in St Helen's Pool near the Pest House, a Quarantine Station on St Helen's in the Isles of Scilly, as it may have looked in the late-eighteenth century</a:t>
            </a:r>
            <a:r>
              <a:rPr lang="en-GB" baseline="0" dirty="0" smtClean="0"/>
              <a:t> </a:t>
            </a:r>
            <a:r>
              <a:rPr lang="en-GB" dirty="0" smtClean="0">
                <a:ea typeface="MS PGothic" pitchFamily="34" charset="-128"/>
                <a:cs typeface="Arial" charset="0"/>
              </a:rPr>
              <a:t>– </a:t>
            </a:r>
            <a:r>
              <a:rPr lang="en-GB" dirty="0" smtClean="0"/>
              <a:t>Date: circa 1995 - circa 2005  </a:t>
            </a:r>
            <a:r>
              <a:rPr lang="en-GB" dirty="0" smtClean="0">
                <a:ea typeface="MS PGothic" pitchFamily="34" charset="-128"/>
                <a:cs typeface="Arial" charset="0"/>
              </a:rPr>
              <a:t>Ref: </a:t>
            </a:r>
            <a:r>
              <a:rPr lang="en-GB" dirty="0" smtClean="0"/>
              <a:t>IC171/004 </a:t>
            </a: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35</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ea typeface="MS PGothic" pitchFamily="34" charset="-128"/>
                <a:cs typeface="Arial" charset="0"/>
              </a:rPr>
              <a:t>Image: </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a:t>
            </a:r>
            <a:r>
              <a:rPr lang="en-GB" dirty="0" smtClean="0"/>
              <a:t>Historic England Archive</a:t>
            </a:r>
            <a:r>
              <a:rPr lang="en-GB" dirty="0" smtClean="0">
                <a:ea typeface="MS PGothic" pitchFamily="34" charset="-128"/>
                <a:cs typeface="Arial" charset="0"/>
              </a:rPr>
              <a:t>. </a:t>
            </a:r>
            <a:r>
              <a:rPr lang="en-GB" sz="1200" b="0" i="0" kern="1200" dirty="0" smtClean="0">
                <a:solidFill>
                  <a:schemeClr val="tx1"/>
                </a:solidFill>
                <a:effectLst/>
                <a:latin typeface="+mn-lt"/>
                <a:ea typeface="+mn-ea"/>
                <a:cs typeface="+mn-cs"/>
              </a:rPr>
              <a:t>Reconstruction illustration showing passengers from a plague-ridden ship being brought ashore near St Helen's Quarantine Station, known as the Pest House, in the Isles of Scilly in the late-eighteenth century</a:t>
            </a:r>
            <a:r>
              <a:rPr lang="en-GB" baseline="0" dirty="0" smtClean="0"/>
              <a:t> </a:t>
            </a:r>
            <a:r>
              <a:rPr lang="en-GB" dirty="0" smtClean="0">
                <a:ea typeface="MS PGothic" pitchFamily="34" charset="-128"/>
                <a:cs typeface="Arial" charset="0"/>
              </a:rPr>
              <a:t>– </a:t>
            </a:r>
            <a:r>
              <a:rPr lang="en-GB" dirty="0" smtClean="0"/>
              <a:t>Date: circa 1995 - circa 2005  </a:t>
            </a:r>
            <a:r>
              <a:rPr lang="en-GB" dirty="0" smtClean="0">
                <a:ea typeface="MS PGothic" pitchFamily="34" charset="-128"/>
                <a:cs typeface="Arial" charset="0"/>
              </a:rPr>
              <a:t>Ref: </a:t>
            </a:r>
            <a:r>
              <a:rPr lang="en-GB" dirty="0" smtClean="0"/>
              <a:t>IC171/005</a:t>
            </a: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36</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ea typeface="MS PGothic" pitchFamily="34" charset="-128"/>
                <a:cs typeface="Arial" charset="0"/>
              </a:rPr>
              <a:t>Image: </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a:t>
            </a:r>
            <a:r>
              <a:rPr lang="en-GB" dirty="0" smtClean="0"/>
              <a:t>Rev Andrew Salmon. Source Historic England Archive</a:t>
            </a:r>
            <a:r>
              <a:rPr lang="en-GB" dirty="0" smtClean="0">
                <a:ea typeface="MS PGothic" pitchFamily="34" charset="-128"/>
                <a:cs typeface="Arial" charset="0"/>
              </a:rPr>
              <a:t>. </a:t>
            </a:r>
            <a:r>
              <a:rPr lang="en-GB" dirty="0" smtClean="0">
                <a:latin typeface="Arial" panose="020B0604020202020204" pitchFamily="34" charset="0"/>
                <a:cs typeface="Arial" panose="020B0604020202020204" pitchFamily="34" charset="0"/>
              </a:rPr>
              <a:t>Former Isolation Hospital, Arne, Dorset</a:t>
            </a:r>
            <a:r>
              <a:rPr lang="en-GB" baseline="0" dirty="0" smtClean="0">
                <a:latin typeface="Arial" panose="020B0604020202020204" pitchFamily="34" charset="0"/>
                <a:cs typeface="Arial" panose="020B0604020202020204" pitchFamily="34" charset="0"/>
              </a:rPr>
              <a:t> </a:t>
            </a:r>
            <a:r>
              <a:rPr lang="en-GB" dirty="0" smtClean="0">
                <a:ea typeface="MS PGothic" pitchFamily="34" charset="-128"/>
                <a:cs typeface="Arial" charset="0"/>
              </a:rPr>
              <a:t>– 27</a:t>
            </a:r>
            <a:r>
              <a:rPr lang="en-GB" baseline="30000" dirty="0" smtClean="0">
                <a:ea typeface="MS PGothic" pitchFamily="34" charset="-128"/>
                <a:cs typeface="Arial" charset="0"/>
              </a:rPr>
              <a:t>th</a:t>
            </a:r>
            <a:r>
              <a:rPr lang="en-GB" dirty="0" smtClean="0">
                <a:ea typeface="MS PGothic" pitchFamily="34" charset="-128"/>
                <a:cs typeface="Arial" charset="0"/>
              </a:rPr>
              <a:t> February 2006 Ref: </a:t>
            </a:r>
            <a:r>
              <a:rPr lang="en-GB" dirty="0" smtClean="0"/>
              <a:t>IOE01/15293/08</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This isolation hospital dates from the early 1900s. It was built to a pre-fabricated system by Humphrey's of Knightsbridge. It was type 3 of their range as published in their 1900 catalogue. It is a single storey building with two wards reached via external porches, one on each side of the kitchen, bathroom, store, washroom. There are three asymmetrically placed bedrooms all reached via a lobby placed off-centre. It was recommended as a model pre-fabricated isolation hospital. Hospitals like this were once important in the treatment of infectious diseases in Britain and the Empire. This is now the best preserved example left.</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37</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Image: </a:t>
            </a:r>
            <a:r>
              <a:rPr lang="en-GB" sz="1200" dirty="0" smtClean="0"/>
              <a:t>© </a:t>
            </a:r>
            <a:r>
              <a:rPr lang="en-GB" sz="1200" dirty="0" smtClean="0">
                <a:latin typeface="Arial" panose="020B0604020202020204" pitchFamily="34" charset="0"/>
                <a:cs typeface="Arial" panose="020B0604020202020204" pitchFamily="34" charset="0"/>
              </a:rPr>
              <a:t>The hospital, (advert for Humphrey’s Isolation Hospitals) v. 57, 6 Feb 1915, p. 429</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Find out more about Humphrey’s Hospital: </a:t>
            </a:r>
            <a:r>
              <a:rPr lang="en-GB" dirty="0" smtClean="0">
                <a:hlinkClick r:id="rId3"/>
              </a:rPr>
              <a:t>https://historic-hospitals.com/2015/08/30/humphreys-hospitals/</a:t>
            </a:r>
            <a:r>
              <a:rPr lang="en-GB" dirty="0" smtClean="0"/>
              <a:t> </a:t>
            </a: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38</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Image: </a:t>
            </a:r>
            <a:r>
              <a:rPr lang="en-GB" sz="1200" dirty="0" smtClean="0"/>
              <a:t>© </a:t>
            </a:r>
            <a:r>
              <a:rPr lang="en-GB" sz="1200" dirty="0" smtClean="0">
                <a:latin typeface="Arial" panose="020B0604020202020204" pitchFamily="34" charset="0"/>
                <a:cs typeface="Arial" panose="020B0604020202020204" pitchFamily="34" charset="0"/>
              </a:rPr>
              <a:t>The hospital, (advert for Humphrey’s Isolation Hospitals) v. 57, 6 Feb 1915, p. 429</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Find out more about Humphrey’s Hospital: </a:t>
            </a:r>
            <a:r>
              <a:rPr lang="en-GB" dirty="0" smtClean="0">
                <a:hlinkClick r:id="rId3"/>
              </a:rPr>
              <a:t>https://historic-hospitals.com/2015/08/30/humphreys-hospitals/</a:t>
            </a:r>
            <a:r>
              <a:rPr lang="en-GB"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39</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ea typeface="MS PGothic" pitchFamily="34" charset="-128"/>
                <a:cs typeface="Arial" charset="0"/>
              </a:rPr>
              <a:t>Image: </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a:t>
            </a:r>
            <a:r>
              <a:rPr lang="en-GB" dirty="0" smtClean="0">
                <a:ea typeface="MS PGothic" pitchFamily="34" charset="-128"/>
                <a:cs typeface="Arial" charset="0"/>
              </a:rPr>
              <a:t>Historic England Archive. John Laing Photographic Collection. </a:t>
            </a:r>
            <a:r>
              <a:rPr lang="en-GB" sz="1200" b="0" i="0" kern="1200" dirty="0" smtClean="0">
                <a:solidFill>
                  <a:schemeClr val="tx1"/>
                </a:solidFill>
                <a:effectLst/>
                <a:latin typeface="+mn-lt"/>
                <a:ea typeface="+mn-ea"/>
                <a:cs typeface="+mn-cs"/>
              </a:rPr>
              <a:t>An exterior view of the Harrogate Conference Centre, seen from the junction of King's Road and Strawberry Dale Avenue,</a:t>
            </a:r>
            <a:r>
              <a:rPr lang="en-GB" sz="1200" b="0" i="0" kern="1200" baseline="0" dirty="0" smtClean="0">
                <a:solidFill>
                  <a:schemeClr val="tx1"/>
                </a:solidFill>
                <a:effectLst/>
                <a:latin typeface="+mn-lt"/>
                <a:ea typeface="+mn-ea"/>
                <a:cs typeface="+mn-cs"/>
              </a:rPr>
              <a:t> Harrogate – 2</a:t>
            </a:r>
            <a:r>
              <a:rPr lang="en-GB" sz="1200" b="0" i="0" kern="1200" baseline="30000" dirty="0" smtClean="0">
                <a:solidFill>
                  <a:schemeClr val="tx1"/>
                </a:solidFill>
                <a:effectLst/>
                <a:latin typeface="+mn-lt"/>
                <a:ea typeface="+mn-ea"/>
                <a:cs typeface="+mn-cs"/>
              </a:rPr>
              <a:t>nd</a:t>
            </a:r>
            <a:r>
              <a:rPr lang="en-GB" sz="1200" b="0" i="0" kern="1200" baseline="0" dirty="0" smtClean="0">
                <a:solidFill>
                  <a:schemeClr val="tx1"/>
                </a:solidFill>
                <a:effectLst/>
                <a:latin typeface="+mn-lt"/>
                <a:ea typeface="+mn-ea"/>
                <a:cs typeface="+mn-cs"/>
              </a:rPr>
              <a:t> February 1982 Ref: </a:t>
            </a:r>
            <a:r>
              <a:rPr lang="en-GB" sz="1200" b="0" i="0" kern="1200" dirty="0" smtClean="0">
                <a:solidFill>
                  <a:schemeClr val="tx1"/>
                </a:solidFill>
                <a:effectLst/>
                <a:latin typeface="+mn-lt"/>
                <a:ea typeface="+mn-ea"/>
                <a:cs typeface="+mn-cs"/>
              </a:rPr>
              <a:t>JLP01/09/820189</a:t>
            </a:r>
            <a:endParaRPr lang="en-GB" dirty="0" smtClean="0">
              <a:ea typeface="MS PGothic" pitchFamily="34" charset="-128"/>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a:t>
            </a:r>
            <a:r>
              <a:rPr lang="en-GB" dirty="0" smtClean="0"/>
              <a:t>Mr Peter </a:t>
            </a:r>
            <a:r>
              <a:rPr lang="en-GB" dirty="0" err="1" smtClean="0"/>
              <a:t>Sargeant</a:t>
            </a:r>
            <a:r>
              <a:rPr lang="en-GB" dirty="0" smtClean="0"/>
              <a:t>. Source Historic England Archive</a:t>
            </a:r>
            <a:r>
              <a:rPr lang="en-GB" dirty="0" smtClean="0">
                <a:ea typeface="MS PGothic" pitchFamily="34" charset="-128"/>
                <a:cs typeface="Arial" charset="0"/>
              </a:rPr>
              <a:t>. </a:t>
            </a:r>
            <a:r>
              <a:rPr lang="en-GB" sz="1200" b="0" i="0" kern="1200" dirty="0" smtClean="0">
                <a:solidFill>
                  <a:schemeClr val="tx1"/>
                </a:solidFill>
                <a:effectLst/>
                <a:latin typeface="+mn-lt"/>
                <a:ea typeface="+mn-ea"/>
                <a:cs typeface="+mn-cs"/>
              </a:rPr>
              <a:t>G </a:t>
            </a:r>
            <a:r>
              <a:rPr lang="en-GB" sz="1200" b="0" i="0" kern="1200" dirty="0" err="1" smtClean="0">
                <a:solidFill>
                  <a:schemeClr val="tx1"/>
                </a:solidFill>
                <a:effectLst/>
                <a:latin typeface="+mn-lt"/>
                <a:ea typeface="+mn-ea"/>
                <a:cs typeface="+mn-cs"/>
              </a:rPr>
              <a:t>Mex</a:t>
            </a:r>
            <a:r>
              <a:rPr lang="en-GB" sz="1200" b="0" i="0" kern="1200" dirty="0" smtClean="0">
                <a:solidFill>
                  <a:schemeClr val="tx1"/>
                </a:solidFill>
                <a:effectLst/>
                <a:latin typeface="+mn-lt"/>
                <a:ea typeface="+mn-ea"/>
                <a:cs typeface="+mn-cs"/>
              </a:rPr>
              <a:t> / Former Central Station,</a:t>
            </a:r>
            <a:r>
              <a:rPr lang="en-GB" sz="1200" b="0" i="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Windmill Street, Manchester </a:t>
            </a:r>
            <a:r>
              <a:rPr lang="en-GB" dirty="0" smtClean="0">
                <a:ea typeface="MS PGothic" pitchFamily="34" charset="-128"/>
                <a:cs typeface="Arial" charset="0"/>
              </a:rPr>
              <a:t>– 12</a:t>
            </a:r>
            <a:r>
              <a:rPr lang="en-GB" baseline="30000" dirty="0" smtClean="0">
                <a:ea typeface="MS PGothic" pitchFamily="34" charset="-128"/>
                <a:cs typeface="Arial" charset="0"/>
              </a:rPr>
              <a:t>th</a:t>
            </a:r>
            <a:r>
              <a:rPr lang="en-GB" dirty="0" smtClean="0">
                <a:ea typeface="MS PGothic" pitchFamily="34" charset="-128"/>
                <a:cs typeface="Arial" charset="0"/>
              </a:rPr>
              <a:t> May 2002 Ref: </a:t>
            </a:r>
            <a:r>
              <a:rPr lang="en-GB" dirty="0" smtClean="0"/>
              <a:t>IOE01/</a:t>
            </a:r>
            <a:r>
              <a:rPr lang="en-GB" sz="1200" b="0" i="0" kern="1200" dirty="0" smtClean="0">
                <a:solidFill>
                  <a:schemeClr val="tx1"/>
                </a:solidFill>
                <a:effectLst/>
                <a:latin typeface="+mn-lt"/>
                <a:ea typeface="+mn-ea"/>
                <a:cs typeface="+mn-cs"/>
              </a:rPr>
              <a:t>06536/21</a:t>
            </a:r>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4</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40</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41</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ea typeface="MS PGothic" pitchFamily="34" charset="-128"/>
                <a:cs typeface="Arial" charset="0"/>
              </a:rPr>
              <a:t>Image: </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Source: </a:t>
            </a:r>
            <a:r>
              <a:rPr lang="en-GB" dirty="0" smtClean="0">
                <a:ea typeface="MS PGothic" pitchFamily="34" charset="-128"/>
                <a:cs typeface="Arial" charset="0"/>
              </a:rPr>
              <a:t>Historic England Archive.</a:t>
            </a:r>
            <a:r>
              <a:rPr lang="en-GB" baseline="0" dirty="0" smtClean="0">
                <a:ea typeface="MS PGothic" pitchFamily="34" charset="-128"/>
                <a:cs typeface="Arial" charset="0"/>
              </a:rPr>
              <a:t> </a:t>
            </a:r>
            <a:r>
              <a:rPr lang="en-GB" sz="1200" b="0" i="0" kern="1200" dirty="0" smtClean="0">
                <a:solidFill>
                  <a:schemeClr val="tx1"/>
                </a:solidFill>
                <a:effectLst/>
                <a:latin typeface="+mn-lt"/>
                <a:ea typeface="+mn-ea"/>
                <a:cs typeface="+mn-cs"/>
              </a:rPr>
              <a:t>A doctor injecting a nurse with diphtheria vaccine at Lodge Moor Hospital,</a:t>
            </a:r>
            <a:r>
              <a:rPr lang="en-GB" sz="1200" b="0" i="0" kern="1200" baseline="0" dirty="0" smtClean="0">
                <a:solidFill>
                  <a:schemeClr val="tx1"/>
                </a:solidFill>
                <a:effectLst/>
                <a:latin typeface="+mn-lt"/>
                <a:ea typeface="+mn-ea"/>
                <a:cs typeface="+mn-cs"/>
              </a:rPr>
              <a:t> Sheffield</a:t>
            </a:r>
            <a:r>
              <a:rPr lang="en-GB" baseline="0" dirty="0" smtClean="0"/>
              <a:t> </a:t>
            </a:r>
            <a:r>
              <a:rPr lang="en-GB" dirty="0" smtClean="0">
                <a:ea typeface="MS PGothic" pitchFamily="34" charset="-128"/>
                <a:cs typeface="Arial" charset="0"/>
              </a:rPr>
              <a:t>– 12</a:t>
            </a:r>
            <a:r>
              <a:rPr lang="en-GB" baseline="30000" dirty="0" smtClean="0">
                <a:ea typeface="MS PGothic" pitchFamily="34" charset="-128"/>
                <a:cs typeface="Arial" charset="0"/>
              </a:rPr>
              <a:t>th</a:t>
            </a:r>
            <a:r>
              <a:rPr lang="en-GB" dirty="0" smtClean="0">
                <a:ea typeface="MS PGothic" pitchFamily="34" charset="-128"/>
                <a:cs typeface="Arial" charset="0"/>
              </a:rPr>
              <a:t> December 1941 Ref:</a:t>
            </a:r>
            <a:r>
              <a:rPr lang="en-GB" sz="1200" b="0" i="0" kern="1200" dirty="0" smtClean="0">
                <a:solidFill>
                  <a:schemeClr val="tx1"/>
                </a:solidFill>
                <a:effectLst/>
                <a:latin typeface="+mn-lt"/>
                <a:ea typeface="+mn-ea"/>
                <a:cs typeface="+mn-cs"/>
              </a:rPr>
              <a:t>med01_01_2356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a:t>
            </a:r>
            <a:r>
              <a:rPr lang="en-GB" dirty="0" smtClean="0">
                <a:ea typeface="MS PGothic" pitchFamily="34" charset="-128"/>
                <a:cs typeface="Arial" charset="0"/>
              </a:rPr>
              <a:t>Historic England Archive.</a:t>
            </a:r>
            <a:r>
              <a:rPr lang="en-GB" baseline="0" dirty="0" smtClean="0">
                <a:ea typeface="MS PGothic" pitchFamily="34" charset="-128"/>
                <a:cs typeface="Arial" charset="0"/>
              </a:rPr>
              <a:t> </a:t>
            </a:r>
            <a:r>
              <a:rPr lang="en-GB" sz="1200" b="0" i="0" kern="1200" dirty="0" smtClean="0">
                <a:solidFill>
                  <a:schemeClr val="tx1"/>
                </a:solidFill>
                <a:effectLst/>
                <a:latin typeface="+mn-lt"/>
                <a:ea typeface="+mn-ea"/>
                <a:cs typeface="+mn-cs"/>
              </a:rPr>
              <a:t>Portrait of a horned cow in a cowshed,</a:t>
            </a:r>
            <a:r>
              <a:rPr lang="en-GB" sz="1200" b="0" i="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Wood Farm, </a:t>
            </a:r>
            <a:r>
              <a:rPr lang="en-GB" sz="1200" b="0" i="0" kern="1200" dirty="0" err="1" smtClean="0">
                <a:solidFill>
                  <a:schemeClr val="tx1"/>
                </a:solidFill>
                <a:effectLst/>
                <a:latin typeface="+mn-lt"/>
                <a:ea typeface="+mn-ea"/>
                <a:cs typeface="+mn-cs"/>
              </a:rPr>
              <a:t>Dereham</a:t>
            </a:r>
            <a:r>
              <a:rPr lang="en-GB" sz="1200" b="0" i="0" kern="1200" dirty="0" smtClean="0">
                <a:solidFill>
                  <a:schemeClr val="tx1"/>
                </a:solidFill>
                <a:effectLst/>
                <a:latin typeface="+mn-lt"/>
                <a:ea typeface="+mn-ea"/>
                <a:cs typeface="+mn-cs"/>
              </a:rPr>
              <a:t>, Norfolk </a:t>
            </a:r>
            <a:r>
              <a:rPr lang="en-GB" dirty="0" smtClean="0">
                <a:ea typeface="MS PGothic" pitchFamily="34" charset="-128"/>
                <a:cs typeface="Arial" charset="0"/>
              </a:rPr>
              <a:t>– 1956 Ref:</a:t>
            </a:r>
            <a:r>
              <a:rPr lang="en-GB" sz="1200" b="0" i="0" kern="1200" dirty="0" smtClean="0">
                <a:solidFill>
                  <a:schemeClr val="tx1"/>
                </a:solidFill>
                <a:effectLst/>
                <a:latin typeface="+mn-lt"/>
                <a:ea typeface="+mn-ea"/>
                <a:cs typeface="+mn-cs"/>
              </a:rPr>
              <a:t>aa081139</a:t>
            </a:r>
          </a:p>
          <a:p>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42</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ea typeface="MS PGothic" pitchFamily="34" charset="-128"/>
                <a:cs typeface="Arial" charset="0"/>
              </a:rPr>
              <a:t>Image: </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Source: </a:t>
            </a:r>
            <a:r>
              <a:rPr lang="en-GB" dirty="0" smtClean="0">
                <a:ea typeface="MS PGothic" pitchFamily="34" charset="-128"/>
                <a:cs typeface="Arial" charset="0"/>
              </a:rPr>
              <a:t>Historic England Archive. </a:t>
            </a:r>
            <a:r>
              <a:rPr lang="en-GB" sz="1200" b="0" i="0" kern="1200" dirty="0" smtClean="0">
                <a:solidFill>
                  <a:schemeClr val="tx1"/>
                </a:solidFill>
                <a:effectLst/>
                <a:latin typeface="+mn-lt"/>
                <a:ea typeface="+mn-ea"/>
                <a:cs typeface="+mn-cs"/>
              </a:rPr>
              <a:t>Exterior view of the Jenner Hut in the grounds of The </a:t>
            </a:r>
            <a:r>
              <a:rPr lang="en-GB" sz="1200" b="0" i="0" kern="1200" dirty="0" err="1" smtClean="0">
                <a:solidFill>
                  <a:schemeClr val="tx1"/>
                </a:solidFill>
                <a:effectLst/>
                <a:latin typeface="+mn-lt"/>
                <a:ea typeface="+mn-ea"/>
                <a:cs typeface="+mn-cs"/>
              </a:rPr>
              <a:t>Chantry</a:t>
            </a:r>
            <a:r>
              <a:rPr lang="en-GB" dirty="0" smtClean="0">
                <a:ea typeface="MS PGothic" pitchFamily="34" charset="-128"/>
                <a:cs typeface="Arial" charset="0"/>
              </a:rPr>
              <a:t>, Berkeley, Gloucestershire – 1920-1940 Ref: aa44_12384</a:t>
            </a:r>
          </a:p>
          <a:p>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43</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ea typeface="MS PGothic" pitchFamily="34" charset="-128"/>
                <a:cs typeface="Arial" charset="0"/>
              </a:rPr>
              <a:t>Image: </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Source: </a:t>
            </a:r>
            <a:r>
              <a:rPr lang="en-GB" dirty="0" smtClean="0">
                <a:ea typeface="MS PGothic" pitchFamily="34" charset="-128"/>
                <a:cs typeface="Arial" charset="0"/>
              </a:rPr>
              <a:t>Historic England Archive. </a:t>
            </a:r>
            <a:r>
              <a:rPr lang="en-GB" sz="1200" b="0" i="0" kern="1200" dirty="0" smtClean="0">
                <a:solidFill>
                  <a:schemeClr val="tx1"/>
                </a:solidFill>
                <a:effectLst/>
                <a:latin typeface="+mn-lt"/>
                <a:ea typeface="+mn-ea"/>
                <a:cs typeface="+mn-cs"/>
              </a:rPr>
              <a:t>Interior view of the Jenner Hut in the grounds of The </a:t>
            </a:r>
            <a:r>
              <a:rPr lang="en-GB" sz="1200" b="0" i="0" kern="1200" dirty="0" err="1" smtClean="0">
                <a:solidFill>
                  <a:schemeClr val="tx1"/>
                </a:solidFill>
                <a:effectLst/>
                <a:latin typeface="+mn-lt"/>
                <a:ea typeface="+mn-ea"/>
                <a:cs typeface="+mn-cs"/>
              </a:rPr>
              <a:t>Chantry</a:t>
            </a:r>
            <a:r>
              <a:rPr lang="en-GB" dirty="0" smtClean="0">
                <a:ea typeface="MS PGothic" pitchFamily="34" charset="-128"/>
                <a:cs typeface="Arial" charset="0"/>
              </a:rPr>
              <a:t>, Berkeley, Gloucestershire – 1920-1940 Ref: aa44_12385</a:t>
            </a: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44</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a:t>
            </a:r>
            <a:r>
              <a:rPr lang="en-GB" dirty="0" smtClean="0">
                <a:ea typeface="MS PGothic" pitchFamily="34" charset="-128"/>
                <a:cs typeface="Arial" charset="0"/>
              </a:rPr>
              <a:t>Historic England Archive.</a:t>
            </a:r>
            <a:r>
              <a:rPr lang="en-GB" baseline="0" dirty="0" smtClean="0">
                <a:ea typeface="MS PGothic" pitchFamily="34" charset="-128"/>
                <a:cs typeface="Arial" charset="0"/>
              </a:rPr>
              <a:t> </a:t>
            </a:r>
            <a:r>
              <a:rPr lang="en-GB" sz="1200" b="0" i="0" kern="1200" dirty="0" smtClean="0">
                <a:solidFill>
                  <a:schemeClr val="tx1"/>
                </a:solidFill>
                <a:effectLst/>
                <a:latin typeface="+mn-lt"/>
                <a:ea typeface="+mn-ea"/>
                <a:cs typeface="+mn-cs"/>
              </a:rPr>
              <a:t>Portrait of a horned cow in a cowshed,</a:t>
            </a:r>
            <a:r>
              <a:rPr lang="en-GB" sz="1200" b="0" i="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Wood Farm, </a:t>
            </a:r>
            <a:r>
              <a:rPr lang="en-GB" sz="1200" b="0" i="0" kern="1200" dirty="0" err="1" smtClean="0">
                <a:solidFill>
                  <a:schemeClr val="tx1"/>
                </a:solidFill>
                <a:effectLst/>
                <a:latin typeface="+mn-lt"/>
                <a:ea typeface="+mn-ea"/>
                <a:cs typeface="+mn-cs"/>
              </a:rPr>
              <a:t>Dereham</a:t>
            </a:r>
            <a:r>
              <a:rPr lang="en-GB" sz="1200" b="0" i="0" kern="1200" dirty="0" smtClean="0">
                <a:solidFill>
                  <a:schemeClr val="tx1"/>
                </a:solidFill>
                <a:effectLst/>
                <a:latin typeface="+mn-lt"/>
                <a:ea typeface="+mn-ea"/>
                <a:cs typeface="+mn-cs"/>
              </a:rPr>
              <a:t>, Norfolk </a:t>
            </a:r>
            <a:r>
              <a:rPr lang="en-GB" dirty="0" smtClean="0">
                <a:ea typeface="MS PGothic" pitchFamily="34" charset="-128"/>
                <a:cs typeface="Arial" charset="0"/>
              </a:rPr>
              <a:t>– 1956 Ref:</a:t>
            </a:r>
            <a:r>
              <a:rPr lang="en-GB" sz="1200" b="0" i="0" kern="1200" dirty="0" smtClean="0">
                <a:solidFill>
                  <a:schemeClr val="tx1"/>
                </a:solidFill>
                <a:effectLst/>
                <a:latin typeface="+mn-lt"/>
                <a:ea typeface="+mn-ea"/>
                <a:cs typeface="+mn-cs"/>
              </a:rPr>
              <a:t>aa081139</a:t>
            </a: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45</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ea typeface="MS PGothic" pitchFamily="34" charset="-128"/>
                <a:cs typeface="Arial" charset="0"/>
              </a:rPr>
              <a:t>Image: </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a:t>
            </a:r>
            <a:r>
              <a:rPr lang="en-GB" dirty="0" err="1" smtClean="0"/>
              <a:t>IoE</a:t>
            </a:r>
            <a:r>
              <a:rPr lang="en-GB" dirty="0" smtClean="0"/>
              <a:t> Mr Peter Yardley. Source Historic England Archive</a:t>
            </a:r>
            <a:r>
              <a:rPr lang="en-GB" dirty="0" smtClean="0">
                <a:ea typeface="MS PGothic" pitchFamily="34" charset="-128"/>
                <a:cs typeface="Arial" charset="0"/>
              </a:rPr>
              <a:t>. </a:t>
            </a:r>
            <a:r>
              <a:rPr lang="en-GB" sz="1200" b="0" i="0" kern="1200" dirty="0" smtClean="0">
                <a:solidFill>
                  <a:schemeClr val="tx1"/>
                </a:solidFill>
                <a:effectLst/>
                <a:latin typeface="+mn-lt"/>
                <a:ea typeface="+mn-ea"/>
                <a:cs typeface="+mn-cs"/>
              </a:rPr>
              <a:t>Jenner Hut in the grounds of The </a:t>
            </a:r>
            <a:r>
              <a:rPr lang="en-GB" sz="1200" b="0" i="0" kern="1200" dirty="0" err="1" smtClean="0">
                <a:solidFill>
                  <a:schemeClr val="tx1"/>
                </a:solidFill>
                <a:effectLst/>
                <a:latin typeface="+mn-lt"/>
                <a:ea typeface="+mn-ea"/>
                <a:cs typeface="+mn-cs"/>
              </a:rPr>
              <a:t>Chantry</a:t>
            </a:r>
            <a:r>
              <a:rPr lang="en-GB" dirty="0" smtClean="0">
                <a:ea typeface="MS PGothic" pitchFamily="34" charset="-128"/>
                <a:cs typeface="Arial" charset="0"/>
              </a:rPr>
              <a:t>, Berkeley, Gloucestershire – 30</a:t>
            </a:r>
            <a:r>
              <a:rPr lang="en-GB" baseline="30000" dirty="0" smtClean="0">
                <a:ea typeface="MS PGothic" pitchFamily="34" charset="-128"/>
                <a:cs typeface="Arial" charset="0"/>
              </a:rPr>
              <a:t>th</a:t>
            </a:r>
            <a:r>
              <a:rPr lang="en-GB" dirty="0" smtClean="0">
                <a:ea typeface="MS PGothic" pitchFamily="34" charset="-128"/>
                <a:cs typeface="Arial" charset="0"/>
              </a:rPr>
              <a:t> June 2001 Ref: </a:t>
            </a:r>
            <a:r>
              <a:rPr lang="en-GB" dirty="0" smtClean="0"/>
              <a:t>IOE01/05871/13</a:t>
            </a:r>
          </a:p>
          <a:p>
            <a:r>
              <a:rPr lang="en-GB" dirty="0" smtClean="0"/>
              <a:t>Find out more here: </a:t>
            </a:r>
            <a:r>
              <a:rPr lang="en-GB" dirty="0" smtClean="0">
                <a:hlinkClick r:id="rId3"/>
              </a:rPr>
              <a:t>https://historicengland.org.uk/listing/what-is-designation/heritage-highlights/jenners-hut-birthplace-public-health/</a:t>
            </a:r>
            <a:r>
              <a:rPr lang="en-GB" dirty="0" smtClean="0"/>
              <a:t> This webpage also has more details and an audio piece discussing Edward and his hut: </a:t>
            </a:r>
            <a:r>
              <a:rPr lang="en-GB" dirty="0" smtClean="0">
                <a:hlinkClick r:id="rId4"/>
              </a:rPr>
              <a:t>https://historicengland.org.uk/get-involved/100-places/science-discovery/cholera-smallpox-immunology/</a:t>
            </a:r>
            <a:endParaRPr lang="en-GB" dirty="0" smtClean="0"/>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46</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ea typeface="MS PGothic" pitchFamily="34" charset="-128"/>
                <a:cs typeface="Arial" charset="0"/>
              </a:rPr>
              <a:t>Image: </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a:t>
            </a:r>
            <a:r>
              <a:rPr lang="en-GB" dirty="0" err="1" smtClean="0"/>
              <a:t>IoE</a:t>
            </a:r>
            <a:r>
              <a:rPr lang="en-GB" dirty="0" smtClean="0"/>
              <a:t> Mr Peter Yardley. Source Historic England Archive</a:t>
            </a:r>
            <a:r>
              <a:rPr lang="en-GB" dirty="0" smtClean="0">
                <a:ea typeface="MS PGothic" pitchFamily="34" charset="-128"/>
                <a:cs typeface="Arial" charset="0"/>
              </a:rPr>
              <a:t>. </a:t>
            </a:r>
            <a:r>
              <a:rPr lang="en-GB" sz="1200" b="0" i="0" kern="1200" dirty="0" smtClean="0">
                <a:solidFill>
                  <a:schemeClr val="tx1"/>
                </a:solidFill>
                <a:effectLst/>
                <a:latin typeface="+mn-lt"/>
                <a:ea typeface="+mn-ea"/>
                <a:cs typeface="+mn-cs"/>
              </a:rPr>
              <a:t>Jenner Hut in the grounds of The </a:t>
            </a:r>
            <a:r>
              <a:rPr lang="en-GB" sz="1200" b="0" i="0" kern="1200" dirty="0" err="1" smtClean="0">
                <a:solidFill>
                  <a:schemeClr val="tx1"/>
                </a:solidFill>
                <a:effectLst/>
                <a:latin typeface="+mn-lt"/>
                <a:ea typeface="+mn-ea"/>
                <a:cs typeface="+mn-cs"/>
              </a:rPr>
              <a:t>Chantry</a:t>
            </a:r>
            <a:r>
              <a:rPr lang="en-GB" dirty="0" smtClean="0">
                <a:ea typeface="MS PGothic" pitchFamily="34" charset="-128"/>
                <a:cs typeface="Arial" charset="0"/>
              </a:rPr>
              <a:t>, Berkeley, Gloucestershire – 30</a:t>
            </a:r>
            <a:r>
              <a:rPr lang="en-GB" baseline="30000" dirty="0" smtClean="0">
                <a:ea typeface="MS PGothic" pitchFamily="34" charset="-128"/>
                <a:cs typeface="Arial" charset="0"/>
              </a:rPr>
              <a:t>th</a:t>
            </a:r>
            <a:r>
              <a:rPr lang="en-GB" dirty="0" smtClean="0">
                <a:ea typeface="MS PGothic" pitchFamily="34" charset="-128"/>
                <a:cs typeface="Arial" charset="0"/>
              </a:rPr>
              <a:t> June 2001 Ref: </a:t>
            </a:r>
            <a:r>
              <a:rPr lang="en-GB" dirty="0" smtClean="0"/>
              <a:t>IOE01/05871/13</a:t>
            </a:r>
          </a:p>
          <a:p>
            <a:r>
              <a:rPr lang="en-GB" dirty="0" smtClean="0"/>
              <a:t>Find out more about Listed Buildings with our Enriching the List project: </a:t>
            </a:r>
            <a:r>
              <a:rPr lang="en-GB" dirty="0" smtClean="0">
                <a:hlinkClick r:id="rId3"/>
              </a:rPr>
              <a:t>https://historicengland.org.uk/services-skills/education/teaching-activities/how-you-can-enrich-the-list/</a:t>
            </a:r>
            <a:endParaRPr lang="en-GB" dirty="0" smtClean="0"/>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47</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ea typeface="MS PGothic" pitchFamily="34" charset="-128"/>
                <a:cs typeface="Arial" charset="0"/>
              </a:rPr>
              <a:t>Image: </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a:t>
            </a:r>
            <a:r>
              <a:rPr lang="en-GB" dirty="0" smtClean="0"/>
              <a:t>Mr A, </a:t>
            </a:r>
            <a:r>
              <a:rPr lang="en-GB" dirty="0" err="1" smtClean="0"/>
              <a:t>Gude</a:t>
            </a:r>
            <a:r>
              <a:rPr lang="en-GB" dirty="0" smtClean="0"/>
              <a:t>. Source Historic England Archive</a:t>
            </a:r>
            <a:r>
              <a:rPr lang="en-GB" dirty="0" smtClean="0">
                <a:ea typeface="MS PGothic" pitchFamily="34" charset="-128"/>
                <a:cs typeface="Arial" charset="0"/>
              </a:rPr>
              <a:t>. </a:t>
            </a:r>
            <a:r>
              <a:rPr lang="en-GB" dirty="0" smtClean="0">
                <a:latin typeface="Arial" panose="020B0604020202020204" pitchFamily="34" charset="0"/>
                <a:cs typeface="Arial" panose="020B0604020202020204" pitchFamily="34" charset="0"/>
              </a:rPr>
              <a:t>The Old Pest House, </a:t>
            </a:r>
            <a:r>
              <a:rPr lang="en-GB" dirty="0" err="1" smtClean="0">
                <a:latin typeface="Arial" panose="020B0604020202020204" pitchFamily="34" charset="0"/>
                <a:cs typeface="Arial" panose="020B0604020202020204" pitchFamily="34" charset="0"/>
              </a:rPr>
              <a:t>Byde</a:t>
            </a:r>
            <a:r>
              <a:rPr lang="en-GB" dirty="0" smtClean="0">
                <a:latin typeface="Arial" panose="020B0604020202020204" pitchFamily="34" charset="0"/>
                <a:cs typeface="Arial" panose="020B0604020202020204" pitchFamily="34" charset="0"/>
              </a:rPr>
              <a:t> Street, Hertford, Hertfordshire </a:t>
            </a:r>
            <a:r>
              <a:rPr lang="en-GB" dirty="0" smtClean="0">
                <a:ea typeface="MS PGothic" pitchFamily="34" charset="-128"/>
                <a:cs typeface="Arial" charset="0"/>
              </a:rPr>
              <a:t>– 17</a:t>
            </a:r>
            <a:r>
              <a:rPr lang="en-GB" baseline="30000" dirty="0" smtClean="0">
                <a:ea typeface="MS PGothic" pitchFamily="34" charset="-128"/>
                <a:cs typeface="Arial" charset="0"/>
              </a:rPr>
              <a:t>th</a:t>
            </a:r>
            <a:r>
              <a:rPr lang="en-GB" dirty="0" smtClean="0">
                <a:ea typeface="MS PGothic" pitchFamily="34" charset="-128"/>
                <a:cs typeface="Arial" charset="0"/>
              </a:rPr>
              <a:t> April 2003 Ref: </a:t>
            </a:r>
            <a:r>
              <a:rPr lang="en-GB" dirty="0" smtClean="0">
                <a:latin typeface="Arial" panose="020B0604020202020204" pitchFamily="34" charset="0"/>
                <a:cs typeface="Arial" panose="020B0604020202020204" pitchFamily="34" charset="0"/>
              </a:rPr>
              <a:t>IOE01/10388/34</a:t>
            </a:r>
          </a:p>
          <a:p>
            <a:r>
              <a:rPr lang="en-GB" dirty="0" smtClean="0"/>
              <a:t>Unlike Jenner, </a:t>
            </a:r>
            <a:r>
              <a:rPr lang="en-GB" dirty="0" err="1" smtClean="0"/>
              <a:t>Dimsdale</a:t>
            </a:r>
            <a:r>
              <a:rPr lang="en-GB" dirty="0" smtClean="0"/>
              <a:t> inoculated people with actual smallpox, not cowpox. Whilst this worked for many people, giving them a mild case of smallpox, from which they recovered</a:t>
            </a:r>
            <a:r>
              <a:rPr lang="en-GB" baseline="0" dirty="0" smtClean="0"/>
              <a:t> and developed immunity – it didn’t work for everyone. Some people who were given it got full-blown smallpox and died!</a:t>
            </a:r>
            <a:endParaRPr lang="en-GB" dirty="0" smtClean="0"/>
          </a:p>
          <a:p>
            <a:r>
              <a:rPr lang="en-GB" dirty="0" smtClean="0"/>
              <a:t>He wrote many scientific papers on smallpox and </a:t>
            </a:r>
            <a:r>
              <a:rPr lang="en-GB" dirty="0" err="1" smtClean="0"/>
              <a:t>innoculation</a:t>
            </a:r>
            <a:r>
              <a:rPr lang="en-GB" dirty="0" smtClean="0"/>
              <a:t>. HE</a:t>
            </a:r>
            <a:r>
              <a:rPr lang="en-GB" baseline="0" dirty="0" smtClean="0"/>
              <a:t> even went to Russia and inoculated Catherine the Great, her son and many people at the Russian court. Find his papers here: </a:t>
            </a:r>
            <a:r>
              <a:rPr lang="en-GB" dirty="0" smtClean="0">
                <a:hlinkClick r:id="rId3"/>
              </a:rPr>
              <a:t>https://wellcomecollection.org/works?query=%22Dimsdale,%20Thomas,%201712-1800.%22</a:t>
            </a:r>
            <a:r>
              <a:rPr lang="en-GB" baseline="0" dirty="0" smtClean="0"/>
              <a:t>  </a:t>
            </a:r>
            <a:r>
              <a:rPr lang="en-GB" dirty="0" smtClean="0">
                <a:latin typeface="Arial" panose="020B0604020202020204" pitchFamily="34" charset="0"/>
                <a:cs typeface="Arial" panose="020B0604020202020204" pitchFamily="34" charset="0"/>
              </a:rPr>
              <a:t>Find out more:</a:t>
            </a:r>
          </a:p>
          <a:p>
            <a:r>
              <a:rPr lang="en-GB" sz="1200" dirty="0" smtClean="0">
                <a:latin typeface="Arial" panose="020B0604020202020204" pitchFamily="34" charset="0"/>
                <a:cs typeface="Arial" panose="020B0604020202020204" pitchFamily="34" charset="0"/>
                <a:hlinkClick r:id="rId4"/>
              </a:rPr>
              <a:t>https://en.wikipedia.org/wiki/Thomas_Dimsdale</a:t>
            </a:r>
            <a:r>
              <a:rPr lang="en-GB" sz="1200" dirty="0" smtClean="0">
                <a:latin typeface="Arial" panose="020B0604020202020204" pitchFamily="34" charset="0"/>
                <a:cs typeface="Arial" panose="020B0604020202020204" pitchFamily="34" charset="0"/>
              </a:rPr>
              <a:t> </a:t>
            </a:r>
          </a:p>
          <a:p>
            <a:endParaRPr lang="en-GB" dirty="0" smtClean="0"/>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48</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t>Unlike Jenner, </a:t>
            </a:r>
            <a:r>
              <a:rPr lang="en-GB" dirty="0" err="1" smtClean="0"/>
              <a:t>Dimsdale</a:t>
            </a:r>
            <a:r>
              <a:rPr lang="en-GB" dirty="0" smtClean="0"/>
              <a:t> inoculated people with actual smallpox, not cowpox. Whilst this worked for many people, giving them a mild case of smallpox, from which they recovered</a:t>
            </a:r>
            <a:r>
              <a:rPr lang="en-GB" baseline="0" dirty="0" smtClean="0"/>
              <a:t> and developed immunity – it didn’t work for everyone. Some people who were given it got full-blown smallpox and died!</a:t>
            </a:r>
            <a:endParaRPr lang="en-GB" dirty="0" smtClean="0"/>
          </a:p>
          <a:p>
            <a:r>
              <a:rPr lang="en-GB" dirty="0" smtClean="0"/>
              <a:t>He wrote many scientific papers on smallpox and </a:t>
            </a:r>
            <a:r>
              <a:rPr lang="en-GB" dirty="0" err="1" smtClean="0"/>
              <a:t>innoculation</a:t>
            </a:r>
            <a:r>
              <a:rPr lang="en-GB" dirty="0" smtClean="0"/>
              <a:t>. HE</a:t>
            </a:r>
            <a:r>
              <a:rPr lang="en-GB" baseline="0" dirty="0" smtClean="0"/>
              <a:t> even went to Russia and </a:t>
            </a:r>
            <a:r>
              <a:rPr lang="en-GB" baseline="0" dirty="0" err="1" smtClean="0"/>
              <a:t>innocuated</a:t>
            </a:r>
            <a:r>
              <a:rPr lang="en-GB" baseline="0" dirty="0" smtClean="0"/>
              <a:t> Catherine the Great, her son and many people at the Russian court. Find his papers here: </a:t>
            </a:r>
            <a:r>
              <a:rPr lang="en-GB" dirty="0" smtClean="0">
                <a:hlinkClick r:id="rId3"/>
              </a:rPr>
              <a:t>https://wellcomecollection.org/works?query=%22Dimsdale,%20Thomas,%201712-1800.%22</a:t>
            </a:r>
            <a:endParaRPr lang="en-GB" dirty="0" smtClean="0"/>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49</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ea typeface="MS PGothic" pitchFamily="34" charset="-128"/>
                <a:cs typeface="Arial" charset="0"/>
              </a:rPr>
              <a:t>Image: </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a:t>
            </a:r>
            <a:r>
              <a:rPr lang="en-GB" dirty="0" smtClean="0">
                <a:ea typeface="MS PGothic" pitchFamily="34" charset="-128"/>
                <a:cs typeface="Arial" charset="0"/>
              </a:rPr>
              <a:t>Historic England Archive (</a:t>
            </a:r>
            <a:r>
              <a:rPr lang="en-GB" dirty="0" err="1" smtClean="0">
                <a:ea typeface="MS PGothic" pitchFamily="34" charset="-128"/>
                <a:cs typeface="Arial" charset="0"/>
              </a:rPr>
              <a:t>Aerofilms</a:t>
            </a:r>
            <a:r>
              <a:rPr lang="en-GB" dirty="0" smtClean="0">
                <a:ea typeface="MS PGothic" pitchFamily="34" charset="-128"/>
                <a:cs typeface="Arial" charset="0"/>
              </a:rPr>
              <a:t> Collection). </a:t>
            </a:r>
            <a:r>
              <a:rPr lang="en-GB" dirty="0" err="1" smtClean="0">
                <a:ea typeface="MS PGothic" pitchFamily="34" charset="-128"/>
                <a:cs typeface="Arial" charset="0"/>
              </a:rPr>
              <a:t>Claverton</a:t>
            </a:r>
            <a:r>
              <a:rPr lang="en-GB" dirty="0" smtClean="0">
                <a:ea typeface="MS PGothic" pitchFamily="34" charset="-128"/>
                <a:cs typeface="Arial" charset="0"/>
              </a:rPr>
              <a:t> Down Isolation Hospital, </a:t>
            </a:r>
            <a:r>
              <a:rPr lang="en-GB" dirty="0" err="1" smtClean="0">
                <a:ea typeface="MS PGothic" pitchFamily="34" charset="-128"/>
                <a:cs typeface="Arial" charset="0"/>
              </a:rPr>
              <a:t>Claverton</a:t>
            </a:r>
            <a:r>
              <a:rPr lang="en-GB" dirty="0" smtClean="0">
                <a:ea typeface="MS PGothic" pitchFamily="34" charset="-128"/>
                <a:cs typeface="Arial" charset="0"/>
              </a:rPr>
              <a:t> Down, Bath - 4th July 1934 Ref: epr000134</a:t>
            </a:r>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5</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ea typeface="MS PGothic" pitchFamily="34" charset="-128"/>
                <a:cs typeface="Arial" charset="0"/>
              </a:rPr>
              <a:t>Image: </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a:t>
            </a:r>
            <a:r>
              <a:rPr lang="en-GB" dirty="0" smtClean="0"/>
              <a:t>Ms Geraldine Bunn. Source Historic England Archive</a:t>
            </a:r>
            <a:r>
              <a:rPr lang="en-GB" dirty="0" smtClean="0">
                <a:ea typeface="MS PGothic" pitchFamily="34" charset="-128"/>
                <a:cs typeface="Arial" charset="0"/>
              </a:rPr>
              <a:t>. E</a:t>
            </a:r>
            <a:r>
              <a:rPr lang="en-GB" sz="1200" b="0" i="0" kern="1200" dirty="0" smtClean="0">
                <a:solidFill>
                  <a:schemeClr val="tx1"/>
                </a:solidFill>
                <a:effectLst/>
                <a:latin typeface="+mn-lt"/>
                <a:ea typeface="+mn-ea"/>
                <a:cs typeface="+mn-cs"/>
              </a:rPr>
              <a:t>dmund Dolling monument, c.10 m east of north east corner of Church of St Michael, Mere, Somerset </a:t>
            </a:r>
            <a:r>
              <a:rPr lang="en-GB" dirty="0" smtClean="0">
                <a:ea typeface="MS PGothic" pitchFamily="34" charset="-128"/>
                <a:cs typeface="Arial" charset="0"/>
              </a:rPr>
              <a:t>– 13</a:t>
            </a:r>
            <a:r>
              <a:rPr lang="en-GB" baseline="30000" dirty="0" smtClean="0">
                <a:ea typeface="MS PGothic" pitchFamily="34" charset="-128"/>
                <a:cs typeface="Arial" charset="0"/>
              </a:rPr>
              <a:t>th</a:t>
            </a:r>
            <a:r>
              <a:rPr lang="en-GB" dirty="0" smtClean="0">
                <a:ea typeface="MS PGothic" pitchFamily="34" charset="-128"/>
                <a:cs typeface="Arial" charset="0"/>
              </a:rPr>
              <a:t> September 2002 Ref: </a:t>
            </a:r>
            <a:r>
              <a:rPr lang="en-GB" sz="1200" b="0" i="0" kern="1200" dirty="0" smtClean="0">
                <a:solidFill>
                  <a:schemeClr val="tx1"/>
                </a:solidFill>
                <a:effectLst/>
                <a:latin typeface="+mn-lt"/>
                <a:ea typeface="+mn-ea"/>
                <a:cs typeface="+mn-cs"/>
              </a:rPr>
              <a:t>IOE01/04615/11 </a:t>
            </a:r>
            <a:r>
              <a:rPr lang="en-GB" dirty="0" smtClean="0"/>
              <a:t>There</a:t>
            </a:r>
            <a:r>
              <a:rPr lang="en-GB" baseline="0" dirty="0" smtClean="0"/>
              <a:t> is more information on inoculation in this document here (including more about </a:t>
            </a:r>
            <a:r>
              <a:rPr lang="en-GB" dirty="0" smtClean="0">
                <a:latin typeface="Arial" panose="020B0604020202020204" pitchFamily="34" charset="0"/>
                <a:cs typeface="Arial" panose="020B0604020202020204" pitchFamily="34" charset="0"/>
              </a:rPr>
              <a:t>Lady Mary </a:t>
            </a:r>
            <a:r>
              <a:rPr lang="en-GB" dirty="0" err="1" smtClean="0">
                <a:latin typeface="Arial" panose="020B0604020202020204" pitchFamily="34" charset="0"/>
                <a:cs typeface="Arial" panose="020B0604020202020204" pitchFamily="34" charset="0"/>
              </a:rPr>
              <a:t>Wortley</a:t>
            </a:r>
            <a:r>
              <a:rPr lang="en-GB" dirty="0" smtClean="0">
                <a:latin typeface="Arial" panose="020B0604020202020204" pitchFamily="34" charset="0"/>
                <a:cs typeface="Arial" panose="020B0604020202020204" pitchFamily="34" charset="0"/>
              </a:rPr>
              <a:t> Montague)</a:t>
            </a:r>
            <a:r>
              <a:rPr lang="en-GB" baseline="0" dirty="0" smtClean="0"/>
              <a:t>: </a:t>
            </a:r>
            <a:r>
              <a:rPr lang="en-GB" dirty="0" smtClean="0">
                <a:hlinkClick r:id="rId3"/>
              </a:rPr>
              <a:t>https://www.wiltshire-opc.org.uk/Items/Mere/Mere%20-%20History%20of%20St.%20Michaels.pdf</a:t>
            </a:r>
            <a:endParaRPr lang="en-GB" dirty="0" smtClean="0"/>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50</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ea typeface="MS PGothic" pitchFamily="34" charset="-128"/>
                <a:cs typeface="Arial" charset="0"/>
              </a:rPr>
              <a:t>Image: </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a:t>
            </a:r>
            <a:r>
              <a:rPr lang="en-GB" dirty="0" smtClean="0"/>
              <a:t>Source Historic England Archive</a:t>
            </a:r>
            <a:r>
              <a:rPr lang="en-GB" dirty="0" smtClean="0">
                <a:ea typeface="MS PGothic" pitchFamily="34" charset="-128"/>
                <a:cs typeface="Arial" charset="0"/>
              </a:rPr>
              <a:t>. </a:t>
            </a:r>
            <a:r>
              <a:rPr lang="en-GB" sz="1200" b="0" i="0" kern="1200" dirty="0" smtClean="0">
                <a:solidFill>
                  <a:schemeClr val="tx1"/>
                </a:solidFill>
                <a:effectLst/>
                <a:latin typeface="+mn-lt"/>
                <a:ea typeface="+mn-ea"/>
                <a:cs typeface="+mn-cs"/>
              </a:rPr>
              <a:t>Interior in Lord Rothschild's room at </a:t>
            </a:r>
            <a:r>
              <a:rPr lang="en-GB" sz="1200" b="0" i="0" kern="1200" dirty="0" err="1" smtClean="0">
                <a:solidFill>
                  <a:schemeClr val="tx1"/>
                </a:solidFill>
                <a:effectLst/>
                <a:latin typeface="+mn-lt"/>
                <a:ea typeface="+mn-ea"/>
                <a:cs typeface="+mn-cs"/>
              </a:rPr>
              <a:t>Tring</a:t>
            </a:r>
            <a:r>
              <a:rPr lang="en-GB" sz="1200" b="0" i="0" kern="1200" dirty="0" smtClean="0">
                <a:solidFill>
                  <a:schemeClr val="tx1"/>
                </a:solidFill>
                <a:effectLst/>
                <a:latin typeface="+mn-lt"/>
                <a:ea typeface="+mn-ea"/>
                <a:cs typeface="+mn-cs"/>
              </a:rPr>
              <a:t> Park showing a portrait of Queen Elizabeth I,</a:t>
            </a:r>
            <a:r>
              <a:rPr lang="en-GB" sz="1200" b="0" i="0" kern="1200" baseline="0" dirty="0" smtClean="0">
                <a:solidFill>
                  <a:schemeClr val="tx1"/>
                </a:solidFill>
                <a:effectLst/>
                <a:latin typeface="+mn-lt"/>
                <a:ea typeface="+mn-ea"/>
                <a:cs typeface="+mn-cs"/>
              </a:rPr>
              <a:t> </a:t>
            </a:r>
            <a:r>
              <a:rPr lang="en-GB" sz="1200" b="0" i="0" kern="1200" baseline="0" dirty="0" err="1" smtClean="0">
                <a:solidFill>
                  <a:schemeClr val="tx1"/>
                </a:solidFill>
                <a:effectLst/>
                <a:latin typeface="+mn-lt"/>
                <a:ea typeface="+mn-ea"/>
                <a:cs typeface="+mn-cs"/>
              </a:rPr>
              <a:t>Tring</a:t>
            </a:r>
            <a:r>
              <a:rPr lang="en-GB" sz="1200" b="0" i="0" kern="1200" baseline="0" dirty="0" smtClean="0">
                <a:solidFill>
                  <a:schemeClr val="tx1"/>
                </a:solidFill>
                <a:effectLst/>
                <a:latin typeface="+mn-lt"/>
                <a:ea typeface="+mn-ea"/>
                <a:cs typeface="+mn-cs"/>
              </a:rPr>
              <a:t>, </a:t>
            </a:r>
            <a:r>
              <a:rPr lang="en-GB" sz="1200" b="0" i="0" kern="1200" baseline="0" dirty="0" err="1" smtClean="0">
                <a:solidFill>
                  <a:schemeClr val="tx1"/>
                </a:solidFill>
                <a:effectLst/>
                <a:latin typeface="+mn-lt"/>
                <a:ea typeface="+mn-ea"/>
                <a:cs typeface="+mn-cs"/>
              </a:rPr>
              <a:t>Hertfordhire</a:t>
            </a:r>
            <a:r>
              <a:rPr lang="en-GB" sz="1200" b="0" i="0" kern="1200" baseline="0" dirty="0" smtClean="0">
                <a:solidFill>
                  <a:schemeClr val="tx1"/>
                </a:solidFill>
                <a:effectLst/>
                <a:latin typeface="+mn-lt"/>
                <a:ea typeface="+mn-ea"/>
                <a:cs typeface="+mn-cs"/>
              </a:rPr>
              <a:t> </a:t>
            </a:r>
            <a:r>
              <a:rPr lang="en-GB" dirty="0" smtClean="0">
                <a:ea typeface="MS PGothic" pitchFamily="34" charset="-128"/>
                <a:cs typeface="Arial" charset="0"/>
              </a:rPr>
              <a:t>–September 1890 Ref: </a:t>
            </a:r>
            <a:r>
              <a:rPr lang="en-GB" sz="1200" b="0" i="0" kern="1200" dirty="0" smtClean="0">
                <a:solidFill>
                  <a:schemeClr val="tx1"/>
                </a:solidFill>
                <a:effectLst/>
                <a:latin typeface="+mn-lt"/>
                <a:ea typeface="+mn-ea"/>
                <a:cs typeface="+mn-cs"/>
              </a:rPr>
              <a:t>bl10436 </a:t>
            </a:r>
            <a:r>
              <a:rPr lang="en-GB" dirty="0" smtClean="0"/>
              <a:t>There</a:t>
            </a:r>
            <a:r>
              <a:rPr lang="en-GB" baseline="0" dirty="0" smtClean="0"/>
              <a:t> is more information on inoculation in this document here: </a:t>
            </a:r>
            <a:r>
              <a:rPr lang="en-GB" dirty="0" smtClean="0">
                <a:hlinkClick r:id="rId3"/>
              </a:rPr>
              <a:t>https://www.wiltshire-opc.org.uk/Items/Mere/Mere%20-%20History%20of%20St.%20Michaels.pdf</a:t>
            </a:r>
            <a:endParaRPr lang="en-GB" dirty="0" smtClean="0"/>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51</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52</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b="0" i="0" kern="1200" dirty="0" smtClean="0">
                <a:solidFill>
                  <a:schemeClr val="tx1"/>
                </a:solidFill>
                <a:effectLst/>
                <a:latin typeface="+mn-lt"/>
                <a:ea typeface="+mn-ea"/>
                <a:cs typeface="+mn-cs"/>
              </a:rPr>
              <a:t>A leper begging for alms from the margins of an English Pontifical (manuscript</a:t>
            </a:r>
            <a:r>
              <a:rPr lang="en-GB" sz="1200" b="0" i="0" kern="1200" baseline="0" dirty="0" smtClean="0">
                <a:solidFill>
                  <a:schemeClr val="tx1"/>
                </a:solidFill>
                <a:effectLst/>
                <a:latin typeface="+mn-lt"/>
                <a:ea typeface="+mn-ea"/>
                <a:cs typeface="+mn-cs"/>
              </a:rPr>
              <a:t> relating to or for the Pope). Date: </a:t>
            </a:r>
            <a:r>
              <a:rPr lang="en-GB" sz="1200" b="0" i="0" kern="1200" dirty="0" smtClean="0">
                <a:solidFill>
                  <a:schemeClr val="tx1"/>
                </a:solidFill>
                <a:effectLst/>
                <a:latin typeface="+mn-lt"/>
                <a:ea typeface="+mn-ea"/>
                <a:cs typeface="+mn-cs"/>
              </a:rPr>
              <a:t>c 1425. From: MS Lansdowne 451, </a:t>
            </a:r>
            <a:r>
              <a:rPr lang="en-GB" sz="1200" b="0" i="0" kern="1200" dirty="0" err="1" smtClean="0">
                <a:solidFill>
                  <a:schemeClr val="tx1"/>
                </a:solidFill>
                <a:effectLst/>
                <a:latin typeface="+mn-lt"/>
                <a:ea typeface="+mn-ea"/>
                <a:cs typeface="+mn-cs"/>
              </a:rPr>
              <a:t>fo</a:t>
            </a:r>
            <a:r>
              <a:rPr lang="en-GB" sz="1200" b="0" i="0" kern="1200" dirty="0" smtClean="0">
                <a:solidFill>
                  <a:schemeClr val="tx1"/>
                </a:solidFill>
                <a:effectLst/>
                <a:latin typeface="+mn-lt"/>
                <a:ea typeface="+mn-ea"/>
                <a:cs typeface="+mn-cs"/>
              </a:rPr>
              <a:t> 127r © British Library</a:t>
            </a:r>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53</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b="0" i="0" kern="1200" dirty="0" smtClean="0">
                <a:solidFill>
                  <a:schemeClr val="tx1"/>
                </a:solidFill>
                <a:effectLst/>
                <a:latin typeface="+mn-lt"/>
                <a:ea typeface="+mn-ea"/>
                <a:cs typeface="+mn-cs"/>
              </a:rPr>
              <a:t>A leper begging for alms from the margins of an English Pontifical (manuscript</a:t>
            </a:r>
            <a:r>
              <a:rPr lang="en-GB" sz="1200" b="0" i="0" kern="1200" baseline="0" dirty="0" smtClean="0">
                <a:solidFill>
                  <a:schemeClr val="tx1"/>
                </a:solidFill>
                <a:effectLst/>
                <a:latin typeface="+mn-lt"/>
                <a:ea typeface="+mn-ea"/>
                <a:cs typeface="+mn-cs"/>
              </a:rPr>
              <a:t> relating to or for the Pope). </a:t>
            </a:r>
            <a:r>
              <a:rPr lang="en-GB" sz="1200" b="0" i="0" kern="1200" baseline="0" smtClean="0">
                <a:solidFill>
                  <a:schemeClr val="tx1"/>
                </a:solidFill>
                <a:effectLst/>
                <a:latin typeface="+mn-lt"/>
                <a:ea typeface="+mn-ea"/>
                <a:cs typeface="+mn-cs"/>
              </a:rPr>
              <a:t>Date: </a:t>
            </a:r>
            <a:r>
              <a:rPr lang="en-GB" sz="1200" b="0" i="0" kern="1200" dirty="0" smtClean="0">
                <a:solidFill>
                  <a:schemeClr val="tx1"/>
                </a:solidFill>
                <a:effectLst/>
                <a:latin typeface="+mn-lt"/>
                <a:ea typeface="+mn-ea"/>
                <a:cs typeface="+mn-cs"/>
              </a:rPr>
              <a:t>c 1425. From: MS Lansdowne 451, </a:t>
            </a:r>
            <a:r>
              <a:rPr lang="en-GB" sz="1200" b="0" i="0" kern="1200" dirty="0" err="1" smtClean="0">
                <a:solidFill>
                  <a:schemeClr val="tx1"/>
                </a:solidFill>
                <a:effectLst/>
                <a:latin typeface="+mn-lt"/>
                <a:ea typeface="+mn-ea"/>
                <a:cs typeface="+mn-cs"/>
              </a:rPr>
              <a:t>fo</a:t>
            </a:r>
            <a:r>
              <a:rPr lang="en-GB" sz="1200" b="0" i="0" kern="1200" dirty="0" smtClean="0">
                <a:solidFill>
                  <a:schemeClr val="tx1"/>
                </a:solidFill>
                <a:effectLst/>
                <a:latin typeface="+mn-lt"/>
                <a:ea typeface="+mn-ea"/>
                <a:cs typeface="+mn-cs"/>
              </a:rPr>
              <a:t> 127r © British Library</a:t>
            </a:r>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54</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ea typeface="MS PGothic" pitchFamily="34" charset="-128"/>
                <a:cs typeface="Arial" charset="0"/>
              </a:rPr>
              <a:t>Image: </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a:t>
            </a:r>
            <a:r>
              <a:rPr lang="en-GB" dirty="0" smtClean="0"/>
              <a:t>Mr Duncan Miller. Source Historic England Archive</a:t>
            </a:r>
            <a:r>
              <a:rPr lang="en-GB" dirty="0" smtClean="0">
                <a:ea typeface="MS PGothic" pitchFamily="34" charset="-128"/>
                <a:cs typeface="Arial" charset="0"/>
              </a:rPr>
              <a:t>. </a:t>
            </a:r>
            <a:r>
              <a:rPr lang="en-GB" dirty="0" smtClean="0"/>
              <a:t>The Lepers' Well, Broad Street, Lyme Regis, Dorset</a:t>
            </a:r>
            <a:r>
              <a:rPr lang="en-GB" sz="1200" b="0" i="0" kern="1200" dirty="0" smtClean="0">
                <a:solidFill>
                  <a:schemeClr val="tx1"/>
                </a:solidFill>
                <a:effectLst/>
                <a:latin typeface="+mn-lt"/>
                <a:ea typeface="+mn-ea"/>
                <a:cs typeface="+mn-cs"/>
              </a:rPr>
              <a:t> </a:t>
            </a:r>
            <a:r>
              <a:rPr lang="en-GB" dirty="0" smtClean="0">
                <a:ea typeface="MS PGothic" pitchFamily="34" charset="-128"/>
                <a:cs typeface="Arial" charset="0"/>
              </a:rPr>
              <a:t>– 21</a:t>
            </a:r>
            <a:r>
              <a:rPr lang="en-GB" baseline="30000" dirty="0" smtClean="0">
                <a:ea typeface="MS PGothic" pitchFamily="34" charset="-128"/>
                <a:cs typeface="Arial" charset="0"/>
              </a:rPr>
              <a:t>st</a:t>
            </a:r>
            <a:r>
              <a:rPr lang="en-GB" dirty="0" smtClean="0">
                <a:ea typeface="MS PGothic" pitchFamily="34" charset="-128"/>
                <a:cs typeface="Arial" charset="0"/>
              </a:rPr>
              <a:t> August 2004 Ref: </a:t>
            </a:r>
            <a:r>
              <a:rPr lang="en-GB" dirty="0" smtClean="0"/>
              <a:t>IOE01/12749/19</a:t>
            </a:r>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55</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ea typeface="MS PGothic" pitchFamily="34" charset="-128"/>
                <a:cs typeface="Arial" charset="0"/>
              </a:rPr>
              <a:t>Image: </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a:t>
            </a:r>
            <a:r>
              <a:rPr lang="en-GB" dirty="0" smtClean="0"/>
              <a:t>Ms Eve Wilson. Source Historic England Archive</a:t>
            </a:r>
            <a:r>
              <a:rPr lang="en-GB" dirty="0" smtClean="0">
                <a:ea typeface="MS PGothic" pitchFamily="34" charset="-128"/>
                <a:cs typeface="Arial" charset="0"/>
              </a:rPr>
              <a:t>. </a:t>
            </a:r>
            <a:r>
              <a:rPr lang="en-GB" dirty="0" smtClean="0"/>
              <a:t>Hospital Of The Forest Of </a:t>
            </a:r>
            <a:r>
              <a:rPr lang="en-GB" dirty="0" err="1" smtClean="0"/>
              <a:t>Blean</a:t>
            </a:r>
            <a:r>
              <a:rPr lang="en-GB" dirty="0" smtClean="0"/>
              <a:t> / The Old Leper Church Of St Nicholas</a:t>
            </a:r>
            <a:r>
              <a:rPr lang="en-GB" baseline="0" dirty="0" smtClean="0"/>
              <a:t> </a:t>
            </a:r>
            <a:r>
              <a:rPr lang="en-GB" dirty="0" smtClean="0">
                <a:ea typeface="MS PGothic" pitchFamily="34" charset="-128"/>
                <a:cs typeface="Arial" charset="0"/>
              </a:rPr>
              <a:t>– 5</a:t>
            </a:r>
            <a:r>
              <a:rPr lang="en-GB" baseline="30000" dirty="0" smtClean="0">
                <a:ea typeface="MS PGothic" pitchFamily="34" charset="-128"/>
                <a:cs typeface="Arial" charset="0"/>
              </a:rPr>
              <a:t>th</a:t>
            </a:r>
            <a:r>
              <a:rPr lang="en-GB" dirty="0" smtClean="0">
                <a:ea typeface="MS PGothic" pitchFamily="34" charset="-128"/>
                <a:cs typeface="Arial" charset="0"/>
              </a:rPr>
              <a:t> May 2006 Ref: </a:t>
            </a:r>
            <a:r>
              <a:rPr lang="en-GB" dirty="0" smtClean="0"/>
              <a:t>IOE01/14608/32</a:t>
            </a: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56</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hlinkClick r:id="rId3"/>
              </a:rPr>
              <a:t>St Francis and the</a:t>
            </a:r>
            <a:r>
              <a:rPr lang="en-GB" baseline="0" dirty="0" smtClean="0">
                <a:hlinkClick r:id="rId3"/>
              </a:rPr>
              <a:t> lepers </a:t>
            </a:r>
            <a:r>
              <a:rPr lang="en-GB" dirty="0" smtClean="0">
                <a:hlinkClick r:id="rId3"/>
              </a:rPr>
              <a:t>http://www.bl.uk/catalogues/illuminatedmanuscripts/ILLUMIN.ASP?Size=mid&amp;IllID=61638</a:t>
            </a:r>
            <a:endParaRPr lang="en-GB" dirty="0" smtClean="0"/>
          </a:p>
          <a:p>
            <a:endParaRPr lang="en-GB" dirty="0" smtClean="0"/>
          </a:p>
          <a:p>
            <a:r>
              <a:rPr lang="en-GB" dirty="0" smtClean="0"/>
              <a:t>If you teach in a Christian school you may wish to view this </a:t>
            </a:r>
            <a:r>
              <a:rPr lang="en-GB" dirty="0" err="1" smtClean="0"/>
              <a:t>weblink</a:t>
            </a:r>
            <a:r>
              <a:rPr lang="en-GB" dirty="0" smtClean="0"/>
              <a:t>: </a:t>
            </a:r>
            <a:r>
              <a:rPr lang="en-GB" dirty="0" smtClean="0">
                <a:hlinkClick r:id="rId4"/>
              </a:rPr>
              <a:t>https://www.littlewaychapel.com/blog/simple-childrens-lesson-for-st-francis-day</a:t>
            </a:r>
            <a:endParaRPr lang="en-GB" dirty="0" smtClean="0"/>
          </a:p>
          <a:p>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57</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ea typeface="MS PGothic" pitchFamily="34" charset="-128"/>
                <a:cs typeface="Arial" charset="0"/>
              </a:rPr>
              <a:t>Image: </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a:t>
            </a:r>
            <a:r>
              <a:rPr lang="en-GB" dirty="0" smtClean="0"/>
              <a:t>Mr Russell </a:t>
            </a:r>
            <a:r>
              <a:rPr lang="en-GB" dirty="0" err="1" smtClean="0"/>
              <a:t>Sparkes</a:t>
            </a:r>
            <a:r>
              <a:rPr lang="en-GB" dirty="0" smtClean="0"/>
              <a:t>. Source Historic England Archive</a:t>
            </a:r>
            <a:r>
              <a:rPr lang="en-GB" dirty="0" smtClean="0">
                <a:ea typeface="MS PGothic" pitchFamily="34" charset="-128"/>
                <a:cs typeface="Arial" charset="0"/>
              </a:rPr>
              <a:t>. </a:t>
            </a:r>
            <a:r>
              <a:rPr lang="en-GB" dirty="0" smtClean="0"/>
              <a:t>Lazar House, </a:t>
            </a:r>
            <a:r>
              <a:rPr lang="en-GB" dirty="0" err="1" smtClean="0"/>
              <a:t>Sprowston</a:t>
            </a:r>
            <a:r>
              <a:rPr lang="en-GB" dirty="0" smtClean="0"/>
              <a:t> Road, Norwich, Norfolk</a:t>
            </a:r>
            <a:r>
              <a:rPr lang="en-GB" baseline="0" dirty="0" smtClean="0"/>
              <a:t> </a:t>
            </a:r>
            <a:r>
              <a:rPr lang="en-GB" dirty="0" smtClean="0">
                <a:ea typeface="MS PGothic" pitchFamily="34" charset="-128"/>
                <a:cs typeface="Arial" charset="0"/>
              </a:rPr>
              <a:t>– 29</a:t>
            </a:r>
            <a:r>
              <a:rPr lang="en-GB" baseline="30000" dirty="0" smtClean="0">
                <a:ea typeface="MS PGothic" pitchFamily="34" charset="-128"/>
                <a:cs typeface="Arial" charset="0"/>
              </a:rPr>
              <a:t>th</a:t>
            </a:r>
            <a:r>
              <a:rPr lang="en-GB" dirty="0" smtClean="0">
                <a:ea typeface="MS PGothic" pitchFamily="34" charset="-128"/>
                <a:cs typeface="Arial" charset="0"/>
              </a:rPr>
              <a:t> May 2006 Ref: </a:t>
            </a:r>
            <a:r>
              <a:rPr lang="en-GB" dirty="0" smtClean="0"/>
              <a:t>IOE01/13348/31</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More information about Lazar House: </a:t>
            </a:r>
            <a:r>
              <a:rPr lang="en-GB" dirty="0" smtClean="0">
                <a:hlinkClick r:id="rId3"/>
              </a:rPr>
              <a:t>https://www.eveningnews24.co.uk/news/lazar-house-sprowston-leper-hospital-norwich-heritage-open-days-1-6278849</a:t>
            </a:r>
            <a:endParaRPr lang="en-GB" dirty="0" smtClean="0"/>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58</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ea typeface="MS PGothic" pitchFamily="34" charset="-128"/>
                <a:cs typeface="Arial" charset="0"/>
              </a:rPr>
              <a:t>Image: </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a:t>
            </a:r>
            <a:r>
              <a:rPr lang="en-GB" dirty="0" smtClean="0"/>
              <a:t>Mr James Brown. Source Historic England Archive</a:t>
            </a:r>
            <a:r>
              <a:rPr lang="en-GB" dirty="0" smtClean="0">
                <a:ea typeface="MS PGothic" pitchFamily="34" charset="-128"/>
                <a:cs typeface="Arial" charset="0"/>
              </a:rPr>
              <a:t>. </a:t>
            </a:r>
            <a:r>
              <a:rPr lang="en-GB" dirty="0" smtClean="0"/>
              <a:t>The Old School (former Hospital of St John</a:t>
            </a:r>
            <a:r>
              <a:rPr lang="en-GB" baseline="0" dirty="0" smtClean="0"/>
              <a:t> the Evangelist)</a:t>
            </a:r>
            <a:r>
              <a:rPr lang="en-GB" dirty="0" smtClean="0"/>
              <a:t>, Blyth, Nottinghamshire</a:t>
            </a:r>
            <a:r>
              <a:rPr lang="en-GB" baseline="0" dirty="0" smtClean="0"/>
              <a:t> </a:t>
            </a:r>
            <a:r>
              <a:rPr lang="en-GB" dirty="0" smtClean="0">
                <a:ea typeface="MS PGothic" pitchFamily="34" charset="-128"/>
                <a:cs typeface="Arial" charset="0"/>
              </a:rPr>
              <a:t>– 17</a:t>
            </a:r>
            <a:r>
              <a:rPr lang="en-GB" baseline="30000" dirty="0" smtClean="0">
                <a:ea typeface="MS PGothic" pitchFamily="34" charset="-128"/>
                <a:cs typeface="Arial" charset="0"/>
              </a:rPr>
              <a:t>th</a:t>
            </a:r>
            <a:r>
              <a:rPr lang="en-GB" dirty="0" smtClean="0">
                <a:ea typeface="MS PGothic" pitchFamily="34" charset="-128"/>
                <a:cs typeface="Arial" charset="0"/>
              </a:rPr>
              <a:t> August 2007 Ref: </a:t>
            </a:r>
            <a:r>
              <a:rPr lang="en-GB" dirty="0" smtClean="0"/>
              <a:t>IOE01/16726/07</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More information about Lazar House: </a:t>
            </a:r>
            <a:r>
              <a:rPr lang="en-GB" dirty="0" smtClean="0">
                <a:hlinkClick r:id="rId3"/>
              </a:rPr>
              <a:t>https://www.eveningnews24.co.uk/news/lazar-house-sprowston-leper-hospital-norwich-heritage-open-days-1-6278849</a:t>
            </a:r>
            <a:endParaRPr lang="en-GB" dirty="0" smtClean="0"/>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59</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ea typeface="MS PGothic" pitchFamily="34" charset="-128"/>
                <a:cs typeface="Arial" charset="0"/>
              </a:rPr>
              <a:t>Image: </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Source: </a:t>
            </a:r>
            <a:r>
              <a:rPr lang="en-GB" dirty="0" smtClean="0">
                <a:ea typeface="MS PGothic" pitchFamily="34" charset="-128"/>
                <a:cs typeface="Arial" charset="0"/>
              </a:rPr>
              <a:t>Historic England Archive.</a:t>
            </a:r>
            <a:r>
              <a:rPr lang="en-GB" baseline="0" dirty="0" smtClean="0">
                <a:ea typeface="MS PGothic" pitchFamily="34" charset="-128"/>
                <a:cs typeface="Arial" charset="0"/>
              </a:rPr>
              <a:t> </a:t>
            </a:r>
            <a:r>
              <a:rPr lang="en-GB" sz="1200" b="0" i="0" kern="1200" dirty="0" smtClean="0">
                <a:solidFill>
                  <a:schemeClr val="tx1"/>
                </a:solidFill>
                <a:effectLst/>
                <a:latin typeface="+mn-lt"/>
                <a:ea typeface="+mn-ea"/>
                <a:cs typeface="+mn-cs"/>
              </a:rPr>
              <a:t>The exterior of the open-air women's ward and veranda at Cold Arbour Hospital,</a:t>
            </a:r>
            <a:r>
              <a:rPr lang="en-GB" sz="1200" b="0" i="0" kern="1200" baseline="0" dirty="0" smtClean="0">
                <a:solidFill>
                  <a:schemeClr val="tx1"/>
                </a:solidFill>
                <a:effectLst/>
                <a:latin typeface="+mn-lt"/>
                <a:ea typeface="+mn-ea"/>
                <a:cs typeface="+mn-cs"/>
              </a:rPr>
              <a:t> Oxford</a:t>
            </a:r>
            <a:r>
              <a:rPr lang="en-GB" dirty="0" smtClean="0">
                <a:ea typeface="MS PGothic" pitchFamily="34" charset="-128"/>
                <a:cs typeface="Arial" charset="0"/>
              </a:rPr>
              <a:t> - 24th June 1939 Ref:</a:t>
            </a:r>
            <a:r>
              <a:rPr lang="en-GB" sz="1200" b="0" i="0" kern="1200" dirty="0" smtClean="0">
                <a:solidFill>
                  <a:schemeClr val="tx1"/>
                </a:solidFill>
                <a:effectLst/>
                <a:latin typeface="+mn-lt"/>
                <a:ea typeface="+mn-ea"/>
                <a:cs typeface="+mn-cs"/>
              </a:rPr>
              <a:t>med01_01_0428</a:t>
            </a:r>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6</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60</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ea typeface="MS PGothic" pitchFamily="34" charset="-128"/>
                <a:cs typeface="Arial" charset="0"/>
              </a:rPr>
              <a:t>Image: </a:t>
            </a:r>
            <a:r>
              <a:rPr lang="en-GB" dirty="0" smtClean="0"/>
              <a:t>Historic England Archive</a:t>
            </a:r>
            <a:r>
              <a:rPr lang="en-GB" dirty="0" smtClean="0">
                <a:ea typeface="MS PGothic" pitchFamily="34" charset="-128"/>
                <a:cs typeface="Arial" charset="0"/>
              </a:rPr>
              <a:t>. </a:t>
            </a:r>
            <a:r>
              <a:rPr lang="en-GB" sz="1200" b="0" i="0" kern="1200" dirty="0" smtClean="0">
                <a:solidFill>
                  <a:schemeClr val="tx1"/>
                </a:solidFill>
                <a:effectLst/>
                <a:latin typeface="+mn-lt"/>
                <a:ea typeface="+mn-ea"/>
                <a:cs typeface="+mn-cs"/>
              </a:rPr>
              <a:t>Reconstruction illustration showing Cistercian monks working in the Infirmary Cloister at </a:t>
            </a:r>
            <a:r>
              <a:rPr lang="en-GB" sz="1200" b="0" i="0" kern="1200" dirty="0" err="1" smtClean="0">
                <a:solidFill>
                  <a:schemeClr val="tx1"/>
                </a:solidFill>
                <a:effectLst/>
                <a:latin typeface="+mn-lt"/>
                <a:ea typeface="+mn-ea"/>
                <a:cs typeface="+mn-cs"/>
              </a:rPr>
              <a:t>Rievaulx</a:t>
            </a:r>
            <a:r>
              <a:rPr lang="en-GB" sz="1200" b="0" i="0" kern="1200" dirty="0" smtClean="0">
                <a:solidFill>
                  <a:schemeClr val="tx1"/>
                </a:solidFill>
                <a:effectLst/>
                <a:latin typeface="+mn-lt"/>
                <a:ea typeface="+mn-ea"/>
                <a:cs typeface="+mn-cs"/>
              </a:rPr>
              <a:t> Abbey, as it may have appeared in the mid-thirteenth century. Medicinal herbs for the treatment of the sick were grown in the cloister garden.</a:t>
            </a:r>
            <a:r>
              <a:rPr lang="en-GB" sz="1200" b="0" i="0" kern="1200" baseline="0" dirty="0" smtClean="0">
                <a:solidFill>
                  <a:schemeClr val="tx1"/>
                </a:solidFill>
                <a:effectLst/>
                <a:latin typeface="+mn-lt"/>
                <a:ea typeface="+mn-ea"/>
                <a:cs typeface="+mn-cs"/>
              </a:rPr>
              <a:t> </a:t>
            </a:r>
            <a:r>
              <a:rPr lang="it-IT" dirty="0" smtClean="0"/>
              <a:t>Date:</a:t>
            </a:r>
            <a:r>
              <a:rPr lang="it-IT" sz="1200" b="0" i="0" kern="1200" dirty="0" smtClean="0">
                <a:solidFill>
                  <a:schemeClr val="tx1"/>
                </a:solidFill>
                <a:effectLst/>
                <a:latin typeface="+mn-lt"/>
                <a:ea typeface="+mn-ea"/>
                <a:cs typeface="+mn-cs"/>
              </a:rPr>
              <a:t> </a:t>
            </a:r>
            <a:r>
              <a:rPr lang="it-IT" dirty="0" smtClean="0"/>
              <a:t>circa 1993 - circa 2005 </a:t>
            </a:r>
            <a:r>
              <a:rPr lang="en-GB" dirty="0" smtClean="0">
                <a:ea typeface="MS PGothic" pitchFamily="34" charset="-128"/>
                <a:cs typeface="Arial" charset="0"/>
              </a:rPr>
              <a:t>Ref: </a:t>
            </a:r>
            <a:r>
              <a:rPr lang="en-GB" sz="1200" b="0" i="0" kern="1200" dirty="0" smtClean="0">
                <a:solidFill>
                  <a:schemeClr val="tx1"/>
                </a:solidFill>
                <a:effectLst/>
                <a:latin typeface="+mn-lt"/>
                <a:ea typeface="+mn-ea"/>
                <a:cs typeface="+mn-cs"/>
              </a:rPr>
              <a:t> </a:t>
            </a:r>
            <a:r>
              <a:rPr lang="en-GB" dirty="0" smtClean="0"/>
              <a:t>IC086/013</a:t>
            </a:r>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61</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ea typeface="MS PGothic" pitchFamily="34" charset="-128"/>
                <a:cs typeface="Arial" charset="0"/>
              </a:rPr>
              <a:t>All of these tasks could be done remotely as part of students home learning. Any slides or information produced could be uploaded and shared</a:t>
            </a:r>
            <a:r>
              <a:rPr lang="en-GB" baseline="0" dirty="0" smtClean="0">
                <a:ea typeface="MS PGothic" pitchFamily="34" charset="-128"/>
                <a:cs typeface="Arial" charset="0"/>
              </a:rPr>
              <a:t> via the school’s learning platform.</a:t>
            </a:r>
            <a:endParaRPr lang="en-GB" dirty="0" smtClean="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62</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ea typeface="MS PGothic" pitchFamily="34" charset="-128"/>
                <a:cs typeface="Arial" charset="0"/>
              </a:rPr>
              <a:t>All of these tasks could be done remotely as part of students home learning. Any slides or information produced could be uploaded and shared</a:t>
            </a:r>
            <a:r>
              <a:rPr lang="en-GB" baseline="0" dirty="0" smtClean="0">
                <a:ea typeface="MS PGothic" pitchFamily="34" charset="-128"/>
                <a:cs typeface="Arial" charset="0"/>
              </a:rPr>
              <a:t> via the school’s learning platform.</a:t>
            </a:r>
            <a:endParaRPr lang="en-GB" dirty="0" smtClean="0">
              <a:ea typeface="MS PGothic" pitchFamily="34" charset="-128"/>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63</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ea typeface="MS PGothic" pitchFamily="34" charset="-128"/>
                <a:cs typeface="Arial" charset="0"/>
              </a:rPr>
              <a:t>All of these tasks could be done remotely as part of students home learning. Any slides or information produced could be uploaded and shared</a:t>
            </a:r>
            <a:r>
              <a:rPr lang="en-GB" baseline="0" dirty="0" smtClean="0">
                <a:ea typeface="MS PGothic" pitchFamily="34" charset="-128"/>
                <a:cs typeface="Arial" charset="0"/>
              </a:rPr>
              <a:t> via the school’s learning platform.</a:t>
            </a:r>
            <a:endParaRPr lang="en-GB" dirty="0" smtClean="0">
              <a:ea typeface="MS PGothic" pitchFamily="34" charset="-128"/>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64</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ea typeface="MS PGothic" pitchFamily="34" charset="-128"/>
                <a:cs typeface="Arial" charset="0"/>
              </a:rPr>
              <a:t>All of these tasks could be done remotely as part of students home learning. Any slides or information produced could be uploaded and shared</a:t>
            </a:r>
            <a:r>
              <a:rPr lang="en-GB" baseline="0" dirty="0" smtClean="0">
                <a:ea typeface="MS PGothic" pitchFamily="34" charset="-128"/>
                <a:cs typeface="Arial" charset="0"/>
              </a:rPr>
              <a:t> via the school’s learning platform.</a:t>
            </a:r>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65</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ea typeface="MS PGothic" pitchFamily="34" charset="-128"/>
                <a:cs typeface="Arial" charset="0"/>
              </a:rPr>
              <a:t>Image: </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Source: </a:t>
            </a:r>
            <a:r>
              <a:rPr lang="en-GB" dirty="0" smtClean="0">
                <a:ea typeface="MS PGothic" pitchFamily="34" charset="-128"/>
                <a:cs typeface="Arial" charset="0"/>
              </a:rPr>
              <a:t>Historic England Archive.</a:t>
            </a:r>
            <a:r>
              <a:rPr lang="en-GB" baseline="0" dirty="0" smtClean="0">
                <a:ea typeface="MS PGothic" pitchFamily="34" charset="-128"/>
                <a:cs typeface="Arial" charset="0"/>
              </a:rPr>
              <a:t> </a:t>
            </a:r>
            <a:r>
              <a:rPr lang="en-GB" sz="1200" b="0" i="0" kern="1200" dirty="0" smtClean="0">
                <a:solidFill>
                  <a:schemeClr val="tx1"/>
                </a:solidFill>
                <a:effectLst/>
                <a:latin typeface="+mn-lt"/>
                <a:ea typeface="+mn-ea"/>
                <a:cs typeface="+mn-cs"/>
              </a:rPr>
              <a:t>The exterior of the open-air women's ward and veranda at Cold Arbour Hospital,</a:t>
            </a:r>
            <a:r>
              <a:rPr lang="en-GB" sz="1200" b="0" i="0" kern="1200" baseline="0" dirty="0" smtClean="0">
                <a:solidFill>
                  <a:schemeClr val="tx1"/>
                </a:solidFill>
                <a:effectLst/>
                <a:latin typeface="+mn-lt"/>
                <a:ea typeface="+mn-ea"/>
                <a:cs typeface="+mn-cs"/>
              </a:rPr>
              <a:t> Oxford</a:t>
            </a:r>
            <a:r>
              <a:rPr lang="en-GB" dirty="0" smtClean="0">
                <a:ea typeface="MS PGothic" pitchFamily="34" charset="-128"/>
                <a:cs typeface="Arial" charset="0"/>
              </a:rPr>
              <a:t> - </a:t>
            </a:r>
            <a:r>
              <a:rPr lang="en-GB" smtClean="0">
                <a:ea typeface="MS PGothic" pitchFamily="34" charset="-128"/>
                <a:cs typeface="Arial" charset="0"/>
              </a:rPr>
              <a:t>24th June 1939 </a:t>
            </a:r>
            <a:r>
              <a:rPr lang="en-GB" dirty="0" smtClean="0">
                <a:ea typeface="MS PGothic" pitchFamily="34" charset="-128"/>
                <a:cs typeface="Arial" charset="0"/>
              </a:rPr>
              <a:t>Ref:</a:t>
            </a:r>
            <a:r>
              <a:rPr lang="en-GB" sz="1200" b="0" i="0" kern="1200" dirty="0" smtClean="0">
                <a:solidFill>
                  <a:schemeClr val="tx1"/>
                </a:solidFill>
                <a:effectLst/>
                <a:latin typeface="+mn-lt"/>
                <a:ea typeface="+mn-ea"/>
                <a:cs typeface="+mn-cs"/>
              </a:rPr>
              <a:t>med01_01_0428</a:t>
            </a:r>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7</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ea typeface="MS PGothic" pitchFamily="34" charset="-128"/>
                <a:cs typeface="Arial" charset="0"/>
              </a:rPr>
              <a:t>Image: </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The hospital, ‘The new isolation hospital for Leicester.’ v. 30, 14 Sep 1901, pp. 402-403</a:t>
            </a:r>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8</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ea typeface="MS PGothic" pitchFamily="34" charset="-128"/>
                <a:cs typeface="Arial" charset="0"/>
              </a:rPr>
              <a:t>Image: </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Source: </a:t>
            </a:r>
            <a:r>
              <a:rPr lang="en-GB" dirty="0" smtClean="0">
                <a:ea typeface="MS PGothic" pitchFamily="34" charset="-128"/>
                <a:cs typeface="Arial" charset="0"/>
              </a:rPr>
              <a:t>Historic England Archive.</a:t>
            </a:r>
            <a:r>
              <a:rPr lang="en-GB" baseline="0" dirty="0" smtClean="0">
                <a:ea typeface="MS PGothic" pitchFamily="34" charset="-128"/>
                <a:cs typeface="Arial" charset="0"/>
              </a:rPr>
              <a:t> </a:t>
            </a:r>
            <a:r>
              <a:rPr lang="en-GB" sz="1200" b="0" i="0" kern="1200" dirty="0" smtClean="0">
                <a:solidFill>
                  <a:schemeClr val="tx1"/>
                </a:solidFill>
                <a:effectLst/>
                <a:latin typeface="+mn-lt"/>
                <a:ea typeface="+mn-ea"/>
                <a:cs typeface="+mn-cs"/>
              </a:rPr>
              <a:t>Two nurses operating an iron lung at an exhibition in Charing Cross underground station,</a:t>
            </a:r>
            <a:r>
              <a:rPr lang="en-GB" sz="1200" b="0" i="0" kern="1200" baseline="0" dirty="0" smtClean="0">
                <a:solidFill>
                  <a:schemeClr val="tx1"/>
                </a:solidFill>
                <a:effectLst/>
                <a:latin typeface="+mn-lt"/>
                <a:ea typeface="+mn-ea"/>
                <a:cs typeface="+mn-cs"/>
              </a:rPr>
              <a:t> London </a:t>
            </a:r>
            <a:r>
              <a:rPr lang="en-GB" dirty="0" smtClean="0">
                <a:ea typeface="MS PGothic" pitchFamily="34" charset="-128"/>
                <a:cs typeface="Arial" charset="0"/>
              </a:rPr>
              <a:t>– 8</a:t>
            </a:r>
            <a:r>
              <a:rPr lang="en-GB" baseline="30000" dirty="0" smtClean="0">
                <a:ea typeface="MS PGothic" pitchFamily="34" charset="-128"/>
                <a:cs typeface="Arial" charset="0"/>
              </a:rPr>
              <a:t>th</a:t>
            </a:r>
            <a:r>
              <a:rPr lang="en-GB" dirty="0" smtClean="0">
                <a:ea typeface="MS PGothic" pitchFamily="34" charset="-128"/>
                <a:cs typeface="Arial" charset="0"/>
              </a:rPr>
              <a:t> May 1939 Ref:</a:t>
            </a:r>
            <a:r>
              <a:rPr lang="en-GB" sz="1200" b="0" i="0" kern="1200" dirty="0" smtClean="0">
                <a:solidFill>
                  <a:schemeClr val="tx1"/>
                </a:solidFill>
                <a:effectLst/>
                <a:latin typeface="+mn-lt"/>
                <a:ea typeface="+mn-ea"/>
                <a:cs typeface="+mn-cs"/>
              </a:rPr>
              <a:t>med01_01_0377</a:t>
            </a:r>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9</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3D0054D8-F93A-4D5C-A04E-7F707A0CA55D}" type="datetimeFigureOut">
              <a:rPr lang="en-GB" smtClean="0"/>
              <a:t>07/05/2020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6156E7-0DB4-4E95-8EDE-B4AEF8D6FC63}" type="slidenum">
              <a:rPr lang="en-GB" smtClean="0"/>
              <a:t>‹#›</a:t>
            </a:fld>
            <a:endParaRPr lang="en-GB"/>
          </a:p>
        </p:txBody>
      </p:sp>
    </p:spTree>
    <p:extLst>
      <p:ext uri="{BB962C8B-B14F-4D97-AF65-F5344CB8AC3E}">
        <p14:creationId xmlns:p14="http://schemas.microsoft.com/office/powerpoint/2010/main" val="920466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D0054D8-F93A-4D5C-A04E-7F707A0CA55D}" type="datetimeFigureOut">
              <a:rPr lang="en-GB" smtClean="0"/>
              <a:t>07/05/2020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6156E7-0DB4-4E95-8EDE-B4AEF8D6FC63}" type="slidenum">
              <a:rPr lang="en-GB" smtClean="0"/>
              <a:t>‹#›</a:t>
            </a:fld>
            <a:endParaRPr lang="en-GB"/>
          </a:p>
        </p:txBody>
      </p:sp>
    </p:spTree>
    <p:extLst>
      <p:ext uri="{BB962C8B-B14F-4D97-AF65-F5344CB8AC3E}">
        <p14:creationId xmlns:p14="http://schemas.microsoft.com/office/powerpoint/2010/main" val="3243984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D0054D8-F93A-4D5C-A04E-7F707A0CA55D}" type="datetimeFigureOut">
              <a:rPr lang="en-GB" smtClean="0"/>
              <a:t>07/05/2020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6156E7-0DB4-4E95-8EDE-B4AEF8D6FC63}" type="slidenum">
              <a:rPr lang="en-GB" smtClean="0"/>
              <a:t>‹#›</a:t>
            </a:fld>
            <a:endParaRPr lang="en-GB"/>
          </a:p>
        </p:txBody>
      </p:sp>
    </p:spTree>
    <p:extLst>
      <p:ext uri="{BB962C8B-B14F-4D97-AF65-F5344CB8AC3E}">
        <p14:creationId xmlns:p14="http://schemas.microsoft.com/office/powerpoint/2010/main" val="1691562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D0054D8-F93A-4D5C-A04E-7F707A0CA55D}" type="datetimeFigureOut">
              <a:rPr lang="en-GB" smtClean="0"/>
              <a:t>07/05/2020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6156E7-0DB4-4E95-8EDE-B4AEF8D6FC63}" type="slidenum">
              <a:rPr lang="en-GB" smtClean="0"/>
              <a:t>‹#›</a:t>
            </a:fld>
            <a:endParaRPr lang="en-GB"/>
          </a:p>
        </p:txBody>
      </p:sp>
    </p:spTree>
    <p:extLst>
      <p:ext uri="{BB962C8B-B14F-4D97-AF65-F5344CB8AC3E}">
        <p14:creationId xmlns:p14="http://schemas.microsoft.com/office/powerpoint/2010/main" val="1466242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D0054D8-F93A-4D5C-A04E-7F707A0CA55D}" type="datetimeFigureOut">
              <a:rPr lang="en-GB" smtClean="0"/>
              <a:t>07/05/2020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6156E7-0DB4-4E95-8EDE-B4AEF8D6FC63}" type="slidenum">
              <a:rPr lang="en-GB" smtClean="0"/>
              <a:t>‹#›</a:t>
            </a:fld>
            <a:endParaRPr lang="en-GB"/>
          </a:p>
        </p:txBody>
      </p:sp>
    </p:spTree>
    <p:extLst>
      <p:ext uri="{BB962C8B-B14F-4D97-AF65-F5344CB8AC3E}">
        <p14:creationId xmlns:p14="http://schemas.microsoft.com/office/powerpoint/2010/main" val="860282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3D0054D8-F93A-4D5C-A04E-7F707A0CA55D}" type="datetimeFigureOut">
              <a:rPr lang="en-GB" smtClean="0"/>
              <a:t>07/05/2020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A6156E7-0DB4-4E95-8EDE-B4AEF8D6FC63}" type="slidenum">
              <a:rPr lang="en-GB" smtClean="0"/>
              <a:t>‹#›</a:t>
            </a:fld>
            <a:endParaRPr lang="en-GB"/>
          </a:p>
        </p:txBody>
      </p:sp>
    </p:spTree>
    <p:extLst>
      <p:ext uri="{BB962C8B-B14F-4D97-AF65-F5344CB8AC3E}">
        <p14:creationId xmlns:p14="http://schemas.microsoft.com/office/powerpoint/2010/main" val="247891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3D0054D8-F93A-4D5C-A04E-7F707A0CA55D}" type="datetimeFigureOut">
              <a:rPr lang="en-GB" smtClean="0"/>
              <a:t>07/05/2020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A6156E7-0DB4-4E95-8EDE-B4AEF8D6FC63}" type="slidenum">
              <a:rPr lang="en-GB" smtClean="0"/>
              <a:t>‹#›</a:t>
            </a:fld>
            <a:endParaRPr lang="en-GB"/>
          </a:p>
        </p:txBody>
      </p:sp>
    </p:spTree>
    <p:extLst>
      <p:ext uri="{BB962C8B-B14F-4D97-AF65-F5344CB8AC3E}">
        <p14:creationId xmlns:p14="http://schemas.microsoft.com/office/powerpoint/2010/main" val="3946928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3D0054D8-F93A-4D5C-A04E-7F707A0CA55D}" type="datetimeFigureOut">
              <a:rPr lang="en-GB" smtClean="0"/>
              <a:t>07/05/2020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A6156E7-0DB4-4E95-8EDE-B4AEF8D6FC63}" type="slidenum">
              <a:rPr lang="en-GB" smtClean="0"/>
              <a:t>‹#›</a:t>
            </a:fld>
            <a:endParaRPr lang="en-GB"/>
          </a:p>
        </p:txBody>
      </p:sp>
    </p:spTree>
    <p:extLst>
      <p:ext uri="{BB962C8B-B14F-4D97-AF65-F5344CB8AC3E}">
        <p14:creationId xmlns:p14="http://schemas.microsoft.com/office/powerpoint/2010/main" val="643798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0054D8-F93A-4D5C-A04E-7F707A0CA55D}" type="datetimeFigureOut">
              <a:rPr lang="en-GB" smtClean="0"/>
              <a:t>07/05/2020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A6156E7-0DB4-4E95-8EDE-B4AEF8D6FC63}" type="slidenum">
              <a:rPr lang="en-GB" smtClean="0"/>
              <a:t>‹#›</a:t>
            </a:fld>
            <a:endParaRPr lang="en-GB"/>
          </a:p>
        </p:txBody>
      </p:sp>
    </p:spTree>
    <p:extLst>
      <p:ext uri="{BB962C8B-B14F-4D97-AF65-F5344CB8AC3E}">
        <p14:creationId xmlns:p14="http://schemas.microsoft.com/office/powerpoint/2010/main" val="1439783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0054D8-F93A-4D5C-A04E-7F707A0CA55D}" type="datetimeFigureOut">
              <a:rPr lang="en-GB" smtClean="0"/>
              <a:t>07/05/2020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A6156E7-0DB4-4E95-8EDE-B4AEF8D6FC63}" type="slidenum">
              <a:rPr lang="en-GB" smtClean="0"/>
              <a:t>‹#›</a:t>
            </a:fld>
            <a:endParaRPr lang="en-GB"/>
          </a:p>
        </p:txBody>
      </p:sp>
    </p:spTree>
    <p:extLst>
      <p:ext uri="{BB962C8B-B14F-4D97-AF65-F5344CB8AC3E}">
        <p14:creationId xmlns:p14="http://schemas.microsoft.com/office/powerpoint/2010/main" val="4206041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0054D8-F93A-4D5C-A04E-7F707A0CA55D}" type="datetimeFigureOut">
              <a:rPr lang="en-GB" smtClean="0"/>
              <a:t>07/05/2020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A6156E7-0DB4-4E95-8EDE-B4AEF8D6FC63}" type="slidenum">
              <a:rPr lang="en-GB" smtClean="0"/>
              <a:t>‹#›</a:t>
            </a:fld>
            <a:endParaRPr lang="en-GB"/>
          </a:p>
        </p:txBody>
      </p:sp>
    </p:spTree>
    <p:extLst>
      <p:ext uri="{BB962C8B-B14F-4D97-AF65-F5344CB8AC3E}">
        <p14:creationId xmlns:p14="http://schemas.microsoft.com/office/powerpoint/2010/main" val="624751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0054D8-F93A-4D5C-A04E-7F707A0CA55D}" type="datetimeFigureOut">
              <a:rPr lang="en-GB" smtClean="0"/>
              <a:t>07/05/2020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6156E7-0DB4-4E95-8EDE-B4AEF8D6FC63}" type="slidenum">
              <a:rPr lang="en-GB" smtClean="0"/>
              <a:t>‹#›</a:t>
            </a:fld>
            <a:endParaRPr lang="en-GB"/>
          </a:p>
        </p:txBody>
      </p:sp>
    </p:spTree>
    <p:extLst>
      <p:ext uri="{BB962C8B-B14F-4D97-AF65-F5344CB8AC3E}">
        <p14:creationId xmlns:p14="http://schemas.microsoft.com/office/powerpoint/2010/main" val="24138839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2.jpeg"/><Relationship Id="rId5" Type="http://schemas.openxmlformats.org/officeDocument/2006/relationships/hyperlink" Target="https://historicengland.org.uk/services-skills/education/teaching-activities/caring-for-people-isolation-hospitals" TargetMode="Externa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11.jpeg"/><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12.jpeg"/><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3.xml"/><Relationship Id="rId5" Type="http://schemas.openxmlformats.org/officeDocument/2006/relationships/image" Target="../media/image13.jpeg"/><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4.xml"/><Relationship Id="rId5" Type="http://schemas.openxmlformats.org/officeDocument/2006/relationships/image" Target="../media/image14.jpg"/><Relationship Id="rId4" Type="http://schemas.openxmlformats.org/officeDocument/2006/relationships/image" Target="../media/image1.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5.xml"/><Relationship Id="rId5" Type="http://schemas.openxmlformats.org/officeDocument/2006/relationships/image" Target="../media/image11.jpeg"/><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6.xml"/><Relationship Id="rId5" Type="http://schemas.openxmlformats.org/officeDocument/2006/relationships/image" Target="../media/image15.jpeg"/><Relationship Id="rId4" Type="http://schemas.openxmlformats.org/officeDocument/2006/relationships/image" Target="../media/image1.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7.xml"/><Relationship Id="rId5" Type="http://schemas.openxmlformats.org/officeDocument/2006/relationships/image" Target="../media/image16.jpg"/><Relationship Id="rId4" Type="http://schemas.openxmlformats.org/officeDocument/2006/relationships/image" Target="../media/image1.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8.xml"/><Relationship Id="rId5" Type="http://schemas.openxmlformats.org/officeDocument/2006/relationships/image" Target="../media/image17.jpeg"/><Relationship Id="rId4" Type="http://schemas.openxmlformats.org/officeDocument/2006/relationships/image" Target="../media/image1.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9.xml"/><Relationship Id="rId5" Type="http://schemas.openxmlformats.org/officeDocument/2006/relationships/image" Target="../media/image18.jpeg"/><Relationship Id="rId4" Type="http://schemas.openxmlformats.org/officeDocument/2006/relationships/image" Target="../media/image1.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20.xml"/><Relationship Id="rId5" Type="http://schemas.openxmlformats.org/officeDocument/2006/relationships/image" Target="../media/image19.jp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hyperlink" Target="https://historicengland.org.uk/services-skills/education/teaching-activities/caring-for-people-isolation-hospitals" TargetMode="External"/><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21.xml"/><Relationship Id="rId5" Type="http://schemas.openxmlformats.org/officeDocument/2006/relationships/image" Target="../media/image20.jpeg"/><Relationship Id="rId4" Type="http://schemas.openxmlformats.org/officeDocument/2006/relationships/image" Target="../media/image1.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22.xml"/><Relationship Id="rId5" Type="http://schemas.openxmlformats.org/officeDocument/2006/relationships/image" Target="../media/image21.jpg"/><Relationship Id="rId4" Type="http://schemas.openxmlformats.org/officeDocument/2006/relationships/image" Target="../media/image1.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23.xml"/><Relationship Id="rId4" Type="http://schemas.openxmlformats.org/officeDocument/2006/relationships/image" Target="../media/image1.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4.xml"/><Relationship Id="rId5" Type="http://schemas.openxmlformats.org/officeDocument/2006/relationships/image" Target="../media/image22.jpeg"/><Relationship Id="rId4" Type="http://schemas.openxmlformats.org/officeDocument/2006/relationships/image" Target="../media/image1.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25.xml"/><Relationship Id="rId5" Type="http://schemas.openxmlformats.org/officeDocument/2006/relationships/image" Target="../media/image23.jpeg"/><Relationship Id="rId4" Type="http://schemas.openxmlformats.org/officeDocument/2006/relationships/image" Target="../media/image1.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26.xml"/><Relationship Id="rId5" Type="http://schemas.openxmlformats.org/officeDocument/2006/relationships/image" Target="../media/image24.jpeg"/><Relationship Id="rId4" Type="http://schemas.openxmlformats.org/officeDocument/2006/relationships/image" Target="../media/image1.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27.xml"/><Relationship Id="rId5" Type="http://schemas.openxmlformats.org/officeDocument/2006/relationships/image" Target="../media/image25.jpeg"/><Relationship Id="rId4" Type="http://schemas.openxmlformats.org/officeDocument/2006/relationships/image" Target="../media/image1.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28.xml"/><Relationship Id="rId5" Type="http://schemas.openxmlformats.org/officeDocument/2006/relationships/image" Target="../media/image26.jpeg"/><Relationship Id="rId4" Type="http://schemas.openxmlformats.org/officeDocument/2006/relationships/image" Target="../media/image1.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29.xml"/><Relationship Id="rId5" Type="http://schemas.openxmlformats.org/officeDocument/2006/relationships/image" Target="../media/image27.jpeg"/><Relationship Id="rId4" Type="http://schemas.openxmlformats.org/officeDocument/2006/relationships/image" Target="../media/image1.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30.xml"/><Relationship Id="rId5" Type="http://schemas.openxmlformats.org/officeDocument/2006/relationships/image" Target="../media/image28.jpe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1.jpeg"/><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31.xml"/><Relationship Id="rId4" Type="http://schemas.openxmlformats.org/officeDocument/2006/relationships/image" Target="../media/image1.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32.xml"/><Relationship Id="rId4" Type="http://schemas.openxmlformats.org/officeDocument/2006/relationships/image" Target="../media/image1.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hyperlink" Target="https://leicester.omeka.net/exhibits/show/postwar/health/tb" TargetMode="External"/><Relationship Id="rId2" Type="http://schemas.openxmlformats.org/officeDocument/2006/relationships/slideLayout" Target="../slideLayouts/slideLayout7.xml"/><Relationship Id="rId1" Type="http://schemas.openxmlformats.org/officeDocument/2006/relationships/tags" Target="../tags/tag3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34.xml"/><Relationship Id="rId5" Type="http://schemas.openxmlformats.org/officeDocument/2006/relationships/image" Target="../media/image31.png"/><Relationship Id="rId4" Type="http://schemas.openxmlformats.org/officeDocument/2006/relationships/image" Target="../media/image1.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35.xml"/><Relationship Id="rId5" Type="http://schemas.openxmlformats.org/officeDocument/2006/relationships/image" Target="../media/image32.jpg"/><Relationship Id="rId4" Type="http://schemas.openxmlformats.org/officeDocument/2006/relationships/image" Target="../media/image1.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36.xml"/><Relationship Id="rId5" Type="http://schemas.openxmlformats.org/officeDocument/2006/relationships/image" Target="../media/image33.jpeg"/><Relationship Id="rId4" Type="http://schemas.openxmlformats.org/officeDocument/2006/relationships/image" Target="../media/image1.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37.xml"/><Relationship Id="rId5" Type="http://schemas.openxmlformats.org/officeDocument/2006/relationships/image" Target="../media/image34.jpeg"/><Relationship Id="rId4" Type="http://schemas.openxmlformats.org/officeDocument/2006/relationships/image" Target="../media/image1.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38.xml"/><Relationship Id="rId5" Type="http://schemas.openxmlformats.org/officeDocument/2006/relationships/image" Target="../media/image35.jpeg"/><Relationship Id="rId4" Type="http://schemas.openxmlformats.org/officeDocument/2006/relationships/image" Target="../media/image1.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39.xml"/><Relationship Id="rId5" Type="http://schemas.openxmlformats.org/officeDocument/2006/relationships/image" Target="../media/image36.jpeg"/><Relationship Id="rId4" Type="http://schemas.openxmlformats.org/officeDocument/2006/relationships/image" Target="../media/image1.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40.xml"/><Relationship Id="rId5" Type="http://schemas.openxmlformats.org/officeDocument/2006/relationships/image" Target="../media/image37.jpeg"/><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5.jpg"/><Relationship Id="rId5" Type="http://schemas.openxmlformats.org/officeDocument/2006/relationships/image" Target="../media/image4.jpeg"/><Relationship Id="rId4" Type="http://schemas.openxmlformats.org/officeDocument/2006/relationships/image" Target="../media/image1.jpeg"/></Relationships>
</file>

<file path=ppt/slides/_rels/slide40.xml.rels><?xml version="1.0" encoding="UTF-8" standalone="yes"?>
<Relationships xmlns="http://schemas.openxmlformats.org/package/2006/relationships"><Relationship Id="rId8" Type="http://schemas.openxmlformats.org/officeDocument/2006/relationships/hyperlink" Target="https://www.bbc.co.uk/news/health-52125059" TargetMode="External"/><Relationship Id="rId3" Type="http://schemas.openxmlformats.org/officeDocument/2006/relationships/notesSlide" Target="../notesSlides/notesSlide40.xml"/><Relationship Id="rId7" Type="http://schemas.openxmlformats.org/officeDocument/2006/relationships/hyperlink" Target="https://www.bbc.co.uk/news/av/uk-52112652/coronavirus-transforming-london-s-excel-centre-into-nightingale-hospital" TargetMode="External"/><Relationship Id="rId2" Type="http://schemas.openxmlformats.org/officeDocument/2006/relationships/slideLayout" Target="../slideLayouts/slideLayout7.xml"/><Relationship Id="rId1" Type="http://schemas.openxmlformats.org/officeDocument/2006/relationships/tags" Target="../tags/tag41.xml"/><Relationship Id="rId6" Type="http://schemas.openxmlformats.org/officeDocument/2006/relationships/hyperlink" Target="https://historic-hospitals.com/2015/08/30/humphreys-hospitals/" TargetMode="External"/><Relationship Id="rId5" Type="http://schemas.openxmlformats.org/officeDocument/2006/relationships/hyperlink" Target="https://historicengland.org.uk/listing/the-list/list-entry/1140120" TargetMode="External"/><Relationship Id="rId4" Type="http://schemas.openxmlformats.org/officeDocument/2006/relationships/image" Target="../media/image1.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42.xml"/><Relationship Id="rId4" Type="http://schemas.openxmlformats.org/officeDocument/2006/relationships/image" Target="../media/image1.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tags" Target="../tags/tag4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1.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tags" Target="../tags/tag44.xml"/><Relationship Id="rId5" Type="http://schemas.openxmlformats.org/officeDocument/2006/relationships/image" Target="../media/image40.jpg"/><Relationship Id="rId4" Type="http://schemas.openxmlformats.org/officeDocument/2006/relationships/image" Target="../media/image1.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tags" Target="../tags/tag45.xml"/><Relationship Id="rId5" Type="http://schemas.openxmlformats.org/officeDocument/2006/relationships/image" Target="../media/image41.jpg"/><Relationship Id="rId4" Type="http://schemas.openxmlformats.org/officeDocument/2006/relationships/image" Target="../media/image1.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tags" Target="../tags/tag46.xml"/><Relationship Id="rId5" Type="http://schemas.openxmlformats.org/officeDocument/2006/relationships/image" Target="../media/image38.png"/><Relationship Id="rId4" Type="http://schemas.openxmlformats.org/officeDocument/2006/relationships/image" Target="../media/image1.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tags" Target="../tags/tag47.xml"/><Relationship Id="rId6" Type="http://schemas.microsoft.com/office/2007/relationships/hdphoto" Target="../media/hdphoto1.wdp"/><Relationship Id="rId5" Type="http://schemas.openxmlformats.org/officeDocument/2006/relationships/image" Target="../media/image42.jpeg"/><Relationship Id="rId4" Type="http://schemas.openxmlformats.org/officeDocument/2006/relationships/image" Target="../media/image1.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7" Type="http://schemas.microsoft.com/office/2007/relationships/hdphoto" Target="../media/hdphoto1.wdp"/><Relationship Id="rId2" Type="http://schemas.openxmlformats.org/officeDocument/2006/relationships/slideLayout" Target="../slideLayouts/slideLayout7.xml"/><Relationship Id="rId1" Type="http://schemas.openxmlformats.org/officeDocument/2006/relationships/tags" Target="../tags/tag48.xml"/><Relationship Id="rId6" Type="http://schemas.openxmlformats.org/officeDocument/2006/relationships/image" Target="../media/image42.jpeg"/><Relationship Id="rId5" Type="http://schemas.openxmlformats.org/officeDocument/2006/relationships/hyperlink" Target="https://historicengland.org.uk/listing/the-list/list-entry/1090633" TargetMode="External"/><Relationship Id="rId4" Type="http://schemas.openxmlformats.org/officeDocument/2006/relationships/image" Target="../media/image1.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xml"/><Relationship Id="rId1" Type="http://schemas.openxmlformats.org/officeDocument/2006/relationships/tags" Target="../tags/tag49.xml"/><Relationship Id="rId5" Type="http://schemas.openxmlformats.org/officeDocument/2006/relationships/image" Target="../media/image43.jpeg"/><Relationship Id="rId4" Type="http://schemas.openxmlformats.org/officeDocument/2006/relationships/image" Target="../media/image1.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7.xml"/><Relationship Id="rId1" Type="http://schemas.openxmlformats.org/officeDocument/2006/relationships/tags" Target="../tags/tag50.xml"/><Relationship Id="rId5" Type="http://schemas.openxmlformats.org/officeDocument/2006/relationships/hyperlink" Target="https://time.com/5542895/mary-montagu-smallpox/" TargetMode="External"/><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6.tiff"/><Relationship Id="rId4" Type="http://schemas.openxmlformats.org/officeDocument/2006/relationships/image" Target="../media/image1.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7.xml"/><Relationship Id="rId1" Type="http://schemas.openxmlformats.org/officeDocument/2006/relationships/tags" Target="../tags/tag51.xml"/><Relationship Id="rId5" Type="http://schemas.openxmlformats.org/officeDocument/2006/relationships/image" Target="../media/image44.jpeg"/><Relationship Id="rId4" Type="http://schemas.openxmlformats.org/officeDocument/2006/relationships/image" Target="../media/image1.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7.xml"/><Relationship Id="rId1" Type="http://schemas.openxmlformats.org/officeDocument/2006/relationships/tags" Target="../tags/tag52.xml"/><Relationship Id="rId6" Type="http://schemas.openxmlformats.org/officeDocument/2006/relationships/image" Target="../media/image46.jpg"/><Relationship Id="rId5" Type="http://schemas.openxmlformats.org/officeDocument/2006/relationships/image" Target="../media/image1.jpeg"/><Relationship Id="rId4" Type="http://schemas.openxmlformats.org/officeDocument/2006/relationships/image" Target="../media/image45.jp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7"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tags" Target="../tags/tag53.xml"/><Relationship Id="rId6" Type="http://schemas.openxmlformats.org/officeDocument/2006/relationships/hyperlink" Target="https://historicengland.org.uk/listing/the-list/map-search" TargetMode="External"/><Relationship Id="rId5" Type="http://schemas.openxmlformats.org/officeDocument/2006/relationships/hyperlink" Target="https://historicengland.org.uk/listing/what-is-designation/" TargetMode="External"/><Relationship Id="rId4" Type="http://schemas.openxmlformats.org/officeDocument/2006/relationships/image" Target="../media/image1.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7.xml"/><Relationship Id="rId1" Type="http://schemas.openxmlformats.org/officeDocument/2006/relationships/tags" Target="../tags/tag54.xml"/><Relationship Id="rId5" Type="http://schemas.openxmlformats.org/officeDocument/2006/relationships/image" Target="../media/image48.jpeg"/><Relationship Id="rId4" Type="http://schemas.openxmlformats.org/officeDocument/2006/relationships/image" Target="../media/image1.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7.xml"/><Relationship Id="rId1" Type="http://schemas.openxmlformats.org/officeDocument/2006/relationships/tags" Target="../tags/tag55.xml"/><Relationship Id="rId5" Type="http://schemas.openxmlformats.org/officeDocument/2006/relationships/image" Target="../media/image48.jpeg"/><Relationship Id="rId4" Type="http://schemas.openxmlformats.org/officeDocument/2006/relationships/image" Target="../media/image1.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xml"/><Relationship Id="rId1" Type="http://schemas.openxmlformats.org/officeDocument/2006/relationships/tags" Target="../tags/tag56.xml"/><Relationship Id="rId5" Type="http://schemas.openxmlformats.org/officeDocument/2006/relationships/image" Target="../media/image49.jpeg"/><Relationship Id="rId4" Type="http://schemas.openxmlformats.org/officeDocument/2006/relationships/image" Target="../media/image1.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7.xml"/><Relationship Id="rId1" Type="http://schemas.openxmlformats.org/officeDocument/2006/relationships/tags" Target="../tags/tag57.xml"/><Relationship Id="rId5" Type="http://schemas.openxmlformats.org/officeDocument/2006/relationships/image" Target="../media/image50.jpeg"/><Relationship Id="rId4" Type="http://schemas.openxmlformats.org/officeDocument/2006/relationships/image" Target="../media/image1.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7.xml"/><Relationship Id="rId1" Type="http://schemas.openxmlformats.org/officeDocument/2006/relationships/tags" Target="../tags/tag58.xml"/><Relationship Id="rId5" Type="http://schemas.openxmlformats.org/officeDocument/2006/relationships/image" Target="../media/image51.jpeg"/><Relationship Id="rId4" Type="http://schemas.openxmlformats.org/officeDocument/2006/relationships/image" Target="../media/image1.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7.xml"/><Relationship Id="rId1" Type="http://schemas.openxmlformats.org/officeDocument/2006/relationships/tags" Target="../tags/tag59.xml"/><Relationship Id="rId5" Type="http://schemas.openxmlformats.org/officeDocument/2006/relationships/image" Target="../media/image52.jpeg"/><Relationship Id="rId4" Type="http://schemas.openxmlformats.org/officeDocument/2006/relationships/image" Target="../media/image1.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7.xml"/><Relationship Id="rId1" Type="http://schemas.openxmlformats.org/officeDocument/2006/relationships/tags" Target="../tags/tag60.xml"/><Relationship Id="rId5" Type="http://schemas.openxmlformats.org/officeDocument/2006/relationships/image" Target="../media/image53.jpeg"/><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7.jpeg"/><Relationship Id="rId4" Type="http://schemas.openxmlformats.org/officeDocument/2006/relationships/image" Target="../media/image1.jpe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7.xml"/><Relationship Id="rId1" Type="http://schemas.openxmlformats.org/officeDocument/2006/relationships/tags" Target="../tags/tag61.xml"/><Relationship Id="rId4" Type="http://schemas.openxmlformats.org/officeDocument/2006/relationships/image" Target="../media/image1.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7.xml"/><Relationship Id="rId1" Type="http://schemas.openxmlformats.org/officeDocument/2006/relationships/tags" Target="../tags/tag62.xml"/><Relationship Id="rId5" Type="http://schemas.openxmlformats.org/officeDocument/2006/relationships/image" Target="../media/image54.jpeg"/><Relationship Id="rId4" Type="http://schemas.openxmlformats.org/officeDocument/2006/relationships/image" Target="../media/image1.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7.xml"/><Relationship Id="rId1" Type="http://schemas.openxmlformats.org/officeDocument/2006/relationships/tags" Target="../tags/tag63.xml"/><Relationship Id="rId4" Type="http://schemas.openxmlformats.org/officeDocument/2006/relationships/image" Target="../media/image1.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7.xml"/><Relationship Id="rId1" Type="http://schemas.openxmlformats.org/officeDocument/2006/relationships/tags" Target="../tags/tag64.xml"/><Relationship Id="rId4" Type="http://schemas.openxmlformats.org/officeDocument/2006/relationships/image" Target="../media/image1.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7.xml"/><Relationship Id="rId1" Type="http://schemas.openxmlformats.org/officeDocument/2006/relationships/tags" Target="../tags/tag65.xml"/><Relationship Id="rId4" Type="http://schemas.openxmlformats.org/officeDocument/2006/relationships/image" Target="../media/image1.jpe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7.xml"/><Relationship Id="rId1" Type="http://schemas.openxmlformats.org/officeDocument/2006/relationships/tags" Target="../tags/tag66.xml"/><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8.jpeg"/><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9.jpeg"/><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10.jpeg"/><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97563" y="1268760"/>
            <a:ext cx="7920880" cy="5355312"/>
          </a:xfrm>
          <a:prstGeom prst="rect">
            <a:avLst/>
          </a:prstGeom>
        </p:spPr>
        <p:txBody>
          <a:bodyPr wrap="square">
            <a:spAutoFit/>
          </a:bodyPr>
          <a:lstStyle/>
          <a:p>
            <a:pPr algn="ctr"/>
            <a:r>
              <a:rPr lang="en-GB" sz="4400" dirty="0" smtClean="0">
                <a:latin typeface="Arial" panose="020B0604020202020204" pitchFamily="34" charset="0"/>
                <a:cs typeface="Arial" panose="020B0604020202020204" pitchFamily="34" charset="0"/>
              </a:rPr>
              <a:t>Caring for people in the past: </a:t>
            </a:r>
          </a:p>
          <a:p>
            <a:pPr algn="ctr"/>
            <a:r>
              <a:rPr lang="en-GB" sz="4400" dirty="0" smtClean="0">
                <a:latin typeface="Arial" panose="020B0604020202020204" pitchFamily="34" charset="0"/>
                <a:cs typeface="Arial" panose="020B0604020202020204" pitchFamily="34" charset="0"/>
              </a:rPr>
              <a:t>Isolation hospitals</a:t>
            </a:r>
          </a:p>
          <a:p>
            <a:pPr algn="ctr"/>
            <a:endParaRPr lang="en-GB" sz="4400" dirty="0">
              <a:latin typeface="Arial" panose="020B0604020202020204" pitchFamily="34" charset="0"/>
              <a:cs typeface="Arial" panose="020B0604020202020204" pitchFamily="34" charset="0"/>
            </a:endParaRPr>
          </a:p>
          <a:p>
            <a:pPr algn="ctr"/>
            <a:endParaRPr lang="en-GB" sz="4400" dirty="0" smtClean="0">
              <a:latin typeface="Arial" panose="020B0604020202020204" pitchFamily="34" charset="0"/>
              <a:cs typeface="Arial" panose="020B0604020202020204" pitchFamily="34" charset="0"/>
            </a:endParaRPr>
          </a:p>
          <a:p>
            <a:pPr algn="ctr"/>
            <a:endParaRPr lang="en-GB" sz="4400" dirty="0">
              <a:latin typeface="Arial" panose="020B0604020202020204" pitchFamily="34" charset="0"/>
              <a:cs typeface="Arial" panose="020B0604020202020204" pitchFamily="34" charset="0"/>
            </a:endParaRPr>
          </a:p>
          <a:p>
            <a:pPr algn="ctr"/>
            <a:endParaRPr lang="en-GB" sz="4400" dirty="0" smtClean="0">
              <a:latin typeface="Arial" panose="020B0604020202020204" pitchFamily="34" charset="0"/>
              <a:cs typeface="Arial" panose="020B0604020202020204" pitchFamily="34" charset="0"/>
            </a:endParaRPr>
          </a:p>
          <a:p>
            <a:pPr algn="ctr"/>
            <a:endParaRPr lang="en-GB" sz="1200" b="1" dirty="0">
              <a:latin typeface="Arial" panose="020B0604020202020204" pitchFamily="34" charset="0"/>
              <a:cs typeface="Arial" panose="020B0604020202020204" pitchFamily="34" charset="0"/>
            </a:endParaRPr>
          </a:p>
          <a:p>
            <a:pPr algn="ctr"/>
            <a:r>
              <a:rPr lang="en-GB" sz="2000" dirty="0" smtClean="0">
                <a:latin typeface="Arial" panose="020B0604020202020204" pitchFamily="34" charset="0"/>
                <a:cs typeface="Arial" panose="020B0604020202020204" pitchFamily="34" charset="0"/>
              </a:rPr>
              <a:t>A history of isolation – we are not alone!</a:t>
            </a:r>
          </a:p>
          <a:p>
            <a:pPr algn="ctr"/>
            <a:r>
              <a:rPr lang="en-GB" sz="2000" dirty="0" smtClean="0">
                <a:latin typeface="Arial" panose="020B0604020202020204" pitchFamily="34" charset="0"/>
                <a:cs typeface="Arial" panose="020B0604020202020204" pitchFamily="34" charset="0"/>
              </a:rPr>
              <a:t>A timeline of places that tell the story of England’s isolation history</a:t>
            </a:r>
          </a:p>
          <a:p>
            <a:pPr algn="ctr"/>
            <a:endParaRPr lang="en-GB" sz="1000" b="1" dirty="0" smtClean="0">
              <a:latin typeface="Arial" panose="020B0604020202020204" pitchFamily="34" charset="0"/>
              <a:cs typeface="Arial" panose="020B0604020202020204" pitchFamily="34" charset="0"/>
            </a:endParaRPr>
          </a:p>
          <a:p>
            <a:endParaRPr lang="en-US" sz="800" dirty="0" smtClean="0">
              <a:latin typeface="Arial" panose="020B0604020202020204" pitchFamily="34" charset="0"/>
              <a:cs typeface="Arial" panose="020B0604020202020204" pitchFamily="34" charset="0"/>
            </a:endParaRPr>
          </a:p>
          <a:p>
            <a:r>
              <a:rPr lang="en-US" sz="800" dirty="0">
                <a:latin typeface="Arial" panose="020B0604020202020204" pitchFamily="34" charset="0"/>
                <a:cs typeface="Arial" panose="020B0604020202020204" pitchFamily="34" charset="0"/>
              </a:rPr>
              <a:t>This PowerPoint relates to this Teaching  Activity: </a:t>
            </a:r>
            <a:r>
              <a:rPr lang="en-US" sz="800" dirty="0">
                <a:latin typeface="Arial" panose="020B0604020202020204" pitchFamily="34" charset="0"/>
                <a:cs typeface="Arial" panose="020B0604020202020204" pitchFamily="34" charset="0"/>
                <a:hlinkClick r:id="rId5"/>
              </a:rPr>
              <a:t>https://historicengland.org.uk/services-skills/education/teaching-activities/caring-for-people-isolation-hospitals</a:t>
            </a:r>
            <a:r>
              <a:rPr lang="en-US" sz="800" dirty="0">
                <a:latin typeface="Arial" panose="020B0604020202020204" pitchFamily="34" charset="0"/>
                <a:cs typeface="Arial" panose="020B0604020202020204" pitchFamily="34" charset="0"/>
              </a:rPr>
              <a:t> </a:t>
            </a:r>
            <a:endParaRPr lang="en-GB" sz="8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3286" t="32541" r="8544" b="5078"/>
          <a:stretch/>
        </p:blipFill>
        <p:spPr>
          <a:xfrm>
            <a:off x="1905000" y="2708920"/>
            <a:ext cx="5007430" cy="2692585"/>
          </a:xfrm>
          <a:prstGeom prst="rect">
            <a:avLst/>
          </a:prstGeom>
        </p:spPr>
      </p:pic>
    </p:spTree>
    <p:custDataLst>
      <p:tags r:id="rId1"/>
    </p:custDataLst>
    <p:extLst>
      <p:ext uri="{BB962C8B-B14F-4D97-AF65-F5344CB8AC3E}">
        <p14:creationId xmlns:p14="http://schemas.microsoft.com/office/powerpoint/2010/main" val="28870290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93414" y="2132856"/>
            <a:ext cx="7992888" cy="4493538"/>
          </a:xfrm>
          <a:prstGeom prst="rect">
            <a:avLst/>
          </a:prstGeom>
          <a:noFill/>
        </p:spPr>
        <p:txBody>
          <a:bodyPr wrap="square" rtlCol="0">
            <a:spAutoFit/>
          </a:bodyPr>
          <a:lstStyle/>
          <a:p>
            <a:r>
              <a:rPr lang="en-GB" dirty="0" smtClean="0">
                <a:latin typeface="Arial" panose="020B0604020202020204" pitchFamily="34" charset="0"/>
                <a:cs typeface="Arial" panose="020B0604020202020204" pitchFamily="34" charset="0"/>
              </a:rPr>
              <a:t>The following archive photos show </a:t>
            </a:r>
            <a:r>
              <a:rPr lang="en-GB" b="1" dirty="0" smtClean="0">
                <a:latin typeface="Arial" panose="020B0604020202020204" pitchFamily="34" charset="0"/>
                <a:cs typeface="Arial" panose="020B0604020202020204" pitchFamily="34" charset="0"/>
              </a:rPr>
              <a:t>places</a:t>
            </a:r>
            <a:r>
              <a:rPr lang="en-GB" dirty="0" smtClean="0">
                <a:latin typeface="Arial" panose="020B0604020202020204" pitchFamily="34" charset="0"/>
                <a:cs typeface="Arial" panose="020B0604020202020204" pitchFamily="34" charset="0"/>
              </a:rPr>
              <a:t> designed to treat patients with these diseases. They were all taken in specialist hospitals, just like the Nightingale ones today. </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Look closely at the photos. Think about the different ways you could categorise the photos, to help you examine them as  primary evidence. </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Here are some suggestions to get you started:</a:t>
            </a:r>
          </a:p>
          <a:p>
            <a:endParaRPr lang="en-GB" sz="900" dirty="0">
              <a:latin typeface="Arial" panose="020B0604020202020204" pitchFamily="34" charset="0"/>
              <a:cs typeface="Arial" panose="020B0604020202020204" pitchFamily="34" charset="0"/>
            </a:endParaRPr>
          </a:p>
          <a:p>
            <a:pPr>
              <a:spcAft>
                <a:spcPts val="600"/>
              </a:spcAft>
            </a:pPr>
            <a:r>
              <a:rPr lang="en-GB" dirty="0" smtClean="0">
                <a:latin typeface="Arial" panose="020B0604020202020204" pitchFamily="34" charset="0"/>
                <a:cs typeface="Arial" panose="020B0604020202020204" pitchFamily="34" charset="0"/>
              </a:rPr>
              <a:t>Photos taken </a:t>
            </a:r>
            <a:r>
              <a:rPr lang="en-GB" dirty="0">
                <a:latin typeface="Arial" panose="020B0604020202020204" pitchFamily="34" charset="0"/>
                <a:cs typeface="Arial" panose="020B0604020202020204" pitchFamily="34" charset="0"/>
              </a:rPr>
              <a:t>inside/outside</a:t>
            </a:r>
          </a:p>
          <a:p>
            <a:pPr>
              <a:spcAft>
                <a:spcPts val="600"/>
              </a:spcAft>
            </a:pPr>
            <a:r>
              <a:rPr lang="en-GB" dirty="0" smtClean="0">
                <a:latin typeface="Arial" panose="020B0604020202020204" pitchFamily="34" charset="0"/>
                <a:cs typeface="Arial" panose="020B0604020202020204" pitchFamily="34" charset="0"/>
              </a:rPr>
              <a:t>Photos with/without patients</a:t>
            </a:r>
          </a:p>
          <a:p>
            <a:pPr>
              <a:spcAft>
                <a:spcPts val="600"/>
              </a:spcAft>
            </a:pPr>
            <a:r>
              <a:rPr lang="en-GB" dirty="0" smtClean="0">
                <a:latin typeface="Arial" panose="020B0604020202020204" pitchFamily="34" charset="0"/>
                <a:cs typeface="Arial" panose="020B0604020202020204" pitchFamily="34" charset="0"/>
              </a:rPr>
              <a:t>Photos with adults/children</a:t>
            </a:r>
          </a:p>
          <a:p>
            <a:pPr>
              <a:spcAft>
                <a:spcPts val="600"/>
              </a:spcAft>
            </a:pPr>
            <a:r>
              <a:rPr lang="en-GB" dirty="0" smtClean="0">
                <a:latin typeface="Arial" panose="020B0604020202020204" pitchFamily="34" charset="0"/>
                <a:cs typeface="Arial" panose="020B0604020202020204" pitchFamily="34" charset="0"/>
              </a:rPr>
              <a:t>Photos with/without specialist equipment</a:t>
            </a:r>
          </a:p>
          <a:p>
            <a:pPr>
              <a:spcAft>
                <a:spcPts val="600"/>
              </a:spcAft>
            </a:pPr>
            <a:endParaRPr lang="en-GB" dirty="0" smtClean="0">
              <a:latin typeface="Arial" panose="020B0604020202020204" pitchFamily="34" charset="0"/>
              <a:cs typeface="Arial" panose="020B0604020202020204" pitchFamily="34" charset="0"/>
            </a:endParaRPr>
          </a:p>
          <a:p>
            <a:pPr>
              <a:spcAft>
                <a:spcPts val="600"/>
              </a:spcAft>
            </a:pPr>
            <a:r>
              <a:rPr lang="en-GB" dirty="0" smtClean="0">
                <a:latin typeface="Arial" panose="020B0604020202020204" pitchFamily="34" charset="0"/>
                <a:cs typeface="Arial" panose="020B0604020202020204" pitchFamily="34" charset="0"/>
              </a:rPr>
              <a:t>What other categories could you come up with?</a:t>
            </a:r>
          </a:p>
        </p:txBody>
      </p:sp>
      <p:sp>
        <p:nvSpPr>
          <p:cNvPr id="4" name="Title 1"/>
          <p:cNvSpPr txBox="1">
            <a:spLocks/>
          </p:cNvSpPr>
          <p:nvPr/>
        </p:nvSpPr>
        <p:spPr>
          <a:xfrm>
            <a:off x="593414" y="1202493"/>
            <a:ext cx="7992889" cy="792088"/>
          </a:xfrm>
          <a:prstGeom prst="rect">
            <a:avLst/>
          </a:prstGeom>
          <a:solidFill>
            <a:srgbClr val="FFFF00"/>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smtClean="0">
                <a:latin typeface="Arial" panose="020B0604020202020204" pitchFamily="34" charset="0"/>
                <a:cs typeface="Arial" panose="020B0604020202020204" pitchFamily="34" charset="0"/>
              </a:rPr>
              <a:t>Activity</a:t>
            </a:r>
            <a:endParaRPr lang="en-GB"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63287" t="52408" r="15371" b="20926"/>
          <a:stretch/>
        </p:blipFill>
        <p:spPr>
          <a:xfrm>
            <a:off x="6268749" y="4520219"/>
            <a:ext cx="2317553" cy="2244674"/>
          </a:xfrm>
          <a:prstGeom prst="rect">
            <a:avLst/>
          </a:prstGeom>
        </p:spPr>
      </p:pic>
    </p:spTree>
    <p:custDataLst>
      <p:tags r:id="rId1"/>
    </p:custDataLst>
    <p:extLst>
      <p:ext uri="{BB962C8B-B14F-4D97-AF65-F5344CB8AC3E}">
        <p14:creationId xmlns:p14="http://schemas.microsoft.com/office/powerpoint/2010/main" val="355312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10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 calcmode="lin" valueType="num">
                                      <p:cBhvr additive="base">
                                        <p:cTn id="13" dur="10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 calcmode="lin" valueType="num">
                                      <p:cBhvr additive="base">
                                        <p:cTn id="19" dur="10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anim calcmode="lin" valueType="num">
                                      <p:cBhvr additive="base">
                                        <p:cTn id="25" dur="1000" fill="hold"/>
                                        <p:tgtEl>
                                          <p:spTgt spid="3">
                                            <p:txEl>
                                              <p:pRg st="9" end="9"/>
                                            </p:txEl>
                                          </p:spTgt>
                                        </p:tgtEl>
                                        <p:attrNameLst>
                                          <p:attrName>ppt_x</p:attrName>
                                        </p:attrNameLst>
                                      </p:cBhvr>
                                      <p:tavLst>
                                        <p:tav tm="0">
                                          <p:val>
                                            <p:strVal val="0-#ppt_w/2"/>
                                          </p:val>
                                        </p:tav>
                                        <p:tav tm="100000">
                                          <p:val>
                                            <p:strVal val="#ppt_x"/>
                                          </p:val>
                                        </p:tav>
                                      </p:tavLst>
                                    </p:anim>
                                    <p:anim calcmode="lin" valueType="num">
                                      <p:cBhvr additive="base">
                                        <p:cTn id="26" dur="1000" fill="hold"/>
                                        <p:tgtEl>
                                          <p:spTgt spid="3">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anim calcmode="lin" valueType="num">
                                      <p:cBhvr additive="base">
                                        <p:cTn id="31" dur="1000" fill="hold"/>
                                        <p:tgtEl>
                                          <p:spTgt spid="3">
                                            <p:txEl>
                                              <p:pRg st="11" end="11"/>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3">
                                            <p:txEl>
                                              <p:pRg st="11" end="1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Shelters at Mundesley Hospital, Norfolk"/>
          <p:cNvPicPr>
            <a:picLocks noChangeAspect="1" noChangeArrowheads="1"/>
          </p:cNvPicPr>
          <p:nvPr/>
        </p:nvPicPr>
        <p:blipFill rotWithShape="1">
          <a:blip r:embed="rId5">
            <a:extLst>
              <a:ext uri="{28A0092B-C50C-407E-A947-70E740481C1C}">
                <a14:useLocalDpi xmlns:a14="http://schemas.microsoft.com/office/drawing/2010/main" val="0"/>
              </a:ext>
            </a:extLst>
          </a:blip>
          <a:srcRect t="4959" b="18498"/>
          <a:stretch/>
        </p:blipFill>
        <p:spPr bwMode="auto">
          <a:xfrm>
            <a:off x="214447" y="1635608"/>
            <a:ext cx="8715107" cy="515553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93415" y="1263846"/>
            <a:ext cx="7992888" cy="369332"/>
          </a:xfrm>
          <a:prstGeom prst="rect">
            <a:avLst/>
          </a:prstGeom>
          <a:noFill/>
        </p:spPr>
        <p:txBody>
          <a:bodyPr wrap="square" rtlCol="0">
            <a:spAutoFit/>
          </a:bodyPr>
          <a:lstStyle/>
          <a:p>
            <a:r>
              <a:rPr lang="en-GB" dirty="0" smtClean="0">
                <a:latin typeface="Arial" panose="020B0604020202020204" pitchFamily="34" charset="0"/>
                <a:cs typeface="Arial" panose="020B0604020202020204" pitchFamily="34" charset="0"/>
              </a:rPr>
              <a:t>Revolving sleeping chalets for TB patients, </a:t>
            </a:r>
            <a:r>
              <a:rPr lang="en-GB" dirty="0" err="1" smtClean="0">
                <a:latin typeface="Arial" panose="020B0604020202020204" pitchFamily="34" charset="0"/>
                <a:cs typeface="Arial" panose="020B0604020202020204" pitchFamily="34" charset="0"/>
              </a:rPr>
              <a:t>Mundesley</a:t>
            </a:r>
            <a:r>
              <a:rPr lang="en-GB" dirty="0" smtClean="0">
                <a:latin typeface="Arial" panose="020B0604020202020204" pitchFamily="34" charset="0"/>
                <a:cs typeface="Arial" panose="020B0604020202020204" pitchFamily="34" charset="0"/>
              </a:rPr>
              <a:t> Hospital, </a:t>
            </a:r>
            <a:r>
              <a:rPr lang="en-GB" dirty="0" err="1" smtClean="0">
                <a:latin typeface="Arial" panose="020B0604020202020204" pitchFamily="34" charset="0"/>
                <a:cs typeface="Arial" panose="020B0604020202020204" pitchFamily="34" charset="0"/>
              </a:rPr>
              <a:t>Mundesley</a:t>
            </a:r>
            <a:endParaRPr lang="en-GB" dirty="0" smtClean="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0511640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93415" y="1263846"/>
            <a:ext cx="7992888" cy="369332"/>
          </a:xfrm>
          <a:prstGeom prst="rect">
            <a:avLst/>
          </a:prstGeom>
          <a:noFill/>
        </p:spPr>
        <p:txBody>
          <a:bodyPr wrap="square" rtlCol="0">
            <a:spAutoFit/>
          </a:bodyPr>
          <a:lstStyle/>
          <a:p>
            <a:r>
              <a:rPr lang="en-GB" dirty="0" smtClean="0">
                <a:latin typeface="Arial" panose="020B0604020202020204" pitchFamily="34" charset="0"/>
                <a:cs typeface="Arial" panose="020B0604020202020204" pitchFamily="34" charset="0"/>
              </a:rPr>
              <a:t>The open-air women's ward and veranda at Cold Arbour Hospital, Oxford </a:t>
            </a: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26157" t="13984" r="4852" b="35070"/>
          <a:stretch/>
        </p:blipFill>
        <p:spPr>
          <a:xfrm>
            <a:off x="642" y="1772815"/>
            <a:ext cx="9119976" cy="5067371"/>
          </a:xfrm>
          <a:prstGeom prst="rect">
            <a:avLst/>
          </a:prstGeom>
        </p:spPr>
      </p:pic>
    </p:spTree>
    <p:custDataLst>
      <p:tags r:id="rId1"/>
    </p:custDataLst>
    <p:extLst>
      <p:ext uri="{BB962C8B-B14F-4D97-AF65-F5344CB8AC3E}">
        <p14:creationId xmlns:p14="http://schemas.microsoft.com/office/powerpoint/2010/main" val="2334311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93415" y="1263846"/>
            <a:ext cx="7992888"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The </a:t>
            </a:r>
            <a:r>
              <a:rPr lang="en-GB" dirty="0" smtClean="0">
                <a:latin typeface="Arial" panose="020B0604020202020204" pitchFamily="34" charset="0"/>
                <a:cs typeface="Arial" panose="020B0604020202020204" pitchFamily="34" charset="0"/>
              </a:rPr>
              <a:t>Female </a:t>
            </a:r>
            <a:r>
              <a:rPr lang="en-GB" dirty="0">
                <a:latin typeface="Arial" panose="020B0604020202020204" pitchFamily="34" charset="0"/>
                <a:cs typeface="Arial" panose="020B0604020202020204" pitchFamily="34" charset="0"/>
              </a:rPr>
              <a:t>Scarlet </a:t>
            </a:r>
            <a:r>
              <a:rPr lang="en-GB" dirty="0" smtClean="0">
                <a:latin typeface="Arial" panose="020B0604020202020204" pitchFamily="34" charset="0"/>
                <a:cs typeface="Arial" panose="020B0604020202020204" pitchFamily="34" charset="0"/>
              </a:rPr>
              <a:t>Fever Ward, London </a:t>
            </a:r>
            <a:r>
              <a:rPr lang="en-GB" dirty="0">
                <a:latin typeface="Arial" panose="020B0604020202020204" pitchFamily="34" charset="0"/>
                <a:cs typeface="Arial" panose="020B0604020202020204" pitchFamily="34" charset="0"/>
              </a:rPr>
              <a:t>Fever </a:t>
            </a:r>
            <a:r>
              <a:rPr lang="en-GB" dirty="0" smtClean="0">
                <a:latin typeface="Arial" panose="020B0604020202020204" pitchFamily="34" charset="0"/>
                <a:cs typeface="Arial" panose="020B0604020202020204" pitchFamily="34" charset="0"/>
              </a:rPr>
              <a:t>Hospital, London</a:t>
            </a: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t="18429" b="7533"/>
          <a:stretch/>
        </p:blipFill>
        <p:spPr>
          <a:xfrm>
            <a:off x="403241" y="1780423"/>
            <a:ext cx="8337518" cy="5077577"/>
          </a:xfrm>
          <a:prstGeom prst="rect">
            <a:avLst/>
          </a:prstGeom>
        </p:spPr>
      </p:pic>
    </p:spTree>
    <p:custDataLst>
      <p:tags r:id="rId1"/>
    </p:custDataLst>
    <p:extLst>
      <p:ext uri="{BB962C8B-B14F-4D97-AF65-F5344CB8AC3E}">
        <p14:creationId xmlns:p14="http://schemas.microsoft.com/office/powerpoint/2010/main" val="15025513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593414" y="1263846"/>
            <a:ext cx="8550586" cy="369332"/>
          </a:xfrm>
          <a:prstGeom prst="rect">
            <a:avLst/>
          </a:prstGeom>
          <a:noFill/>
        </p:spPr>
        <p:txBody>
          <a:bodyPr wrap="square" rtlCol="0">
            <a:spAutoFit/>
          </a:bodyPr>
          <a:lstStyle/>
          <a:p>
            <a:r>
              <a:rPr lang="en-GB" dirty="0" smtClean="0">
                <a:latin typeface="Arial" panose="020B0604020202020204" pitchFamily="34" charset="0"/>
                <a:cs typeface="Arial" panose="020B0604020202020204" pitchFamily="34" charset="0"/>
              </a:rPr>
              <a:t>Nurses outside </a:t>
            </a:r>
            <a:r>
              <a:rPr lang="en-GB" dirty="0">
                <a:latin typeface="Arial" panose="020B0604020202020204" pitchFamily="34" charset="0"/>
                <a:cs typeface="Arial" panose="020B0604020202020204" pitchFamily="34" charset="0"/>
              </a:rPr>
              <a:t>the </a:t>
            </a:r>
            <a:r>
              <a:rPr lang="en-GB" dirty="0" smtClean="0">
                <a:latin typeface="Arial" panose="020B0604020202020204" pitchFamily="34" charset="0"/>
                <a:cs typeface="Arial" panose="020B0604020202020204" pitchFamily="34" charset="0"/>
              </a:rPr>
              <a:t>nurses</a:t>
            </a:r>
            <a:r>
              <a:rPr lang="en-GB" dirty="0">
                <a:latin typeface="Arial" panose="020B0604020202020204" pitchFamily="34" charset="0"/>
                <a:cs typeface="Arial" panose="020B0604020202020204" pitchFamily="34" charset="0"/>
              </a:rPr>
              <a:t>' </a:t>
            </a:r>
            <a:r>
              <a:rPr lang="en-GB" dirty="0" smtClean="0">
                <a:latin typeface="Arial" panose="020B0604020202020204" pitchFamily="34" charset="0"/>
                <a:cs typeface="Arial" panose="020B0604020202020204" pitchFamily="34" charset="0"/>
              </a:rPr>
              <a:t>home, </a:t>
            </a:r>
            <a:r>
              <a:rPr lang="en-GB" dirty="0" err="1">
                <a:latin typeface="Arial" panose="020B0604020202020204" pitchFamily="34" charset="0"/>
                <a:cs typeface="Arial" panose="020B0604020202020204" pitchFamily="34" charset="0"/>
              </a:rPr>
              <a:t>Harefield</a:t>
            </a:r>
            <a:r>
              <a:rPr lang="en-GB" dirty="0">
                <a:latin typeface="Arial" panose="020B0604020202020204" pitchFamily="34" charset="0"/>
                <a:cs typeface="Arial" panose="020B0604020202020204" pitchFamily="34" charset="0"/>
              </a:rPr>
              <a:t> </a:t>
            </a:r>
            <a:r>
              <a:rPr lang="en-GB" dirty="0" smtClean="0">
                <a:latin typeface="Arial" panose="020B0604020202020204" pitchFamily="34" charset="0"/>
                <a:cs typeface="Arial" panose="020B0604020202020204" pitchFamily="34" charset="0"/>
              </a:rPr>
              <a:t>Sanatorium</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Harefield</a:t>
            </a:r>
            <a:endParaRPr lang="en-GB"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1983" t="5887" r="4133" b="18615"/>
          <a:stretch/>
        </p:blipFill>
        <p:spPr>
          <a:xfrm>
            <a:off x="418973" y="1630208"/>
            <a:ext cx="8306054" cy="5177643"/>
          </a:xfrm>
          <a:prstGeom prst="rect">
            <a:avLst/>
          </a:prstGeom>
        </p:spPr>
      </p:pic>
    </p:spTree>
    <p:custDataLst>
      <p:tags r:id="rId1"/>
    </p:custDataLst>
    <p:extLst>
      <p:ext uri="{BB962C8B-B14F-4D97-AF65-F5344CB8AC3E}">
        <p14:creationId xmlns:p14="http://schemas.microsoft.com/office/powerpoint/2010/main" val="28065179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593414" y="1263846"/>
            <a:ext cx="8299065"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Treatment of TB children outside in their beds, </a:t>
            </a:r>
            <a:r>
              <a:rPr lang="en-GB" dirty="0" err="1">
                <a:latin typeface="Arial" panose="020B0604020202020204" pitchFamily="34" charset="0"/>
                <a:cs typeface="Arial" panose="020B0604020202020204" pitchFamily="34" charset="0"/>
              </a:rPr>
              <a:t>Harefield</a:t>
            </a:r>
            <a:r>
              <a:rPr lang="en-GB" dirty="0">
                <a:latin typeface="Arial" panose="020B0604020202020204" pitchFamily="34" charset="0"/>
                <a:cs typeface="Arial" panose="020B0604020202020204" pitchFamily="34" charset="0"/>
              </a:rPr>
              <a:t> </a:t>
            </a:r>
            <a:r>
              <a:rPr lang="en-GB" dirty="0" err="1" smtClean="0">
                <a:latin typeface="Arial" panose="020B0604020202020204" pitchFamily="34" charset="0"/>
                <a:cs typeface="Arial" panose="020B0604020202020204" pitchFamily="34" charset="0"/>
              </a:rPr>
              <a:t>Santorium</a:t>
            </a:r>
            <a:r>
              <a:rPr lang="en-GB" dirty="0" smtClean="0">
                <a:latin typeface="Arial" panose="020B0604020202020204" pitchFamily="34" charset="0"/>
                <a:cs typeface="Arial" panose="020B0604020202020204" pitchFamily="34" charset="0"/>
              </a:rPr>
              <a:t>, </a:t>
            </a:r>
            <a:r>
              <a:rPr lang="en-GB" dirty="0" err="1" smtClean="0">
                <a:latin typeface="Arial" panose="020B0604020202020204" pitchFamily="34" charset="0"/>
                <a:cs typeface="Arial" panose="020B0604020202020204" pitchFamily="34" charset="0"/>
              </a:rPr>
              <a:t>Harefield</a:t>
            </a:r>
            <a:endParaRPr lang="en-GB"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9152" t="15600" b="8305"/>
          <a:stretch/>
        </p:blipFill>
        <p:spPr>
          <a:xfrm>
            <a:off x="2803" y="1652133"/>
            <a:ext cx="9138395" cy="5205868"/>
          </a:xfrm>
          <a:prstGeom prst="rect">
            <a:avLst/>
          </a:prstGeom>
        </p:spPr>
      </p:pic>
    </p:spTree>
    <p:custDataLst>
      <p:tags r:id="rId1"/>
    </p:custDataLst>
    <p:extLst>
      <p:ext uri="{BB962C8B-B14F-4D97-AF65-F5344CB8AC3E}">
        <p14:creationId xmlns:p14="http://schemas.microsoft.com/office/powerpoint/2010/main" val="13228919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593415" y="1263846"/>
            <a:ext cx="7992888" cy="369332"/>
          </a:xfrm>
          <a:prstGeom prst="rect">
            <a:avLst/>
          </a:prstGeom>
          <a:noFill/>
        </p:spPr>
        <p:txBody>
          <a:bodyPr wrap="square" rtlCol="0">
            <a:spAutoFit/>
          </a:bodyPr>
          <a:lstStyle/>
          <a:p>
            <a:r>
              <a:rPr lang="en-GB" dirty="0" smtClean="0">
                <a:latin typeface="Arial" panose="020B0604020202020204" pitchFamily="34" charset="0"/>
                <a:cs typeface="Arial" panose="020B0604020202020204" pitchFamily="34" charset="0"/>
              </a:rPr>
              <a:t>Beds on balconies at Leicester Royal Infirmary, Leicester</a:t>
            </a: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t="12374" b="22969"/>
          <a:stretch/>
        </p:blipFill>
        <p:spPr>
          <a:xfrm>
            <a:off x="593414" y="1633178"/>
            <a:ext cx="6484279" cy="5194553"/>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29210" t="32510" r="28302" b="27473"/>
          <a:stretch/>
        </p:blipFill>
        <p:spPr>
          <a:xfrm>
            <a:off x="1389413" y="9547"/>
            <a:ext cx="5890161" cy="6873480"/>
          </a:xfrm>
          <a:prstGeom prst="rect">
            <a:avLst/>
          </a:prstGeom>
        </p:spPr>
      </p:pic>
    </p:spTree>
    <p:custDataLst>
      <p:tags r:id="rId1"/>
    </p:custDataLst>
    <p:extLst>
      <p:ext uri="{BB962C8B-B14F-4D97-AF65-F5344CB8AC3E}">
        <p14:creationId xmlns:p14="http://schemas.microsoft.com/office/powerpoint/2010/main" val="2054075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6588224" y="1263846"/>
            <a:ext cx="2555776" cy="1477328"/>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Nurse using a pulley in the corridor to draw the curtains </a:t>
            </a:r>
            <a:r>
              <a:rPr lang="en-GB" dirty="0" smtClean="0">
                <a:latin typeface="Arial" panose="020B0604020202020204" pitchFamily="34" charset="0"/>
                <a:cs typeface="Arial" panose="020B0604020202020204" pitchFamily="34" charset="0"/>
              </a:rPr>
              <a:t>on </a:t>
            </a:r>
            <a:r>
              <a:rPr lang="en-GB" dirty="0">
                <a:latin typeface="Arial" panose="020B0604020202020204" pitchFamily="34" charset="0"/>
                <a:cs typeface="Arial" panose="020B0604020202020204" pitchFamily="34" charset="0"/>
              </a:rPr>
              <a:t>a </a:t>
            </a:r>
            <a:r>
              <a:rPr lang="en-GB" dirty="0" smtClean="0">
                <a:latin typeface="Arial" panose="020B0604020202020204" pitchFamily="34" charset="0"/>
                <a:cs typeface="Arial" panose="020B0604020202020204" pitchFamily="34" charset="0"/>
              </a:rPr>
              <a:t>ward in an isolation block, St </a:t>
            </a:r>
            <a:r>
              <a:rPr lang="en-GB" dirty="0" err="1">
                <a:latin typeface="Arial" panose="020B0604020202020204" pitchFamily="34" charset="0"/>
                <a:cs typeface="Arial" panose="020B0604020202020204" pitchFamily="34" charset="0"/>
              </a:rPr>
              <a:t>Helier</a:t>
            </a:r>
            <a:r>
              <a:rPr lang="en-GB" dirty="0">
                <a:latin typeface="Arial" panose="020B0604020202020204" pitchFamily="34" charset="0"/>
                <a:cs typeface="Arial" panose="020B0604020202020204" pitchFamily="34" charset="0"/>
              </a:rPr>
              <a:t> </a:t>
            </a:r>
            <a:r>
              <a:rPr lang="en-GB" dirty="0" smtClean="0">
                <a:latin typeface="Arial" panose="020B0604020202020204" pitchFamily="34" charset="0"/>
                <a:cs typeface="Arial" panose="020B0604020202020204" pitchFamily="34" charset="0"/>
              </a:rPr>
              <a:t>Hospital, Sutton.</a:t>
            </a:r>
            <a:endParaRPr lang="en-GB"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6489" t="18429" r="2153" b="3204"/>
          <a:stretch/>
        </p:blipFill>
        <p:spPr>
          <a:xfrm>
            <a:off x="593413" y="1263845"/>
            <a:ext cx="5712383" cy="5572069"/>
          </a:xfrm>
          <a:prstGeom prst="rect">
            <a:avLst/>
          </a:prstGeom>
        </p:spPr>
      </p:pic>
    </p:spTree>
    <p:custDataLst>
      <p:tags r:id="rId1"/>
    </p:custDataLst>
    <p:extLst>
      <p:ext uri="{BB962C8B-B14F-4D97-AF65-F5344CB8AC3E}">
        <p14:creationId xmlns:p14="http://schemas.microsoft.com/office/powerpoint/2010/main" val="4255950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593414" y="1263846"/>
            <a:ext cx="8299065"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C</a:t>
            </a:r>
            <a:r>
              <a:rPr lang="en-GB" dirty="0" smtClean="0">
                <a:latin typeface="Arial" panose="020B0604020202020204" pitchFamily="34" charset="0"/>
                <a:cs typeface="Arial" panose="020B0604020202020204" pitchFamily="34" charset="0"/>
              </a:rPr>
              <a:t>hild's </a:t>
            </a:r>
            <a:r>
              <a:rPr lang="en-GB" dirty="0">
                <a:latin typeface="Arial" panose="020B0604020202020204" pitchFamily="34" charset="0"/>
                <a:cs typeface="Arial" panose="020B0604020202020204" pitchFamily="34" charset="0"/>
              </a:rPr>
              <a:t>room in the isolation block at Lodge Moor </a:t>
            </a:r>
            <a:r>
              <a:rPr lang="en-GB" dirty="0" smtClean="0">
                <a:latin typeface="Arial" panose="020B0604020202020204" pitchFamily="34" charset="0"/>
                <a:cs typeface="Arial" panose="020B0604020202020204" pitchFamily="34" charset="0"/>
              </a:rPr>
              <a:t>Hospital, Sheffield</a:t>
            </a:r>
            <a:endParaRPr lang="en-GB"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2921" t="11676" r="3544" b="5108"/>
          <a:stretch/>
        </p:blipFill>
        <p:spPr>
          <a:xfrm>
            <a:off x="718281" y="1653960"/>
            <a:ext cx="7707438" cy="5211515"/>
          </a:xfrm>
          <a:prstGeom prst="rect">
            <a:avLst/>
          </a:prstGeom>
        </p:spPr>
      </p:pic>
    </p:spTree>
    <p:custDataLst>
      <p:tags r:id="rId1"/>
    </p:custDataLst>
    <p:extLst>
      <p:ext uri="{BB962C8B-B14F-4D97-AF65-F5344CB8AC3E}">
        <p14:creationId xmlns:p14="http://schemas.microsoft.com/office/powerpoint/2010/main" val="41748607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593414" y="1263846"/>
            <a:ext cx="8550586"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The Isolation Hospital, Dagenham, Greater London </a:t>
            </a:r>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t="11351"/>
          <a:stretch/>
        </p:blipFill>
        <p:spPr>
          <a:xfrm>
            <a:off x="843018" y="1637772"/>
            <a:ext cx="7457965" cy="5220227"/>
          </a:xfrm>
          <a:prstGeom prst="rect">
            <a:avLst/>
          </a:prstGeom>
        </p:spPr>
      </p:pic>
    </p:spTree>
    <p:custDataLst>
      <p:tags r:id="rId1"/>
    </p:custDataLst>
    <p:extLst>
      <p:ext uri="{BB962C8B-B14F-4D97-AF65-F5344CB8AC3E}">
        <p14:creationId xmlns:p14="http://schemas.microsoft.com/office/powerpoint/2010/main" val="38821731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23850" y="1194911"/>
            <a:ext cx="8496622" cy="5478423"/>
          </a:xfrm>
          <a:prstGeom prst="rect">
            <a:avLst/>
          </a:prstGeom>
        </p:spPr>
        <p:txBody>
          <a:bodyPr wrap="square">
            <a:spAutoFit/>
          </a:bodyPr>
          <a:lstStyle/>
          <a:p>
            <a:r>
              <a:rPr lang="en-GB" sz="2800" dirty="0" smtClean="0">
                <a:latin typeface="Arial" panose="020B0604020202020204" pitchFamily="34" charset="0"/>
                <a:cs typeface="Arial" panose="020B0604020202020204" pitchFamily="34" charset="0"/>
              </a:rPr>
              <a:t>How and why have we cared for people in the past? Focus: Isolation hospitals</a:t>
            </a:r>
          </a:p>
          <a:p>
            <a:endParaRPr lang="en-GB" sz="1600" dirty="0" smtClean="0">
              <a:latin typeface="Arial" panose="020B0604020202020204" pitchFamily="34" charset="0"/>
              <a:cs typeface="Arial" panose="020B0604020202020204" pitchFamily="34" charset="0"/>
            </a:endParaRPr>
          </a:p>
          <a:p>
            <a:endParaRPr lang="en-GB" sz="1000" b="1" dirty="0" smtClean="0">
              <a:latin typeface="Arial" panose="020B0604020202020204" pitchFamily="34" charset="0"/>
              <a:cs typeface="Arial" panose="020B0604020202020204" pitchFamily="34" charset="0"/>
            </a:endParaRPr>
          </a:p>
          <a:p>
            <a:r>
              <a:rPr lang="en-GB" sz="2000" b="1" dirty="0" smtClean="0">
                <a:latin typeface="Arial" panose="020B0604020202020204" pitchFamily="34" charset="0"/>
                <a:cs typeface="Arial" panose="020B0604020202020204" pitchFamily="34" charset="0"/>
              </a:rPr>
              <a:t>Key </a:t>
            </a:r>
            <a:r>
              <a:rPr lang="en-GB" sz="2000" b="1" dirty="0">
                <a:latin typeface="Arial" panose="020B0604020202020204" pitchFamily="34" charset="0"/>
                <a:cs typeface="Arial" panose="020B0604020202020204" pitchFamily="34" charset="0"/>
              </a:rPr>
              <a:t>Stage </a:t>
            </a:r>
            <a:r>
              <a:rPr lang="en-GB" sz="2000" b="1" dirty="0" smtClean="0">
                <a:latin typeface="Arial" panose="020B0604020202020204" pitchFamily="34" charset="0"/>
                <a:cs typeface="Arial" panose="020B0604020202020204" pitchFamily="34" charset="0"/>
              </a:rPr>
              <a:t>3: </a:t>
            </a:r>
            <a:r>
              <a:rPr lang="en-GB" sz="2000" b="1" dirty="0">
                <a:latin typeface="Arial" panose="020B0604020202020204" pitchFamily="34" charset="0"/>
                <a:cs typeface="Arial" panose="020B0604020202020204" pitchFamily="34" charset="0"/>
              </a:rPr>
              <a:t>History</a:t>
            </a:r>
            <a:endParaRPr lang="en-GB" sz="2000" dirty="0">
              <a:latin typeface="Arial" panose="020B0604020202020204" pitchFamily="34" charset="0"/>
              <a:cs typeface="Arial" panose="020B0604020202020204" pitchFamily="34" charset="0"/>
            </a:endParaRPr>
          </a:p>
          <a:p>
            <a:endParaRPr lang="en-GB" sz="1600" dirty="0">
              <a:latin typeface="Arial" panose="020B0604020202020204" pitchFamily="34" charset="0"/>
              <a:cs typeface="Arial" panose="020B0604020202020204" pitchFamily="34" charset="0"/>
            </a:endParaRPr>
          </a:p>
          <a:p>
            <a:r>
              <a:rPr lang="en-GB" sz="2000" b="1" dirty="0">
                <a:latin typeface="Arial" panose="020B0604020202020204" pitchFamily="34" charset="0"/>
                <a:cs typeface="Arial" panose="020B0604020202020204" pitchFamily="34" charset="0"/>
              </a:rPr>
              <a:t>Learning Aims and Outcomes</a:t>
            </a:r>
          </a:p>
          <a:p>
            <a:endParaRPr lang="en-GB" sz="1600" dirty="0">
              <a:solidFill>
                <a:srgbClr val="000000"/>
              </a:solidFill>
              <a:latin typeface="Arial" panose="020B0604020202020204" pitchFamily="34" charset="0"/>
              <a:cs typeface="Arial" panose="020B0604020202020204" pitchFamily="34" charset="0"/>
            </a:endParaRPr>
          </a:p>
          <a:p>
            <a:pPr marL="342900" indent="-342900">
              <a:buFont typeface="Arial" pitchFamily="34" charset="0"/>
              <a:buChar char="•"/>
            </a:pPr>
            <a:r>
              <a:rPr lang="en-GB" dirty="0" smtClean="0">
                <a:solidFill>
                  <a:srgbClr val="000000"/>
                </a:solidFill>
                <a:latin typeface="Arial" panose="020B0604020202020204" pitchFamily="34" charset="0"/>
                <a:cs typeface="Arial" panose="020B0604020202020204" pitchFamily="34" charset="0"/>
              </a:rPr>
              <a:t>To develop historical enquiry skills by using photographs as primary </a:t>
            </a:r>
            <a:r>
              <a:rPr lang="en-GB" dirty="0">
                <a:solidFill>
                  <a:srgbClr val="000000"/>
                </a:solidFill>
                <a:latin typeface="Arial" panose="020B0604020202020204" pitchFamily="34" charset="0"/>
                <a:cs typeface="Arial" panose="020B0604020202020204" pitchFamily="34" charset="0"/>
              </a:rPr>
              <a:t>source evidence to build knowledge, draw conclusions and stimulate new questions</a:t>
            </a:r>
            <a:endParaRPr lang="en-GB" dirty="0" smtClean="0">
              <a:solidFill>
                <a:srgbClr val="000000"/>
              </a:solidFill>
              <a:latin typeface="Arial" panose="020B0604020202020204" pitchFamily="34" charset="0"/>
              <a:cs typeface="Arial" panose="020B0604020202020204" pitchFamily="34" charset="0"/>
            </a:endParaRPr>
          </a:p>
          <a:p>
            <a:endParaRPr lang="en-GB" dirty="0">
              <a:solidFill>
                <a:srgbClr val="000000"/>
              </a:solidFill>
              <a:latin typeface="Arial" panose="020B0604020202020204" pitchFamily="34" charset="0"/>
              <a:cs typeface="Arial" panose="020B0604020202020204" pitchFamily="34" charset="0"/>
            </a:endParaRPr>
          </a:p>
          <a:p>
            <a:pPr marL="342900" indent="-342900">
              <a:buFont typeface="Arial" pitchFamily="34" charset="0"/>
              <a:buChar char="•"/>
            </a:pPr>
            <a:r>
              <a:rPr lang="en-GB" dirty="0">
                <a:solidFill>
                  <a:srgbClr val="000000"/>
                </a:solidFill>
                <a:latin typeface="Arial" panose="020B0604020202020204" pitchFamily="34" charset="0"/>
                <a:cs typeface="Arial" panose="020B0604020202020204" pitchFamily="34" charset="0"/>
              </a:rPr>
              <a:t>To understand how and why people cared for each other in the past, focusing on those with infectious </a:t>
            </a:r>
            <a:r>
              <a:rPr lang="en-GB" dirty="0" smtClean="0">
                <a:solidFill>
                  <a:srgbClr val="000000"/>
                </a:solidFill>
                <a:latin typeface="Arial" panose="020B0604020202020204" pitchFamily="34" charset="0"/>
                <a:cs typeface="Arial" panose="020B0604020202020204" pitchFamily="34" charset="0"/>
              </a:rPr>
              <a:t>diseases</a:t>
            </a:r>
          </a:p>
          <a:p>
            <a:endParaRPr lang="en-GB" dirty="0">
              <a:solidFill>
                <a:srgbClr val="000000"/>
              </a:solidFill>
              <a:latin typeface="Arial" panose="020B0604020202020204" pitchFamily="34" charset="0"/>
              <a:cs typeface="Arial" panose="020B0604020202020204" pitchFamily="34" charset="0"/>
            </a:endParaRPr>
          </a:p>
          <a:p>
            <a:pPr marL="342900" indent="-342900">
              <a:buFont typeface="Arial" pitchFamily="34" charset="0"/>
              <a:buChar char="•"/>
            </a:pPr>
            <a:r>
              <a:rPr lang="en-GB" dirty="0" smtClean="0">
                <a:solidFill>
                  <a:srgbClr val="000000"/>
                </a:solidFill>
                <a:latin typeface="Arial" panose="020B0604020202020204" pitchFamily="34" charset="0"/>
                <a:cs typeface="Arial" panose="020B0604020202020204" pitchFamily="34" charset="0"/>
              </a:rPr>
              <a:t>To use buildings as a source of evidence for interpreting the past</a:t>
            </a:r>
            <a:endParaRPr lang="en-GB" dirty="0">
              <a:solidFill>
                <a:srgbClr val="000000"/>
              </a:solidFill>
              <a:latin typeface="Arial" panose="020B0604020202020204" pitchFamily="34" charset="0"/>
              <a:cs typeface="Arial" panose="020B0604020202020204" pitchFamily="34" charset="0"/>
            </a:endParaRPr>
          </a:p>
          <a:p>
            <a:endParaRPr lang="en-GB" dirty="0">
              <a:solidFill>
                <a:srgbClr val="000000"/>
              </a:solidFill>
              <a:latin typeface="Arial" panose="020B0604020202020204" pitchFamily="34" charset="0"/>
              <a:cs typeface="Arial" panose="020B0604020202020204" pitchFamily="34" charset="0"/>
            </a:endParaRPr>
          </a:p>
          <a:p>
            <a:pPr marL="342900" indent="-342900">
              <a:buFont typeface="Arial" pitchFamily="34" charset="0"/>
              <a:buChar char="•"/>
            </a:pPr>
            <a:r>
              <a:rPr lang="en-GB" dirty="0" smtClean="0">
                <a:solidFill>
                  <a:srgbClr val="000000"/>
                </a:solidFill>
                <a:latin typeface="Arial" panose="020B0604020202020204" pitchFamily="34" charset="0"/>
                <a:cs typeface="Arial" panose="020B0604020202020204" pitchFamily="34" charset="0"/>
              </a:rPr>
              <a:t>To look at </a:t>
            </a:r>
            <a:r>
              <a:rPr lang="en-GB" dirty="0">
                <a:solidFill>
                  <a:srgbClr val="000000"/>
                </a:solidFill>
                <a:latin typeface="Arial" panose="020B0604020202020204" pitchFamily="34" charset="0"/>
                <a:cs typeface="Arial" panose="020B0604020202020204" pitchFamily="34" charset="0"/>
              </a:rPr>
              <a:t>examples of change and continuity in health care and the development of treatments for the sick, over </a:t>
            </a:r>
            <a:r>
              <a:rPr lang="en-GB" dirty="0" smtClean="0">
                <a:solidFill>
                  <a:srgbClr val="000000"/>
                </a:solidFill>
                <a:latin typeface="Arial" panose="020B0604020202020204" pitchFamily="34" charset="0"/>
                <a:cs typeface="Arial" panose="020B0604020202020204" pitchFamily="34" charset="0"/>
              </a:rPr>
              <a:t>time </a:t>
            </a:r>
            <a:endParaRPr lang="en-GB" dirty="0" smtClean="0">
              <a:solidFill>
                <a:srgbClr val="000000"/>
              </a:solidFill>
              <a:latin typeface="Arial" panose="020B0604020202020204" pitchFamily="34" charset="0"/>
              <a:cs typeface="Arial" panose="020B0604020202020204" pitchFamily="34" charset="0"/>
            </a:endParaRPr>
          </a:p>
          <a:p>
            <a:pPr marL="342900" indent="-342900">
              <a:buFont typeface="Arial" pitchFamily="34" charset="0"/>
              <a:buChar char="•"/>
            </a:pPr>
            <a:endParaRPr lang="en-US" sz="800" dirty="0" smtClean="0">
              <a:latin typeface="Arial" panose="020B0604020202020204" pitchFamily="34" charset="0"/>
              <a:cs typeface="Arial" panose="020B0604020202020204" pitchFamily="34" charset="0"/>
            </a:endParaRPr>
          </a:p>
          <a:p>
            <a:r>
              <a:rPr lang="en-US" sz="800" dirty="0" smtClean="0">
                <a:latin typeface="Arial" panose="020B0604020202020204" pitchFamily="34" charset="0"/>
                <a:cs typeface="Arial" panose="020B0604020202020204" pitchFamily="34" charset="0"/>
              </a:rPr>
              <a:t>This PowerPoint </a:t>
            </a:r>
            <a:r>
              <a:rPr lang="en-US" sz="800" dirty="0">
                <a:latin typeface="Arial" panose="020B0604020202020204" pitchFamily="34" charset="0"/>
                <a:cs typeface="Arial" panose="020B0604020202020204" pitchFamily="34" charset="0"/>
              </a:rPr>
              <a:t>relates to </a:t>
            </a:r>
            <a:r>
              <a:rPr lang="en-US" sz="800" dirty="0" smtClean="0">
                <a:latin typeface="Arial" panose="020B0604020202020204" pitchFamily="34" charset="0"/>
                <a:cs typeface="Arial" panose="020B0604020202020204" pitchFamily="34" charset="0"/>
              </a:rPr>
              <a:t>this Teaching  Activity</a:t>
            </a:r>
            <a:r>
              <a:rPr lang="en-US" sz="800" dirty="0">
                <a:latin typeface="Arial" panose="020B0604020202020204" pitchFamily="34" charset="0"/>
                <a:cs typeface="Arial" panose="020B0604020202020204" pitchFamily="34" charset="0"/>
              </a:rPr>
              <a:t>: </a:t>
            </a:r>
            <a:r>
              <a:rPr lang="en-US" sz="800" dirty="0">
                <a:latin typeface="Arial" panose="020B0604020202020204" pitchFamily="34" charset="0"/>
                <a:cs typeface="Arial" panose="020B0604020202020204" pitchFamily="34" charset="0"/>
                <a:hlinkClick r:id="rId5"/>
              </a:rPr>
              <a:t>https://</a:t>
            </a:r>
            <a:r>
              <a:rPr lang="en-US" sz="800" dirty="0" smtClean="0">
                <a:latin typeface="Arial" panose="020B0604020202020204" pitchFamily="34" charset="0"/>
                <a:cs typeface="Arial" panose="020B0604020202020204" pitchFamily="34" charset="0"/>
                <a:hlinkClick r:id="rId5"/>
              </a:rPr>
              <a:t>historicengland.org.uk/services-skills/education/teaching-activities/caring-for-people-isolation-hospitals</a:t>
            </a:r>
            <a:r>
              <a:rPr lang="en-US" sz="800" dirty="0" smtClean="0">
                <a:latin typeface="Arial" panose="020B0604020202020204" pitchFamily="34" charset="0"/>
                <a:cs typeface="Arial" panose="020B0604020202020204" pitchFamily="34" charset="0"/>
              </a:rPr>
              <a:t> </a:t>
            </a:r>
            <a:endParaRPr lang="en-GB" sz="8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6170000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593414" y="1263846"/>
            <a:ext cx="8299066" cy="646331"/>
          </a:xfrm>
          <a:prstGeom prst="rect">
            <a:avLst/>
          </a:prstGeom>
          <a:noFill/>
        </p:spPr>
        <p:txBody>
          <a:bodyPr wrap="square" rtlCol="0">
            <a:spAutoFit/>
          </a:bodyPr>
          <a:lstStyle/>
          <a:p>
            <a:r>
              <a:rPr lang="en-GB" dirty="0" smtClean="0">
                <a:latin typeface="Arial" panose="020B0604020202020204" pitchFamily="34" charset="0"/>
                <a:cs typeface="Arial" panose="020B0604020202020204" pitchFamily="34" charset="0"/>
              </a:rPr>
              <a:t>Three children’s wards</a:t>
            </a:r>
            <a:r>
              <a:rPr lang="en-GB" dirty="0">
                <a:latin typeface="Arial" panose="020B0604020202020204" pitchFamily="34" charset="0"/>
                <a:cs typeface="Arial" panose="020B0604020202020204" pitchFamily="34" charset="0"/>
              </a:rPr>
              <a:t>, each </a:t>
            </a:r>
            <a:r>
              <a:rPr lang="en-GB" dirty="0" smtClean="0">
                <a:latin typeface="Arial" panose="020B0604020202020204" pitchFamily="34" charset="0"/>
                <a:cs typeface="Arial" panose="020B0604020202020204" pitchFamily="34" charset="0"/>
              </a:rPr>
              <a:t>isolated </a:t>
            </a:r>
            <a:r>
              <a:rPr lang="en-GB" dirty="0">
                <a:latin typeface="Arial" panose="020B0604020202020204" pitchFamily="34" charset="0"/>
                <a:cs typeface="Arial" panose="020B0604020202020204" pitchFamily="34" charset="0"/>
              </a:rPr>
              <a:t>from the others by large internal windows, </a:t>
            </a:r>
            <a:r>
              <a:rPr lang="en-GB" dirty="0" smtClean="0">
                <a:latin typeface="Arial" panose="020B0604020202020204" pitchFamily="34" charset="0"/>
                <a:cs typeface="Arial" panose="020B0604020202020204" pitchFamily="34" charset="0"/>
              </a:rPr>
              <a:t>so children and nurses could still see each other, Cold </a:t>
            </a:r>
            <a:r>
              <a:rPr lang="en-GB" dirty="0">
                <a:latin typeface="Arial" panose="020B0604020202020204" pitchFamily="34" charset="0"/>
                <a:cs typeface="Arial" panose="020B0604020202020204" pitchFamily="34" charset="0"/>
              </a:rPr>
              <a:t>Arbour Hospital, Oxford </a:t>
            </a: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3124" t="22323" r="1908" b="3377"/>
          <a:stretch/>
        </p:blipFill>
        <p:spPr>
          <a:xfrm>
            <a:off x="418637" y="1910176"/>
            <a:ext cx="8306727" cy="4918135"/>
          </a:xfrm>
          <a:prstGeom prst="rect">
            <a:avLst/>
          </a:prstGeom>
        </p:spPr>
      </p:pic>
    </p:spTree>
    <p:custDataLst>
      <p:tags r:id="rId1"/>
    </p:custDataLst>
    <p:extLst>
      <p:ext uri="{BB962C8B-B14F-4D97-AF65-F5344CB8AC3E}">
        <p14:creationId xmlns:p14="http://schemas.microsoft.com/office/powerpoint/2010/main" val="25691694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93414" y="1263846"/>
            <a:ext cx="8550586" cy="369332"/>
          </a:xfrm>
          <a:prstGeom prst="rect">
            <a:avLst/>
          </a:prstGeom>
          <a:noFill/>
        </p:spPr>
        <p:txBody>
          <a:bodyPr wrap="square" rtlCol="0">
            <a:spAutoFit/>
          </a:bodyPr>
          <a:lstStyle/>
          <a:p>
            <a:r>
              <a:rPr lang="en-GB" dirty="0" err="1">
                <a:latin typeface="Arial" panose="020B0604020202020204" pitchFamily="34" charset="0"/>
                <a:cs typeface="Arial" panose="020B0604020202020204" pitchFamily="34" charset="0"/>
              </a:rPr>
              <a:t>Fazakerley</a:t>
            </a:r>
            <a:r>
              <a:rPr lang="en-GB" dirty="0">
                <a:latin typeface="Arial" panose="020B0604020202020204" pitchFamily="34" charset="0"/>
                <a:cs typeface="Arial" panose="020B0604020202020204" pitchFamily="34" charset="0"/>
              </a:rPr>
              <a:t> Sanatorium and Isolation Hospital, </a:t>
            </a:r>
            <a:r>
              <a:rPr lang="en-GB" dirty="0" smtClean="0">
                <a:latin typeface="Arial" panose="020B0604020202020204" pitchFamily="34" charset="0"/>
                <a:cs typeface="Arial" panose="020B0604020202020204" pitchFamily="34" charset="0"/>
              </a:rPr>
              <a:t>Lower Lane, </a:t>
            </a:r>
            <a:r>
              <a:rPr lang="en-GB" dirty="0" err="1" smtClean="0">
                <a:latin typeface="Arial" panose="020B0604020202020204" pitchFamily="34" charset="0"/>
                <a:cs typeface="Arial" panose="020B0604020202020204" pitchFamily="34" charset="0"/>
              </a:rPr>
              <a:t>Fazakerley</a:t>
            </a:r>
            <a:r>
              <a:rPr lang="en-GB" dirty="0" smtClean="0">
                <a:latin typeface="Arial" panose="020B0604020202020204" pitchFamily="34" charset="0"/>
                <a:cs typeface="Arial" panose="020B0604020202020204" pitchFamily="34" charset="0"/>
              </a:rPr>
              <a:t>, Liverpool</a:t>
            </a:r>
            <a:endParaRPr lang="en-GB"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t="39" b="23635"/>
          <a:stretch/>
        </p:blipFill>
        <p:spPr>
          <a:xfrm>
            <a:off x="0" y="1637548"/>
            <a:ext cx="9144000" cy="5220452"/>
          </a:xfrm>
          <a:prstGeom prst="rect">
            <a:avLst/>
          </a:prstGeom>
        </p:spPr>
      </p:pic>
    </p:spTree>
    <p:custDataLst>
      <p:tags r:id="rId1"/>
    </p:custDataLst>
    <p:extLst>
      <p:ext uri="{BB962C8B-B14F-4D97-AF65-F5344CB8AC3E}">
        <p14:creationId xmlns:p14="http://schemas.microsoft.com/office/powerpoint/2010/main" val="18493292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93414" y="2132856"/>
            <a:ext cx="8083042" cy="1477328"/>
          </a:xfrm>
          <a:prstGeom prst="rect">
            <a:avLst/>
          </a:prstGeom>
          <a:noFill/>
        </p:spPr>
        <p:txBody>
          <a:bodyPr wrap="square" rtlCol="0">
            <a:spAutoFit/>
          </a:bodyPr>
          <a:lstStyle/>
          <a:p>
            <a:r>
              <a:rPr lang="en-GB" dirty="0" smtClean="0">
                <a:latin typeface="Arial" panose="020B0604020202020204" pitchFamily="34" charset="0"/>
                <a:cs typeface="Arial" panose="020B0604020202020204" pitchFamily="34" charset="0"/>
              </a:rPr>
              <a:t>The following archive photos show </a:t>
            </a:r>
            <a:r>
              <a:rPr lang="en-GB" b="1" dirty="0" smtClean="0">
                <a:latin typeface="Arial" panose="020B0604020202020204" pitchFamily="34" charset="0"/>
                <a:cs typeface="Arial" panose="020B0604020202020204" pitchFamily="34" charset="0"/>
              </a:rPr>
              <a:t>equipment</a:t>
            </a:r>
            <a:r>
              <a:rPr lang="en-GB" dirty="0" smtClean="0">
                <a:latin typeface="Arial" panose="020B0604020202020204" pitchFamily="34" charset="0"/>
                <a:cs typeface="Arial" panose="020B0604020202020204" pitchFamily="34" charset="0"/>
              </a:rPr>
              <a:t> designed to treat patients with these diseases. They were all taken in specialist hospitals, just like the Nightingale ones today. </a:t>
            </a: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Divide into groups, each group should look at a specific photo.</a:t>
            </a:r>
          </a:p>
        </p:txBody>
      </p:sp>
      <p:sp>
        <p:nvSpPr>
          <p:cNvPr id="4" name="Title 1"/>
          <p:cNvSpPr txBox="1">
            <a:spLocks/>
          </p:cNvSpPr>
          <p:nvPr/>
        </p:nvSpPr>
        <p:spPr>
          <a:xfrm>
            <a:off x="593414" y="1202493"/>
            <a:ext cx="7992889" cy="792088"/>
          </a:xfrm>
          <a:prstGeom prst="rect">
            <a:avLst/>
          </a:prstGeom>
          <a:solidFill>
            <a:srgbClr val="FFFF00"/>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smtClean="0">
                <a:latin typeface="Arial" panose="020B0604020202020204" pitchFamily="34" charset="0"/>
                <a:cs typeface="Arial" panose="020B0604020202020204" pitchFamily="34" charset="0"/>
              </a:rPr>
              <a:t>Research Task</a:t>
            </a:r>
            <a:endParaRPr lang="en-GB" dirty="0">
              <a:latin typeface="Arial" panose="020B0604020202020204" pitchFamily="34" charset="0"/>
              <a:cs typeface="Arial" panose="020B0604020202020204" pitchFamily="34" charset="0"/>
            </a:endParaRPr>
          </a:p>
        </p:txBody>
      </p:sp>
      <p:sp>
        <p:nvSpPr>
          <p:cNvPr id="6" name="TextBox 5"/>
          <p:cNvSpPr txBox="1"/>
          <p:nvPr/>
        </p:nvSpPr>
        <p:spPr>
          <a:xfrm>
            <a:off x="595461" y="4132530"/>
            <a:ext cx="8083042" cy="646331"/>
          </a:xfrm>
          <a:prstGeom prst="rect">
            <a:avLst/>
          </a:prstGeom>
          <a:noFill/>
        </p:spPr>
        <p:txBody>
          <a:bodyPr wrap="square" rtlCol="0">
            <a:spAutoFit/>
          </a:bodyPr>
          <a:lstStyle/>
          <a:p>
            <a:r>
              <a:rPr lang="en-GB" dirty="0" smtClean="0">
                <a:latin typeface="Arial" panose="020B0604020202020204" pitchFamily="34" charset="0"/>
                <a:cs typeface="Arial" panose="020B0604020202020204" pitchFamily="34" charset="0"/>
              </a:rPr>
              <a:t>Think about what each piece of equipment was designed to do. Assign each one of the following functions: diagnosis, treatment, prevention.</a:t>
            </a:r>
          </a:p>
        </p:txBody>
      </p:sp>
      <p:sp>
        <p:nvSpPr>
          <p:cNvPr id="7" name="TextBox 6"/>
          <p:cNvSpPr txBox="1"/>
          <p:nvPr/>
        </p:nvSpPr>
        <p:spPr>
          <a:xfrm>
            <a:off x="595461" y="5301208"/>
            <a:ext cx="8083042" cy="923330"/>
          </a:xfrm>
          <a:prstGeom prst="rect">
            <a:avLst/>
          </a:prstGeom>
          <a:noFill/>
        </p:spPr>
        <p:txBody>
          <a:bodyPr wrap="square" rtlCol="0">
            <a:spAutoFit/>
          </a:bodyPr>
          <a:lstStyle/>
          <a:p>
            <a:r>
              <a:rPr lang="en-GB" dirty="0" smtClean="0">
                <a:latin typeface="Arial" panose="020B0604020202020204" pitchFamily="34" charset="0"/>
                <a:cs typeface="Arial" panose="020B0604020202020204" pitchFamily="34" charset="0"/>
              </a:rPr>
              <a:t>Then </a:t>
            </a:r>
            <a:r>
              <a:rPr lang="en-GB" b="1" dirty="0" smtClean="0">
                <a:latin typeface="Arial" panose="020B0604020202020204" pitchFamily="34" charset="0"/>
                <a:cs typeface="Arial" panose="020B0604020202020204" pitchFamily="34" charset="0"/>
              </a:rPr>
              <a:t>research</a:t>
            </a:r>
            <a:r>
              <a:rPr lang="en-GB" dirty="0" smtClean="0">
                <a:latin typeface="Arial" panose="020B0604020202020204" pitchFamily="34" charset="0"/>
                <a:cs typeface="Arial" panose="020B0604020202020204" pitchFamily="34" charset="0"/>
              </a:rPr>
              <a:t> your piece of equipment online and produce a short summary to share with the class – so that everyone then understands the function and importance of each piece of equipment in the treatment of infectious diseases.</a:t>
            </a:r>
          </a:p>
        </p:txBody>
      </p:sp>
    </p:spTree>
    <p:custDataLst>
      <p:tags r:id="rId1"/>
    </p:custDataLst>
    <p:extLst>
      <p:ext uri="{BB962C8B-B14F-4D97-AF65-F5344CB8AC3E}">
        <p14:creationId xmlns:p14="http://schemas.microsoft.com/office/powerpoint/2010/main" val="2808427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93414" y="1263846"/>
            <a:ext cx="8299065"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A TB patient on a postural drainage frame, </a:t>
            </a:r>
            <a:r>
              <a:rPr lang="en-GB" dirty="0" err="1" smtClean="0">
                <a:latin typeface="Arial" panose="020B0604020202020204" pitchFamily="34" charset="0"/>
                <a:cs typeface="Arial" panose="020B0604020202020204" pitchFamily="34" charset="0"/>
              </a:rPr>
              <a:t>Harefield</a:t>
            </a:r>
            <a:r>
              <a:rPr lang="en-GB" dirty="0" smtClean="0">
                <a:latin typeface="Arial" panose="020B0604020202020204" pitchFamily="34" charset="0"/>
                <a:cs typeface="Arial" panose="020B0604020202020204" pitchFamily="34" charset="0"/>
              </a:rPr>
              <a:t> Sanatorium, </a:t>
            </a:r>
            <a:r>
              <a:rPr lang="en-GB" dirty="0" err="1" smtClean="0">
                <a:latin typeface="Arial" panose="020B0604020202020204" pitchFamily="34" charset="0"/>
                <a:cs typeface="Arial" panose="020B0604020202020204" pitchFamily="34" charset="0"/>
              </a:rPr>
              <a:t>Harefield</a:t>
            </a:r>
            <a:endParaRPr lang="en-GB"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7492" t="22469" r="4025" b="10068"/>
          <a:stretch/>
        </p:blipFill>
        <p:spPr>
          <a:xfrm>
            <a:off x="0" y="1651268"/>
            <a:ext cx="9140663" cy="5218884"/>
          </a:xfrm>
          <a:prstGeom prst="rect">
            <a:avLst/>
          </a:prstGeom>
        </p:spPr>
      </p:pic>
    </p:spTree>
    <p:custDataLst>
      <p:tags r:id="rId1"/>
    </p:custDataLst>
    <p:extLst>
      <p:ext uri="{BB962C8B-B14F-4D97-AF65-F5344CB8AC3E}">
        <p14:creationId xmlns:p14="http://schemas.microsoft.com/office/powerpoint/2010/main" val="32843220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593414" y="1263846"/>
            <a:ext cx="2898466" cy="1200329"/>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A nurse attending to a patient in an iron lung, </a:t>
            </a:r>
            <a:r>
              <a:rPr lang="en-GB" dirty="0" smtClean="0">
                <a:latin typeface="Arial" panose="020B0604020202020204" pitchFamily="34" charset="0"/>
                <a:cs typeface="Arial" panose="020B0604020202020204" pitchFamily="34" charset="0"/>
              </a:rPr>
              <a:t>Central </a:t>
            </a:r>
            <a:r>
              <a:rPr lang="en-GB" dirty="0">
                <a:latin typeface="Arial" panose="020B0604020202020204" pitchFamily="34" charset="0"/>
                <a:cs typeface="Arial" panose="020B0604020202020204" pitchFamily="34" charset="0"/>
              </a:rPr>
              <a:t>Middlesex County </a:t>
            </a:r>
            <a:r>
              <a:rPr lang="en-GB" dirty="0" smtClean="0">
                <a:latin typeface="Arial" panose="020B0604020202020204" pitchFamily="34" charset="0"/>
                <a:cs typeface="Arial" panose="020B0604020202020204" pitchFamily="34" charset="0"/>
              </a:rPr>
              <a:t>Hospital, Brent</a:t>
            </a:r>
            <a:endParaRPr lang="en-GB"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7741" t="7965" r="3377" b="6493"/>
          <a:stretch/>
        </p:blipFill>
        <p:spPr>
          <a:xfrm>
            <a:off x="3762744" y="6417"/>
            <a:ext cx="5381256" cy="6869096"/>
          </a:xfrm>
          <a:prstGeom prst="rect">
            <a:avLst/>
          </a:prstGeom>
        </p:spPr>
      </p:pic>
    </p:spTree>
    <p:custDataLst>
      <p:tags r:id="rId1"/>
    </p:custDataLst>
    <p:extLst>
      <p:ext uri="{BB962C8B-B14F-4D97-AF65-F5344CB8AC3E}">
        <p14:creationId xmlns:p14="http://schemas.microsoft.com/office/powerpoint/2010/main" val="27627027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93414" y="1263846"/>
            <a:ext cx="8550586"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A TB patient using a </a:t>
            </a:r>
            <a:r>
              <a:rPr lang="en-GB" dirty="0" smtClean="0">
                <a:latin typeface="Arial" panose="020B0604020202020204" pitchFamily="34" charset="0"/>
                <a:cs typeface="Arial" panose="020B0604020202020204" pitchFamily="34" charset="0"/>
              </a:rPr>
              <a:t>spirometer to </a:t>
            </a:r>
            <a:r>
              <a:rPr lang="en-GB" dirty="0">
                <a:latin typeface="Arial" panose="020B0604020202020204" pitchFamily="34" charset="0"/>
                <a:cs typeface="Arial" panose="020B0604020202020204" pitchFamily="34" charset="0"/>
              </a:rPr>
              <a:t>test </a:t>
            </a:r>
            <a:r>
              <a:rPr lang="en-GB" dirty="0" smtClean="0">
                <a:latin typeface="Arial" panose="020B0604020202020204" pitchFamily="34" charset="0"/>
                <a:cs typeface="Arial" panose="020B0604020202020204" pitchFamily="34" charset="0"/>
              </a:rPr>
              <a:t>his lungs, </a:t>
            </a:r>
            <a:r>
              <a:rPr lang="en-GB" dirty="0" err="1" smtClean="0">
                <a:latin typeface="Arial" panose="020B0604020202020204" pitchFamily="34" charset="0"/>
                <a:cs typeface="Arial" panose="020B0604020202020204" pitchFamily="34" charset="0"/>
              </a:rPr>
              <a:t>Harefield</a:t>
            </a:r>
            <a:r>
              <a:rPr lang="en-GB" dirty="0" smtClean="0">
                <a:latin typeface="Arial" panose="020B0604020202020204" pitchFamily="34" charset="0"/>
                <a:cs typeface="Arial" panose="020B0604020202020204" pitchFamily="34" charset="0"/>
              </a:rPr>
              <a:t> Sanatorium, </a:t>
            </a:r>
            <a:r>
              <a:rPr lang="en-GB" dirty="0" err="1" smtClean="0">
                <a:latin typeface="Arial" panose="020B0604020202020204" pitchFamily="34" charset="0"/>
                <a:cs typeface="Arial" panose="020B0604020202020204" pitchFamily="34" charset="0"/>
              </a:rPr>
              <a:t>Harefield</a:t>
            </a:r>
            <a:endParaRPr lang="en-GB"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8313" t="12806" r="3247" b="12270"/>
          <a:stretch/>
        </p:blipFill>
        <p:spPr>
          <a:xfrm>
            <a:off x="528452" y="1681899"/>
            <a:ext cx="8087097" cy="5113280"/>
          </a:xfrm>
          <a:prstGeom prst="rect">
            <a:avLst/>
          </a:prstGeom>
        </p:spPr>
      </p:pic>
    </p:spTree>
    <p:custDataLst>
      <p:tags r:id="rId1"/>
    </p:custDataLst>
    <p:extLst>
      <p:ext uri="{BB962C8B-B14F-4D97-AF65-F5344CB8AC3E}">
        <p14:creationId xmlns:p14="http://schemas.microsoft.com/office/powerpoint/2010/main" val="8139283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593414" y="1263846"/>
            <a:ext cx="8550586"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Nurse placing linen into a steriliser on an isolation block, St </a:t>
            </a:r>
            <a:r>
              <a:rPr lang="en-GB" dirty="0" err="1">
                <a:latin typeface="Arial" panose="020B0604020202020204" pitchFamily="34" charset="0"/>
                <a:cs typeface="Arial" panose="020B0604020202020204" pitchFamily="34" charset="0"/>
              </a:rPr>
              <a:t>Helier</a:t>
            </a:r>
            <a:r>
              <a:rPr lang="en-GB" dirty="0">
                <a:latin typeface="Arial" panose="020B0604020202020204" pitchFamily="34" charset="0"/>
                <a:cs typeface="Arial" panose="020B0604020202020204" pitchFamily="34" charset="0"/>
              </a:rPr>
              <a:t> Hospital, Sutton</a:t>
            </a:r>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t="18429" b="1818"/>
          <a:stretch/>
        </p:blipFill>
        <p:spPr>
          <a:xfrm>
            <a:off x="1079188" y="1772816"/>
            <a:ext cx="6985624" cy="5083388"/>
          </a:xfrm>
          <a:prstGeom prst="rect">
            <a:avLst/>
          </a:prstGeom>
        </p:spPr>
      </p:pic>
    </p:spTree>
    <p:custDataLst>
      <p:tags r:id="rId1"/>
    </p:custDataLst>
    <p:extLst>
      <p:ext uri="{BB962C8B-B14F-4D97-AF65-F5344CB8AC3E}">
        <p14:creationId xmlns:p14="http://schemas.microsoft.com/office/powerpoint/2010/main" val="39022343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4025" t="4673" r="1864" b="4005"/>
          <a:stretch/>
        </p:blipFill>
        <p:spPr>
          <a:xfrm>
            <a:off x="1066593" y="1662546"/>
            <a:ext cx="7010815" cy="5189826"/>
          </a:xfrm>
          <a:prstGeom prst="rect">
            <a:avLst/>
          </a:prstGeom>
        </p:spPr>
      </p:pic>
      <p:sp>
        <p:nvSpPr>
          <p:cNvPr id="6" name="TextBox 5"/>
          <p:cNvSpPr txBox="1"/>
          <p:nvPr/>
        </p:nvSpPr>
        <p:spPr>
          <a:xfrm>
            <a:off x="593414" y="1263846"/>
            <a:ext cx="8371073"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A</a:t>
            </a:r>
            <a:r>
              <a:rPr lang="en-GB" dirty="0" smtClean="0">
                <a:latin typeface="Arial" panose="020B0604020202020204" pitchFamily="34" charset="0"/>
                <a:cs typeface="Arial" panose="020B0604020202020204" pitchFamily="34" charset="0"/>
              </a:rPr>
              <a:t>dministering oxygen beside a patient's bed, St Bartholomew's Hospital, London</a:t>
            </a:r>
          </a:p>
        </p:txBody>
      </p:sp>
    </p:spTree>
    <p:custDataLst>
      <p:tags r:id="rId1"/>
    </p:custDataLst>
    <p:extLst>
      <p:ext uri="{BB962C8B-B14F-4D97-AF65-F5344CB8AC3E}">
        <p14:creationId xmlns:p14="http://schemas.microsoft.com/office/powerpoint/2010/main" val="3342300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593414" y="1263846"/>
            <a:ext cx="8299065" cy="369332"/>
          </a:xfrm>
          <a:prstGeom prst="rect">
            <a:avLst/>
          </a:prstGeom>
          <a:noFill/>
        </p:spPr>
        <p:txBody>
          <a:bodyPr wrap="square" rtlCol="0">
            <a:spAutoFit/>
          </a:bodyPr>
          <a:lstStyle/>
          <a:p>
            <a:r>
              <a:rPr lang="en-GB" dirty="0" smtClean="0">
                <a:latin typeface="Arial" panose="020B0604020202020204" pitchFamily="34" charset="0"/>
                <a:cs typeface="Arial" panose="020B0604020202020204" pitchFamily="34" charset="0"/>
              </a:rPr>
              <a:t>Nurses </a:t>
            </a:r>
            <a:r>
              <a:rPr lang="en-GB" dirty="0">
                <a:latin typeface="Arial" panose="020B0604020202020204" pitchFamily="34" charset="0"/>
                <a:cs typeface="Arial" panose="020B0604020202020204" pitchFamily="34" charset="0"/>
              </a:rPr>
              <a:t>demonstrating the use of an iron </a:t>
            </a:r>
            <a:r>
              <a:rPr lang="en-GB" dirty="0" smtClean="0">
                <a:latin typeface="Arial" panose="020B0604020202020204" pitchFamily="34" charset="0"/>
                <a:cs typeface="Arial" panose="020B0604020202020204" pitchFamily="34" charset="0"/>
              </a:rPr>
              <a:t>lung, London</a:t>
            </a:r>
            <a:endParaRPr lang="en-GB"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1560" t="6807" r="4026" b="2174"/>
          <a:stretch/>
        </p:blipFill>
        <p:spPr>
          <a:xfrm>
            <a:off x="787643" y="1633177"/>
            <a:ext cx="7568715" cy="5215855"/>
          </a:xfrm>
          <a:prstGeom prst="rect">
            <a:avLst/>
          </a:prstGeom>
        </p:spPr>
      </p:pic>
    </p:spTree>
    <p:custDataLst>
      <p:tags r:id="rId1"/>
    </p:custDataLst>
    <p:extLst>
      <p:ext uri="{BB962C8B-B14F-4D97-AF65-F5344CB8AC3E}">
        <p14:creationId xmlns:p14="http://schemas.microsoft.com/office/powerpoint/2010/main" val="34201557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593414" y="1263846"/>
            <a:ext cx="8299066" cy="369332"/>
          </a:xfrm>
          <a:prstGeom prst="rect">
            <a:avLst/>
          </a:prstGeom>
          <a:noFill/>
        </p:spPr>
        <p:txBody>
          <a:bodyPr wrap="square" rtlCol="0">
            <a:spAutoFit/>
          </a:bodyPr>
          <a:lstStyle/>
          <a:p>
            <a:r>
              <a:rPr lang="en-GB" dirty="0" smtClean="0">
                <a:latin typeface="Arial" panose="020B0604020202020204" pitchFamily="34" charset="0"/>
                <a:cs typeface="Arial" panose="020B0604020202020204" pitchFamily="34" charset="0"/>
              </a:rPr>
              <a:t>Making iron </a:t>
            </a:r>
            <a:r>
              <a:rPr lang="en-GB" dirty="0">
                <a:latin typeface="Arial" panose="020B0604020202020204" pitchFamily="34" charset="0"/>
                <a:cs typeface="Arial" panose="020B0604020202020204" pitchFamily="34" charset="0"/>
              </a:rPr>
              <a:t>lungs, Morris Motor Works, </a:t>
            </a:r>
            <a:r>
              <a:rPr lang="en-GB" dirty="0" err="1" smtClean="0">
                <a:latin typeface="Arial" panose="020B0604020202020204" pitchFamily="34" charset="0"/>
                <a:cs typeface="Arial" panose="020B0604020202020204" pitchFamily="34" charset="0"/>
              </a:rPr>
              <a:t>Cowley</a:t>
            </a:r>
            <a:r>
              <a:rPr lang="en-GB" dirty="0">
                <a:latin typeface="Arial" panose="020B0604020202020204" pitchFamily="34" charset="0"/>
                <a:cs typeface="Arial" panose="020B0604020202020204" pitchFamily="34" charset="0"/>
              </a:rPr>
              <a:t>, </a:t>
            </a:r>
            <a:r>
              <a:rPr lang="en-GB" dirty="0" smtClean="0">
                <a:latin typeface="Arial" panose="020B0604020202020204" pitchFamily="34" charset="0"/>
                <a:cs typeface="Arial" panose="020B0604020202020204" pitchFamily="34" charset="0"/>
              </a:rPr>
              <a:t>Oxford </a:t>
            </a:r>
            <a:endParaRPr lang="en-GB"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1949" t="27203" r="11038" b="9212"/>
          <a:stretch/>
        </p:blipFill>
        <p:spPr>
          <a:xfrm>
            <a:off x="45931" y="1828800"/>
            <a:ext cx="9052139" cy="4891667"/>
          </a:xfrm>
          <a:prstGeom prst="rect">
            <a:avLst/>
          </a:prstGeom>
        </p:spPr>
      </p:pic>
    </p:spTree>
    <p:custDataLst>
      <p:tags r:id="rId1"/>
    </p:custDataLst>
    <p:extLst>
      <p:ext uri="{BB962C8B-B14F-4D97-AF65-F5344CB8AC3E}">
        <p14:creationId xmlns:p14="http://schemas.microsoft.com/office/powerpoint/2010/main" val="35784788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0991" y="0"/>
            <a:ext cx="7454348" cy="6858000"/>
          </a:xfrm>
          <a:prstGeom prst="rect">
            <a:avLst/>
          </a:prstGeom>
        </p:spPr>
      </p:pic>
      <p:pic>
        <p:nvPicPr>
          <p:cNvPr id="3076"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11560" y="1358808"/>
            <a:ext cx="2880320" cy="4801314"/>
          </a:xfrm>
          <a:prstGeom prst="rect">
            <a:avLst/>
          </a:prstGeom>
          <a:noFill/>
        </p:spPr>
        <p:txBody>
          <a:bodyPr wrap="square" rtlCol="0">
            <a:spAutoFit/>
          </a:bodyPr>
          <a:lstStyle/>
          <a:p>
            <a:r>
              <a:rPr lang="en-GB" dirty="0" smtClean="0">
                <a:latin typeface="Arial" panose="020B0604020202020204" pitchFamily="34" charset="0"/>
                <a:cs typeface="Arial" panose="020B0604020202020204" pitchFamily="34" charset="0"/>
              </a:rPr>
              <a:t>The year 2020 marks 200 years since the birth of Florence Nightingale – a pioneering nurse whose actions helped save the lives of many.</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It is with due respect for her work that the new Covid-19 hospitals should all be named in her honour.</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This map shows the locations of the new ‘Nightingale’ hospitals being built in 2020.</a:t>
            </a:r>
            <a:endParaRPr lang="en-GB" dirty="0">
              <a:latin typeface="Arial" panose="020B0604020202020204" pitchFamily="34" charset="0"/>
              <a:cs typeface="Arial" panose="020B0604020202020204" pitchFamily="34" charset="0"/>
            </a:endParaRPr>
          </a:p>
        </p:txBody>
      </p:sp>
      <p:grpSp>
        <p:nvGrpSpPr>
          <p:cNvPr id="14" name="Group 13"/>
          <p:cNvGrpSpPr/>
          <p:nvPr/>
        </p:nvGrpSpPr>
        <p:grpSpPr>
          <a:xfrm>
            <a:off x="6830833" y="1053135"/>
            <a:ext cx="1569828" cy="307777"/>
            <a:chOff x="6830833" y="1053135"/>
            <a:chExt cx="1569828" cy="307777"/>
          </a:xfrm>
        </p:grpSpPr>
        <p:sp>
          <p:nvSpPr>
            <p:cNvPr id="12" name="Oval 11"/>
            <p:cNvSpPr/>
            <p:nvPr/>
          </p:nvSpPr>
          <p:spPr>
            <a:xfrm>
              <a:off x="6830833" y="1124744"/>
              <a:ext cx="148917" cy="140811"/>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7310298" y="1053135"/>
              <a:ext cx="1090363" cy="307777"/>
            </a:xfrm>
            <a:prstGeom prst="rect">
              <a:avLst/>
            </a:prstGeom>
            <a:noFill/>
          </p:spPr>
          <p:txBody>
            <a:bodyPr wrap="none" rtlCol="0">
              <a:spAutoFit/>
            </a:bodyPr>
            <a:lstStyle/>
            <a:p>
              <a:r>
                <a:rPr lang="en-GB" sz="1400" b="1" dirty="0" smtClean="0">
                  <a:latin typeface="Arial" panose="020B0604020202020204" pitchFamily="34" charset="0"/>
                  <a:cs typeface="Arial" panose="020B0604020202020204" pitchFamily="34" charset="0"/>
                </a:rPr>
                <a:t>North East</a:t>
              </a:r>
              <a:endParaRPr lang="en-GB" sz="1400" b="1" dirty="0">
                <a:latin typeface="Arial" panose="020B0604020202020204" pitchFamily="34" charset="0"/>
                <a:cs typeface="Arial" panose="020B0604020202020204" pitchFamily="34" charset="0"/>
              </a:endParaRPr>
            </a:p>
          </p:txBody>
        </p:sp>
      </p:grpSp>
      <p:grpSp>
        <p:nvGrpSpPr>
          <p:cNvPr id="21" name="Group 20"/>
          <p:cNvGrpSpPr/>
          <p:nvPr/>
        </p:nvGrpSpPr>
        <p:grpSpPr>
          <a:xfrm>
            <a:off x="6603975" y="2085667"/>
            <a:ext cx="2450030" cy="523220"/>
            <a:chOff x="6603975" y="2085667"/>
            <a:chExt cx="2450030" cy="523220"/>
          </a:xfrm>
        </p:grpSpPr>
        <p:sp>
          <p:nvSpPr>
            <p:cNvPr id="11" name="Oval 10"/>
            <p:cNvSpPr/>
            <p:nvPr/>
          </p:nvSpPr>
          <p:spPr>
            <a:xfrm>
              <a:off x="6603975" y="2276872"/>
              <a:ext cx="148917" cy="140811"/>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p:cNvSpPr txBox="1"/>
            <p:nvPr/>
          </p:nvSpPr>
          <p:spPr>
            <a:xfrm>
              <a:off x="7855478" y="2085667"/>
              <a:ext cx="1198527" cy="523220"/>
            </a:xfrm>
            <a:prstGeom prst="rect">
              <a:avLst/>
            </a:prstGeom>
            <a:noFill/>
          </p:spPr>
          <p:txBody>
            <a:bodyPr wrap="square" rtlCol="0">
              <a:spAutoFit/>
            </a:bodyPr>
            <a:lstStyle/>
            <a:p>
              <a:r>
                <a:rPr lang="en-GB" sz="1400" b="1" dirty="0" smtClean="0">
                  <a:latin typeface="Arial" panose="020B0604020202020204" pitchFamily="34" charset="0"/>
                  <a:cs typeface="Arial" panose="020B0604020202020204" pitchFamily="34" charset="0"/>
                </a:rPr>
                <a:t>Yorkshire &amp; the Humber</a:t>
              </a:r>
              <a:endParaRPr lang="en-GB" sz="1400" b="1" dirty="0">
                <a:latin typeface="Arial" panose="020B0604020202020204" pitchFamily="34" charset="0"/>
                <a:cs typeface="Arial" panose="020B0604020202020204" pitchFamily="34" charset="0"/>
              </a:endParaRPr>
            </a:p>
          </p:txBody>
        </p:sp>
      </p:grpSp>
      <p:grpSp>
        <p:nvGrpSpPr>
          <p:cNvPr id="22" name="Group 21"/>
          <p:cNvGrpSpPr/>
          <p:nvPr/>
        </p:nvGrpSpPr>
        <p:grpSpPr>
          <a:xfrm>
            <a:off x="4186920" y="2368431"/>
            <a:ext cx="1899698" cy="532300"/>
            <a:chOff x="4186920" y="2368431"/>
            <a:chExt cx="1899698" cy="532300"/>
          </a:xfrm>
        </p:grpSpPr>
        <p:sp>
          <p:nvSpPr>
            <p:cNvPr id="9" name="Oval 8"/>
            <p:cNvSpPr/>
            <p:nvPr/>
          </p:nvSpPr>
          <p:spPr>
            <a:xfrm>
              <a:off x="5937701" y="2759920"/>
              <a:ext cx="148917" cy="140811"/>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15"/>
            <p:cNvSpPr txBox="1"/>
            <p:nvPr/>
          </p:nvSpPr>
          <p:spPr>
            <a:xfrm>
              <a:off x="4186920" y="2368431"/>
              <a:ext cx="1136786" cy="307777"/>
            </a:xfrm>
            <a:prstGeom prst="rect">
              <a:avLst/>
            </a:prstGeom>
            <a:noFill/>
          </p:spPr>
          <p:txBody>
            <a:bodyPr wrap="none" rtlCol="0">
              <a:spAutoFit/>
            </a:bodyPr>
            <a:lstStyle/>
            <a:p>
              <a:r>
                <a:rPr lang="en-GB" sz="1400" b="1" dirty="0" smtClean="0">
                  <a:latin typeface="Arial" panose="020B0604020202020204" pitchFamily="34" charset="0"/>
                  <a:cs typeface="Arial" panose="020B0604020202020204" pitchFamily="34" charset="0"/>
                </a:rPr>
                <a:t>North West</a:t>
              </a:r>
              <a:endParaRPr lang="en-GB" sz="1400" b="1" dirty="0">
                <a:latin typeface="Arial" panose="020B0604020202020204" pitchFamily="34" charset="0"/>
                <a:cs typeface="Arial" panose="020B0604020202020204" pitchFamily="34" charset="0"/>
              </a:endParaRPr>
            </a:p>
          </p:txBody>
        </p:sp>
      </p:grpSp>
      <p:grpSp>
        <p:nvGrpSpPr>
          <p:cNvPr id="26" name="Group 25"/>
          <p:cNvGrpSpPr/>
          <p:nvPr/>
        </p:nvGrpSpPr>
        <p:grpSpPr>
          <a:xfrm>
            <a:off x="7310298" y="5451551"/>
            <a:ext cx="1772801" cy="307777"/>
            <a:chOff x="7310298" y="5451551"/>
            <a:chExt cx="1772801" cy="307777"/>
          </a:xfrm>
        </p:grpSpPr>
        <p:sp>
          <p:nvSpPr>
            <p:cNvPr id="6" name="Oval 5"/>
            <p:cNvSpPr/>
            <p:nvPr/>
          </p:nvSpPr>
          <p:spPr>
            <a:xfrm>
              <a:off x="7310298" y="5464629"/>
              <a:ext cx="148917" cy="140811"/>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16"/>
            <p:cNvSpPr txBox="1"/>
            <p:nvPr/>
          </p:nvSpPr>
          <p:spPr>
            <a:xfrm>
              <a:off x="8244408" y="5451551"/>
              <a:ext cx="838691" cy="307777"/>
            </a:xfrm>
            <a:prstGeom prst="rect">
              <a:avLst/>
            </a:prstGeom>
            <a:noFill/>
          </p:spPr>
          <p:txBody>
            <a:bodyPr wrap="none" rtlCol="0">
              <a:spAutoFit/>
            </a:bodyPr>
            <a:lstStyle/>
            <a:p>
              <a:r>
                <a:rPr lang="en-GB" sz="1400" b="1" dirty="0" smtClean="0">
                  <a:latin typeface="Arial" panose="020B0604020202020204" pitchFamily="34" charset="0"/>
                  <a:cs typeface="Arial" panose="020B0604020202020204" pitchFamily="34" charset="0"/>
                </a:rPr>
                <a:t>London</a:t>
              </a:r>
              <a:endParaRPr lang="en-GB" sz="1400" b="1" dirty="0">
                <a:latin typeface="Arial" panose="020B0604020202020204" pitchFamily="34" charset="0"/>
                <a:cs typeface="Arial" panose="020B0604020202020204" pitchFamily="34" charset="0"/>
              </a:endParaRPr>
            </a:p>
          </p:txBody>
        </p:sp>
      </p:grpSp>
      <p:grpSp>
        <p:nvGrpSpPr>
          <p:cNvPr id="25" name="Group 24"/>
          <p:cNvGrpSpPr/>
          <p:nvPr/>
        </p:nvGrpSpPr>
        <p:grpSpPr>
          <a:xfrm>
            <a:off x="4322530" y="6078684"/>
            <a:ext cx="732893" cy="682429"/>
            <a:chOff x="4322530" y="6078684"/>
            <a:chExt cx="732893" cy="682429"/>
          </a:xfrm>
        </p:grpSpPr>
        <p:sp>
          <p:nvSpPr>
            <p:cNvPr id="13" name="Oval 12"/>
            <p:cNvSpPr/>
            <p:nvPr/>
          </p:nvSpPr>
          <p:spPr>
            <a:xfrm>
              <a:off x="4322530" y="6078684"/>
              <a:ext cx="148917" cy="140811"/>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extBox 17"/>
            <p:cNvSpPr txBox="1"/>
            <p:nvPr/>
          </p:nvSpPr>
          <p:spPr>
            <a:xfrm>
              <a:off x="4322530" y="6453336"/>
              <a:ext cx="732893" cy="307777"/>
            </a:xfrm>
            <a:prstGeom prst="rect">
              <a:avLst/>
            </a:prstGeom>
            <a:noFill/>
          </p:spPr>
          <p:txBody>
            <a:bodyPr wrap="none" rtlCol="0">
              <a:spAutoFit/>
            </a:bodyPr>
            <a:lstStyle/>
            <a:p>
              <a:r>
                <a:rPr lang="en-GB" sz="1400" b="1" dirty="0" smtClean="0">
                  <a:latin typeface="Arial" panose="020B0604020202020204" pitchFamily="34" charset="0"/>
                  <a:cs typeface="Arial" panose="020B0604020202020204" pitchFamily="34" charset="0"/>
                </a:rPr>
                <a:t>Exeter</a:t>
              </a:r>
              <a:endParaRPr lang="en-GB" sz="1400" b="1" dirty="0">
                <a:latin typeface="Arial" panose="020B0604020202020204" pitchFamily="34" charset="0"/>
                <a:cs typeface="Arial" panose="020B0604020202020204" pitchFamily="34" charset="0"/>
              </a:endParaRPr>
            </a:p>
          </p:txBody>
        </p:sp>
      </p:grpSp>
      <p:grpSp>
        <p:nvGrpSpPr>
          <p:cNvPr id="24" name="Group 23"/>
          <p:cNvGrpSpPr/>
          <p:nvPr/>
        </p:nvGrpSpPr>
        <p:grpSpPr>
          <a:xfrm>
            <a:off x="4172868" y="5229200"/>
            <a:ext cx="1299755" cy="351848"/>
            <a:chOff x="4172868" y="5229200"/>
            <a:chExt cx="1299755" cy="351848"/>
          </a:xfrm>
        </p:grpSpPr>
        <p:sp>
          <p:nvSpPr>
            <p:cNvPr id="10" name="Oval 9"/>
            <p:cNvSpPr/>
            <p:nvPr/>
          </p:nvSpPr>
          <p:spPr>
            <a:xfrm>
              <a:off x="5323706" y="5229200"/>
              <a:ext cx="148917" cy="140811"/>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172868" y="5273271"/>
              <a:ext cx="752129" cy="307777"/>
            </a:xfrm>
            <a:prstGeom prst="rect">
              <a:avLst/>
            </a:prstGeom>
            <a:noFill/>
          </p:spPr>
          <p:txBody>
            <a:bodyPr wrap="none" rtlCol="0">
              <a:spAutoFit/>
            </a:bodyPr>
            <a:lstStyle/>
            <a:p>
              <a:r>
                <a:rPr lang="en-GB" sz="1400" b="1" dirty="0" smtClean="0">
                  <a:latin typeface="Arial" panose="020B0604020202020204" pitchFamily="34" charset="0"/>
                  <a:cs typeface="Arial" panose="020B0604020202020204" pitchFamily="34" charset="0"/>
                </a:rPr>
                <a:t>Bristol</a:t>
              </a:r>
              <a:endParaRPr lang="en-GB" sz="1400" b="1" dirty="0">
                <a:latin typeface="Arial" panose="020B0604020202020204" pitchFamily="34" charset="0"/>
                <a:cs typeface="Arial" panose="020B0604020202020204" pitchFamily="34" charset="0"/>
              </a:endParaRPr>
            </a:p>
          </p:txBody>
        </p:sp>
      </p:grpSp>
      <p:grpSp>
        <p:nvGrpSpPr>
          <p:cNvPr id="23" name="Group 22"/>
          <p:cNvGrpSpPr/>
          <p:nvPr/>
        </p:nvGrpSpPr>
        <p:grpSpPr>
          <a:xfrm>
            <a:off x="3913549" y="4077072"/>
            <a:ext cx="2247528" cy="378182"/>
            <a:chOff x="3913549" y="4077072"/>
            <a:chExt cx="2247528" cy="378182"/>
          </a:xfrm>
        </p:grpSpPr>
        <p:sp>
          <p:nvSpPr>
            <p:cNvPr id="8" name="Oval 7"/>
            <p:cNvSpPr/>
            <p:nvPr/>
          </p:nvSpPr>
          <p:spPr>
            <a:xfrm>
              <a:off x="6012160" y="4077072"/>
              <a:ext cx="148917" cy="140811"/>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extBox 19"/>
            <p:cNvSpPr txBox="1"/>
            <p:nvPr/>
          </p:nvSpPr>
          <p:spPr>
            <a:xfrm>
              <a:off x="3913549" y="4147477"/>
              <a:ext cx="1231427" cy="307777"/>
            </a:xfrm>
            <a:prstGeom prst="rect">
              <a:avLst/>
            </a:prstGeom>
            <a:noFill/>
          </p:spPr>
          <p:txBody>
            <a:bodyPr wrap="none" rtlCol="0">
              <a:spAutoFit/>
            </a:bodyPr>
            <a:lstStyle/>
            <a:p>
              <a:r>
                <a:rPr lang="en-GB" sz="1400" b="1" dirty="0" smtClean="0">
                  <a:latin typeface="Arial" panose="020B0604020202020204" pitchFamily="34" charset="0"/>
                  <a:cs typeface="Arial" panose="020B0604020202020204" pitchFamily="34" charset="0"/>
                </a:rPr>
                <a:t>Birmingham</a:t>
              </a:r>
              <a:endParaRPr lang="en-GB" sz="1400" b="1" dirty="0">
                <a:latin typeface="Arial" panose="020B0604020202020204" pitchFamily="34" charset="0"/>
                <a:cs typeface="Arial" panose="020B0604020202020204" pitchFamily="34" charset="0"/>
              </a:endParaRPr>
            </a:p>
          </p:txBody>
        </p:sp>
      </p:grpSp>
    </p:spTree>
    <p:custDataLst>
      <p:tags r:id="rId1"/>
    </p:custDataLst>
    <p:extLst>
      <p:ext uri="{BB962C8B-B14F-4D97-AF65-F5344CB8AC3E}">
        <p14:creationId xmlns:p14="http://schemas.microsoft.com/office/powerpoint/2010/main" val="18633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1000" fill="hold"/>
                                        <p:tgtEl>
                                          <p:spTgt spid="21"/>
                                        </p:tgtEl>
                                        <p:attrNameLst>
                                          <p:attrName>ppt_x</p:attrName>
                                        </p:attrNameLst>
                                      </p:cBhvr>
                                      <p:tavLst>
                                        <p:tav tm="0">
                                          <p:val>
                                            <p:strVal val="1+#ppt_w/2"/>
                                          </p:val>
                                        </p:tav>
                                        <p:tav tm="100000">
                                          <p:val>
                                            <p:strVal val="#ppt_x"/>
                                          </p:val>
                                        </p:tav>
                                      </p:tavLst>
                                    </p:anim>
                                    <p:anim calcmode="lin" valueType="num">
                                      <p:cBhvr additive="base">
                                        <p:cTn id="14" dur="10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1000" fill="hold"/>
                                        <p:tgtEl>
                                          <p:spTgt spid="22"/>
                                        </p:tgtEl>
                                        <p:attrNameLst>
                                          <p:attrName>ppt_x</p:attrName>
                                        </p:attrNameLst>
                                      </p:cBhvr>
                                      <p:tavLst>
                                        <p:tav tm="0">
                                          <p:val>
                                            <p:strVal val="0-#ppt_w/2"/>
                                          </p:val>
                                        </p:tav>
                                        <p:tav tm="100000">
                                          <p:val>
                                            <p:strVal val="#ppt_x"/>
                                          </p:val>
                                        </p:tav>
                                      </p:tavLst>
                                    </p:anim>
                                    <p:anim calcmode="lin" valueType="num">
                                      <p:cBhvr additive="base">
                                        <p:cTn id="20" dur="10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0-#ppt_w/2"/>
                                          </p:val>
                                        </p:tav>
                                        <p:tav tm="100000">
                                          <p:val>
                                            <p:strVal val="#ppt_x"/>
                                          </p:val>
                                        </p:tav>
                                      </p:tavLst>
                                    </p:anim>
                                    <p:anim calcmode="lin" valueType="num">
                                      <p:cBhvr additive="base">
                                        <p:cTn id="26" dur="10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1000" fill="hold"/>
                                        <p:tgtEl>
                                          <p:spTgt spid="24"/>
                                        </p:tgtEl>
                                        <p:attrNameLst>
                                          <p:attrName>ppt_x</p:attrName>
                                        </p:attrNameLst>
                                      </p:cBhvr>
                                      <p:tavLst>
                                        <p:tav tm="0">
                                          <p:val>
                                            <p:strVal val="0-#ppt_w/2"/>
                                          </p:val>
                                        </p:tav>
                                        <p:tav tm="100000">
                                          <p:val>
                                            <p:strVal val="#ppt_x"/>
                                          </p:val>
                                        </p:tav>
                                      </p:tavLst>
                                    </p:anim>
                                    <p:anim calcmode="lin" valueType="num">
                                      <p:cBhvr additive="base">
                                        <p:cTn id="32" dur="10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1000" fill="hold"/>
                                        <p:tgtEl>
                                          <p:spTgt spid="26"/>
                                        </p:tgtEl>
                                        <p:attrNameLst>
                                          <p:attrName>ppt_x</p:attrName>
                                        </p:attrNameLst>
                                      </p:cBhvr>
                                      <p:tavLst>
                                        <p:tav tm="0">
                                          <p:val>
                                            <p:strVal val="1+#ppt_w/2"/>
                                          </p:val>
                                        </p:tav>
                                        <p:tav tm="100000">
                                          <p:val>
                                            <p:strVal val="#ppt_x"/>
                                          </p:val>
                                        </p:tav>
                                      </p:tavLst>
                                    </p:anim>
                                    <p:anim calcmode="lin" valueType="num">
                                      <p:cBhvr additive="base">
                                        <p:cTn id="38" dur="10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1000" fill="hold"/>
                                        <p:tgtEl>
                                          <p:spTgt spid="25"/>
                                        </p:tgtEl>
                                        <p:attrNameLst>
                                          <p:attrName>ppt_x</p:attrName>
                                        </p:attrNameLst>
                                      </p:cBhvr>
                                      <p:tavLst>
                                        <p:tav tm="0">
                                          <p:val>
                                            <p:strVal val="#ppt_x"/>
                                          </p:val>
                                        </p:tav>
                                        <p:tav tm="100000">
                                          <p:val>
                                            <p:strVal val="#ppt_x"/>
                                          </p:val>
                                        </p:tav>
                                      </p:tavLst>
                                    </p:anim>
                                    <p:anim calcmode="lin" valueType="num">
                                      <p:cBhvr additive="base">
                                        <p:cTn id="44"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593414" y="1263846"/>
            <a:ext cx="8299066" cy="4801314"/>
          </a:xfrm>
          <a:prstGeom prst="rect">
            <a:avLst/>
          </a:prstGeom>
          <a:noFill/>
        </p:spPr>
        <p:txBody>
          <a:bodyPr wrap="square" rtlCol="0">
            <a:spAutoFit/>
          </a:bodyPr>
          <a:lstStyle/>
          <a:p>
            <a:r>
              <a:rPr lang="en-GB" dirty="0" smtClean="0">
                <a:latin typeface="Arial" panose="020B0604020202020204" pitchFamily="34" charset="0"/>
                <a:cs typeface="Arial" panose="020B0604020202020204" pitchFamily="34" charset="0"/>
              </a:rPr>
              <a:t>The </a:t>
            </a:r>
            <a:r>
              <a:rPr lang="en-GB" dirty="0">
                <a:latin typeface="Arial" panose="020B0604020202020204" pitchFamily="34" charset="0"/>
                <a:cs typeface="Arial" panose="020B0604020202020204" pitchFamily="34" charset="0"/>
              </a:rPr>
              <a:t>caption on the reverse of the photograph reads: “Iron lungs for Australia</a:t>
            </a:r>
            <a:r>
              <a:rPr lang="en-GB" dirty="0" smtClean="0">
                <a:latin typeface="Arial" panose="020B0604020202020204" pitchFamily="34" charset="0"/>
                <a:cs typeface="Arial" panose="020B0604020202020204" pitchFamily="34" charset="0"/>
              </a:rPr>
              <a:t>.”</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Photo </a:t>
            </a:r>
            <a:r>
              <a:rPr lang="en-GB" dirty="0">
                <a:latin typeface="Arial" panose="020B0604020202020204" pitchFamily="34" charset="0"/>
                <a:cs typeface="Arial" panose="020B0604020202020204" pitchFamily="34" charset="0"/>
              </a:rPr>
              <a:t>shows:- Work on the production of a consignment of 167 “iron lungs” for Australia proceeding apace at the Morris Motor Works at </a:t>
            </a:r>
            <a:r>
              <a:rPr lang="en-GB" dirty="0" err="1">
                <a:latin typeface="Arial" panose="020B0604020202020204" pitchFamily="34" charset="0"/>
                <a:cs typeface="Arial" panose="020B0604020202020204" pitchFamily="34" charset="0"/>
              </a:rPr>
              <a:t>Cowley</a:t>
            </a:r>
            <a:r>
              <a:rPr lang="en-GB" dirty="0">
                <a:latin typeface="Arial" panose="020B0604020202020204" pitchFamily="34" charset="0"/>
                <a:cs typeface="Arial" panose="020B0604020202020204" pitchFamily="34" charset="0"/>
              </a:rPr>
              <a:t>, Oxford. It will be remembered that Lord Nuffield, the car magnate, recently undertook to supply every hospital in the British Empire with an “iron lung”.”</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The first iron lung in the UK was designed in 1933. In 1937, Australia was facing an epidemic of poliomyelitis, with iron lungs being one of the main methods of treating the illness’s complications. Lord Nuffield, having seen the iron lung in operation, offered part of his factory in Oxford to be taken over for the production of </a:t>
            </a:r>
            <a:r>
              <a:rPr lang="en-GB" dirty="0" smtClean="0">
                <a:latin typeface="Arial" panose="020B0604020202020204" pitchFamily="34" charset="0"/>
                <a:cs typeface="Arial" panose="020B0604020202020204" pitchFamily="34" charset="0"/>
              </a:rPr>
              <a:t>respirators</a:t>
            </a:r>
            <a:r>
              <a:rPr lang="en-GB" dirty="0">
                <a:latin typeface="Arial" panose="020B0604020202020204" pitchFamily="34" charset="0"/>
                <a:cs typeface="Arial" panose="020B0604020202020204" pitchFamily="34" charset="0"/>
              </a:rPr>
              <a:t>, an affordable version of the iron lung. Over 1,700 of these respirators were distributed to hospitals following his offer to provide free iron lungs to any hospital in the Commonwealth that requested </a:t>
            </a:r>
            <a:r>
              <a:rPr lang="en-GB" dirty="0" smtClean="0">
                <a:latin typeface="Arial" panose="020B0604020202020204" pitchFamily="34" charset="0"/>
                <a:cs typeface="Arial" panose="020B0604020202020204" pitchFamily="34" charset="0"/>
              </a:rPr>
              <a:t>one.</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The same response, of an offer to help build respirators, was offered by many British companies at the start of the Covid-19 outbreak in early 2020.</a:t>
            </a:r>
            <a:endParaRPr lang="en-GB"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512697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xEl>
                                              <p:pRg st="6" end="6"/>
                                            </p:txEl>
                                          </p:spTgt>
                                        </p:tgtEl>
                                        <p:attrNameLst>
                                          <p:attrName>style.visibility</p:attrName>
                                        </p:attrNameLst>
                                      </p:cBhvr>
                                      <p:to>
                                        <p:strVal val="visible"/>
                                      </p:to>
                                    </p:set>
                                    <p:anim calcmode="lin" valueType="num">
                                      <p:cBhvr additive="base">
                                        <p:cTn id="7" dur="1000" fill="hold"/>
                                        <p:tgtEl>
                                          <p:spTgt spid="7">
                                            <p:txEl>
                                              <p:pRg st="6" end="6"/>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7">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73758" y="2204864"/>
            <a:ext cx="8570242" cy="4247317"/>
          </a:xfrm>
          <a:prstGeom prst="rect">
            <a:avLst/>
          </a:prstGeom>
          <a:noFill/>
        </p:spPr>
        <p:txBody>
          <a:bodyPr wrap="square" rtlCol="0">
            <a:spAutoFit/>
          </a:bodyPr>
          <a:lstStyle/>
          <a:p>
            <a:r>
              <a:rPr lang="en-GB" sz="2000" dirty="0" smtClean="0">
                <a:latin typeface="Arial" panose="020B0604020202020204" pitchFamily="34" charset="0"/>
                <a:cs typeface="Arial" panose="020B0604020202020204" pitchFamily="34" charset="0"/>
              </a:rPr>
              <a:t>Having looked at a range of evidence discuss the following questions, making sure you can back up your points with specific examples.</a:t>
            </a:r>
          </a:p>
          <a:p>
            <a:endParaRPr lang="en-GB" sz="2000"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n-GB" sz="2000" dirty="0" smtClean="0">
                <a:latin typeface="Arial" panose="020B0604020202020204" pitchFamily="34" charset="0"/>
                <a:cs typeface="Arial" panose="020B0604020202020204" pitchFamily="34" charset="0"/>
              </a:rPr>
              <a:t>How are people being treated?</a:t>
            </a:r>
          </a:p>
          <a:p>
            <a:pPr marL="285750" indent="-285750">
              <a:lnSpc>
                <a:spcPct val="150000"/>
              </a:lnSpc>
              <a:buFont typeface="Arial" panose="020B0604020202020204" pitchFamily="34" charset="0"/>
              <a:buChar char="•"/>
            </a:pPr>
            <a:r>
              <a:rPr lang="en-GB" sz="2000" dirty="0" smtClean="0">
                <a:latin typeface="Arial" panose="020B0604020202020204" pitchFamily="34" charset="0"/>
                <a:cs typeface="Arial" panose="020B0604020202020204" pitchFamily="34" charset="0"/>
              </a:rPr>
              <a:t>Who is being treated – young, old, everyone?</a:t>
            </a:r>
          </a:p>
          <a:p>
            <a:pPr marL="285750" indent="-285750">
              <a:lnSpc>
                <a:spcPct val="150000"/>
              </a:lnSpc>
              <a:buFont typeface="Arial" panose="020B0604020202020204" pitchFamily="34" charset="0"/>
              <a:buChar char="•"/>
            </a:pPr>
            <a:r>
              <a:rPr lang="en-GB" sz="2000" dirty="0" smtClean="0">
                <a:latin typeface="Arial" panose="020B0604020202020204" pitchFamily="34" charset="0"/>
                <a:cs typeface="Arial" panose="020B0604020202020204" pitchFamily="34" charset="0"/>
              </a:rPr>
              <a:t>What do the hospitals have in common?</a:t>
            </a:r>
          </a:p>
          <a:p>
            <a:pPr marL="285750" indent="-285750">
              <a:lnSpc>
                <a:spcPct val="150000"/>
              </a:lnSpc>
              <a:buFont typeface="Arial" panose="020B0604020202020204" pitchFamily="34" charset="0"/>
              <a:buChar char="•"/>
            </a:pPr>
            <a:r>
              <a:rPr lang="en-GB" sz="2000" dirty="0" smtClean="0">
                <a:latin typeface="Arial" panose="020B0604020202020204" pitchFamily="34" charset="0"/>
                <a:cs typeface="Arial" panose="020B0604020202020204" pitchFamily="34" charset="0"/>
              </a:rPr>
              <a:t>Where you can clearly see the faces of people in the photos, what words would you use to describe their emotions?</a:t>
            </a:r>
          </a:p>
          <a:p>
            <a:pPr marL="285750" indent="-285750">
              <a:lnSpc>
                <a:spcPct val="150000"/>
              </a:lnSpc>
              <a:buFont typeface="Arial" panose="020B0604020202020204" pitchFamily="34" charset="0"/>
              <a:buChar char="•"/>
            </a:pPr>
            <a:r>
              <a:rPr lang="en-GB" sz="2000" dirty="0" smtClean="0">
                <a:latin typeface="Arial" panose="020B0604020202020204" pitchFamily="34" charset="0"/>
                <a:cs typeface="Arial" panose="020B0604020202020204" pitchFamily="34" charset="0"/>
              </a:rPr>
              <a:t>From looking at the photos how do you think it felt to be in isolation?</a:t>
            </a:r>
            <a:endParaRPr lang="en-GB" sz="2000"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n-GB" sz="2000" dirty="0" smtClean="0">
                <a:latin typeface="Arial" panose="020B0604020202020204" pitchFamily="34" charset="0"/>
                <a:cs typeface="Arial" panose="020B0604020202020204" pitchFamily="34" charset="0"/>
              </a:rPr>
              <a:t>Do you think it was the same experience for everyone?</a:t>
            </a:r>
          </a:p>
        </p:txBody>
      </p:sp>
      <p:sp>
        <p:nvSpPr>
          <p:cNvPr id="4" name="Title 1"/>
          <p:cNvSpPr txBox="1">
            <a:spLocks/>
          </p:cNvSpPr>
          <p:nvPr/>
        </p:nvSpPr>
        <p:spPr>
          <a:xfrm>
            <a:off x="593414" y="1202493"/>
            <a:ext cx="7992889" cy="792088"/>
          </a:xfrm>
          <a:prstGeom prst="rect">
            <a:avLst/>
          </a:prstGeom>
          <a:solidFill>
            <a:srgbClr val="FFFF00"/>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smtClean="0">
                <a:latin typeface="Arial" panose="020B0604020202020204" pitchFamily="34" charset="0"/>
                <a:cs typeface="Arial" panose="020B0604020202020204" pitchFamily="34" charset="0"/>
              </a:rPr>
              <a:t>Activity</a:t>
            </a:r>
            <a:endParaRPr lang="en-GB" dirty="0">
              <a:latin typeface="Arial" panose="020B0604020202020204" pitchFamily="34" charset="0"/>
              <a:cs typeface="Arial" panose="020B0604020202020204" pitchFamily="34" charset="0"/>
            </a:endParaRPr>
          </a:p>
        </p:txBody>
      </p:sp>
      <p:sp>
        <p:nvSpPr>
          <p:cNvPr id="2" name="Rectangle 1"/>
          <p:cNvSpPr/>
          <p:nvPr/>
        </p:nvSpPr>
        <p:spPr>
          <a:xfrm>
            <a:off x="593414" y="6244303"/>
            <a:ext cx="8676456" cy="553998"/>
          </a:xfrm>
          <a:prstGeom prst="rect">
            <a:avLst/>
          </a:prstGeom>
        </p:spPr>
        <p:txBody>
          <a:bodyPr wrap="square">
            <a:spAutoFit/>
          </a:bodyPr>
          <a:lstStyle/>
          <a:p>
            <a:pPr>
              <a:lnSpc>
                <a:spcPct val="150000"/>
              </a:lnSpc>
            </a:pPr>
            <a:r>
              <a:rPr lang="en-GB" sz="2000" dirty="0">
                <a:latin typeface="Arial" panose="020B0604020202020204" pitchFamily="34" charset="0"/>
                <a:cs typeface="Arial" panose="020B0604020202020204" pitchFamily="34" charset="0"/>
              </a:rPr>
              <a:t>Listen to the audio clips on the next slide – does this affect your thoughts?</a:t>
            </a:r>
          </a:p>
        </p:txBody>
      </p:sp>
    </p:spTree>
    <p:custDataLst>
      <p:tags r:id="rId1"/>
    </p:custDataLst>
    <p:extLst>
      <p:ext uri="{BB962C8B-B14F-4D97-AF65-F5344CB8AC3E}">
        <p14:creationId xmlns:p14="http://schemas.microsoft.com/office/powerpoint/2010/main" val="2724738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10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10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10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10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26" dur="10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10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10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750" fill="hold"/>
                                        <p:tgtEl>
                                          <p:spTgt spid="2"/>
                                        </p:tgtEl>
                                        <p:attrNameLst>
                                          <p:attrName>ppt_x</p:attrName>
                                        </p:attrNameLst>
                                      </p:cBhvr>
                                      <p:tavLst>
                                        <p:tav tm="0">
                                          <p:val>
                                            <p:strVal val="#ppt_x"/>
                                          </p:val>
                                        </p:tav>
                                        <p:tav tm="100000">
                                          <p:val>
                                            <p:strVal val="#ppt_x"/>
                                          </p:val>
                                        </p:tav>
                                      </p:tavLst>
                                    </p:anim>
                                    <p:anim calcmode="lin" valueType="num">
                                      <p:cBhvr additive="base">
                                        <p:cTn id="44" dur="7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323850" y="1484784"/>
            <a:ext cx="2754450" cy="3970318"/>
          </a:xfrm>
          <a:prstGeom prst="rect">
            <a:avLst/>
          </a:prstGeom>
          <a:noFill/>
        </p:spPr>
        <p:txBody>
          <a:bodyPr wrap="square" rtlCol="0">
            <a:spAutoFit/>
          </a:bodyPr>
          <a:lstStyle/>
          <a:p>
            <a:r>
              <a:rPr lang="en-GB" dirty="0" smtClean="0">
                <a:latin typeface="Arial" panose="020B0604020202020204" pitchFamily="34" charset="0"/>
                <a:cs typeface="Arial" panose="020B0604020202020204" pitchFamily="34" charset="0"/>
              </a:rPr>
              <a:t>University </a:t>
            </a:r>
            <a:r>
              <a:rPr lang="en-GB" dirty="0">
                <a:latin typeface="Arial" panose="020B0604020202020204" pitchFamily="34" charset="0"/>
                <a:cs typeface="Arial" panose="020B0604020202020204" pitchFamily="34" charset="0"/>
              </a:rPr>
              <a:t>of Leicester, Special Collections Exhibition on </a:t>
            </a:r>
            <a:r>
              <a:rPr lang="en-GB" dirty="0" smtClean="0">
                <a:latin typeface="Arial" panose="020B0604020202020204" pitchFamily="34" charset="0"/>
                <a:cs typeface="Arial" panose="020B0604020202020204" pitchFamily="34" charset="0"/>
              </a:rPr>
              <a:t>‘The </a:t>
            </a:r>
            <a:r>
              <a:rPr lang="en-GB" dirty="0">
                <a:latin typeface="Arial" panose="020B0604020202020204" pitchFamily="34" charset="0"/>
                <a:cs typeface="Arial" panose="020B0604020202020204" pitchFamily="34" charset="0"/>
              </a:rPr>
              <a:t>Post War History of Leicester 1945-1962 – Case Study </a:t>
            </a:r>
            <a:r>
              <a:rPr lang="en-GB" dirty="0" smtClean="0">
                <a:latin typeface="Arial" panose="020B0604020202020204" pitchFamily="34" charset="0"/>
                <a:cs typeface="Arial" panose="020B0604020202020204" pitchFamily="34" charset="0"/>
              </a:rPr>
              <a:t>TB’  </a:t>
            </a:r>
            <a:r>
              <a:rPr lang="en-GB" dirty="0">
                <a:latin typeface="Arial" panose="020B0604020202020204" pitchFamily="34" charset="0"/>
                <a:cs typeface="Arial" panose="020B0604020202020204" pitchFamily="34" charset="0"/>
              </a:rPr>
              <a:t>has additional information on </a:t>
            </a:r>
            <a:r>
              <a:rPr lang="en-GB" dirty="0" smtClean="0">
                <a:latin typeface="Arial" panose="020B0604020202020204" pitchFamily="34" charset="0"/>
                <a:cs typeface="Arial" panose="020B0604020202020204" pitchFamily="34" charset="0"/>
              </a:rPr>
              <a:t>TB, including audio files.</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They talk about with life with TB at the </a:t>
            </a:r>
            <a:r>
              <a:rPr lang="en-GB" dirty="0" err="1" smtClean="0">
                <a:latin typeface="Arial" panose="020B0604020202020204" pitchFamily="34" charset="0"/>
                <a:cs typeface="Arial" panose="020B0604020202020204" pitchFamily="34" charset="0"/>
              </a:rPr>
              <a:t>Groby</a:t>
            </a:r>
            <a:r>
              <a:rPr lang="en-GB" dirty="0" smtClean="0">
                <a:latin typeface="Arial" panose="020B0604020202020204" pitchFamily="34" charset="0"/>
                <a:cs typeface="Arial" panose="020B0604020202020204" pitchFamily="34" charset="0"/>
              </a:rPr>
              <a:t> Road Isolation Hospital, shown on the previous slide</a:t>
            </a:r>
            <a:endParaRPr lang="en-GB" dirty="0">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7214" r="36951"/>
          <a:stretch/>
        </p:blipFill>
        <p:spPr bwMode="auto">
          <a:xfrm>
            <a:off x="3503221" y="1175392"/>
            <a:ext cx="5640780" cy="5682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t="8608" r="1086" b="70009"/>
          <a:stretch/>
        </p:blipFill>
        <p:spPr bwMode="auto">
          <a:xfrm>
            <a:off x="0" y="368"/>
            <a:ext cx="9665149" cy="1175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ounded Rectangle 1">
            <a:hlinkClick r:id="rId7"/>
          </p:cNvPr>
          <p:cNvSpPr/>
          <p:nvPr/>
        </p:nvSpPr>
        <p:spPr>
          <a:xfrm>
            <a:off x="4499992" y="1175657"/>
            <a:ext cx="3600400" cy="1749287"/>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13885158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11560" y="1225689"/>
            <a:ext cx="8100392" cy="1477328"/>
          </a:xfrm>
          <a:prstGeom prst="rect">
            <a:avLst/>
          </a:prstGeom>
          <a:noFill/>
        </p:spPr>
        <p:txBody>
          <a:bodyPr wrap="square" rtlCol="0">
            <a:spAutoFit/>
          </a:bodyPr>
          <a:lstStyle/>
          <a:p>
            <a:r>
              <a:rPr lang="en-GB" dirty="0" smtClean="0">
                <a:latin typeface="Arial" panose="020B0604020202020204" pitchFamily="34" charset="0"/>
                <a:cs typeface="Arial" panose="020B0604020202020204" pitchFamily="34" charset="0"/>
              </a:rPr>
              <a:t>At the start of the 20</a:t>
            </a:r>
            <a:r>
              <a:rPr lang="en-GB" baseline="30000" dirty="0" smtClean="0">
                <a:latin typeface="Arial" panose="020B0604020202020204" pitchFamily="34" charset="0"/>
                <a:cs typeface="Arial" panose="020B0604020202020204" pitchFamily="34" charset="0"/>
              </a:rPr>
              <a:t>th</a:t>
            </a:r>
            <a:r>
              <a:rPr lang="en-GB" dirty="0" smtClean="0">
                <a:latin typeface="Arial" panose="020B0604020202020204" pitchFamily="34" charset="0"/>
                <a:cs typeface="Arial" panose="020B0604020202020204" pitchFamily="34" charset="0"/>
              </a:rPr>
              <a:t> century, England was part of the British Empire.</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This had an impact on our response to infectious diseases too! Quarantining ships arriving into ports was an important step in isolating infectious diseases. As was providing hospitals across the Empire.</a:t>
            </a:r>
            <a:endParaRPr lang="en-GB"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6688" b="13792"/>
          <a:stretch/>
        </p:blipFill>
        <p:spPr>
          <a:xfrm>
            <a:off x="179512" y="2708920"/>
            <a:ext cx="8532440" cy="3985204"/>
          </a:xfrm>
          <a:prstGeom prst="rect">
            <a:avLst/>
          </a:prstGeom>
        </p:spPr>
      </p:pic>
    </p:spTree>
    <p:custDataLst>
      <p:tags r:id="rId1"/>
    </p:custDataLst>
    <p:extLst>
      <p:ext uri="{BB962C8B-B14F-4D97-AF65-F5344CB8AC3E}">
        <p14:creationId xmlns:p14="http://schemas.microsoft.com/office/powerpoint/2010/main" val="6241071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93414" y="1263846"/>
            <a:ext cx="8550586" cy="1200329"/>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The Port Health Authority vessel, the 'Hygeia', moored on the water, </a:t>
            </a:r>
            <a:r>
              <a:rPr lang="en-GB" dirty="0" smtClean="0">
                <a:latin typeface="Arial" panose="020B0604020202020204" pitchFamily="34" charset="0"/>
                <a:cs typeface="Arial" panose="020B0604020202020204" pitchFamily="34" charset="0"/>
              </a:rPr>
              <a:t>Gravesend. </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The </a:t>
            </a:r>
            <a:r>
              <a:rPr lang="en-GB" dirty="0">
                <a:latin typeface="Arial" panose="020B0604020202020204" pitchFamily="34" charset="0"/>
                <a:cs typeface="Arial" panose="020B0604020202020204" pitchFamily="34" charset="0"/>
              </a:rPr>
              <a:t>Corporation of the City of London became responsible for preventing the spread of infectious diseases through the port in 1872. </a:t>
            </a:r>
          </a:p>
        </p:txBody>
      </p:sp>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b="22609"/>
          <a:stretch/>
        </p:blipFill>
        <p:spPr>
          <a:xfrm>
            <a:off x="682048" y="2464175"/>
            <a:ext cx="7779904" cy="4376012"/>
          </a:xfrm>
          <a:prstGeom prst="rect">
            <a:avLst/>
          </a:prstGeom>
        </p:spPr>
      </p:pic>
    </p:spTree>
    <p:custDataLst>
      <p:tags r:id="rId1"/>
    </p:custDataLst>
    <p:extLst>
      <p:ext uri="{BB962C8B-B14F-4D97-AF65-F5344CB8AC3E}">
        <p14:creationId xmlns:p14="http://schemas.microsoft.com/office/powerpoint/2010/main" val="15347050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868707" y="1756837"/>
            <a:ext cx="4167789" cy="5078313"/>
          </a:xfrm>
          <a:prstGeom prst="rect">
            <a:avLst/>
          </a:prstGeom>
          <a:noFill/>
        </p:spPr>
        <p:txBody>
          <a:bodyPr wrap="square" rtlCol="0">
            <a:spAutoFit/>
          </a:bodyPr>
          <a:lstStyle/>
          <a:p>
            <a:r>
              <a:rPr lang="en-GB" dirty="0" smtClean="0">
                <a:latin typeface="Arial" panose="020B0604020202020204" pitchFamily="34" charset="0"/>
                <a:cs typeface="Arial" panose="020B0604020202020204" pitchFamily="34" charset="0"/>
              </a:rPr>
              <a:t>A Quarantine </a:t>
            </a:r>
            <a:r>
              <a:rPr lang="en-GB" dirty="0">
                <a:latin typeface="Arial" panose="020B0604020202020204" pitchFamily="34" charset="0"/>
                <a:cs typeface="Arial" panose="020B0604020202020204" pitchFamily="34" charset="0"/>
              </a:rPr>
              <a:t>Station was built on St Helens in </a:t>
            </a:r>
            <a:r>
              <a:rPr lang="en-GB" dirty="0" smtClean="0">
                <a:latin typeface="Arial" panose="020B0604020202020204" pitchFamily="34" charset="0"/>
                <a:cs typeface="Arial" panose="020B0604020202020204" pitchFamily="34" charset="0"/>
              </a:rPr>
              <a:t>1764.</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A</a:t>
            </a:r>
            <a:r>
              <a:rPr lang="en-GB" dirty="0" smtClean="0">
                <a:latin typeface="Arial" panose="020B0604020202020204" pitchFamily="34" charset="0"/>
                <a:cs typeface="Arial" panose="020B0604020202020204" pitchFamily="34" charset="0"/>
              </a:rPr>
              <a:t>ny </a:t>
            </a:r>
            <a:r>
              <a:rPr lang="en-GB" dirty="0">
                <a:latin typeface="Arial" panose="020B0604020202020204" pitchFamily="34" charset="0"/>
                <a:cs typeface="Arial" panose="020B0604020202020204" pitchFamily="34" charset="0"/>
              </a:rPr>
              <a:t>plague-ridden ship to the north of Cape Finisterre and heading for England was required to anchor in St Helen's Pool</a:t>
            </a:r>
            <a:r>
              <a:rPr lang="en-GB" dirty="0" smtClean="0">
                <a:latin typeface="Arial" panose="020B0604020202020204" pitchFamily="34" charset="0"/>
                <a:cs typeface="Arial" panose="020B0604020202020204" pitchFamily="34" charset="0"/>
              </a:rPr>
              <a:t>.</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The </a:t>
            </a:r>
            <a:r>
              <a:rPr lang="en-GB" dirty="0">
                <a:latin typeface="Arial" panose="020B0604020202020204" pitchFamily="34" charset="0"/>
                <a:cs typeface="Arial" panose="020B0604020202020204" pitchFamily="34" charset="0"/>
              </a:rPr>
              <a:t>quarantine </a:t>
            </a:r>
            <a:r>
              <a:rPr lang="en-GB" dirty="0" smtClean="0">
                <a:latin typeface="Arial" panose="020B0604020202020204" pitchFamily="34" charset="0"/>
                <a:cs typeface="Arial" panose="020B0604020202020204" pitchFamily="34" charset="0"/>
              </a:rPr>
              <a:t>station had </a:t>
            </a:r>
            <a:r>
              <a:rPr lang="en-GB" dirty="0">
                <a:latin typeface="Arial" panose="020B0604020202020204" pitchFamily="34" charset="0"/>
                <a:cs typeface="Arial" panose="020B0604020202020204" pitchFamily="34" charset="0"/>
              </a:rPr>
              <a:t>a national </a:t>
            </a:r>
            <a:r>
              <a:rPr lang="en-GB" dirty="0" smtClean="0">
                <a:latin typeface="Arial" panose="020B0604020202020204" pitchFamily="34" charset="0"/>
                <a:cs typeface="Arial" panose="020B0604020202020204" pitchFamily="34" charset="0"/>
              </a:rPr>
              <a:t>role, </a:t>
            </a:r>
            <a:r>
              <a:rPr lang="en-GB" dirty="0">
                <a:latin typeface="Arial" panose="020B0604020202020204" pitchFamily="34" charset="0"/>
                <a:cs typeface="Arial" panose="020B0604020202020204" pitchFamily="34" charset="0"/>
              </a:rPr>
              <a:t>as an attempt to safeguard the country from </a:t>
            </a:r>
            <a:r>
              <a:rPr lang="en-GB" dirty="0" smtClean="0">
                <a:latin typeface="Arial" panose="020B0604020202020204" pitchFamily="34" charset="0"/>
                <a:cs typeface="Arial" panose="020B0604020202020204" pitchFamily="34" charset="0"/>
              </a:rPr>
              <a:t>ship-borne </a:t>
            </a:r>
            <a:r>
              <a:rPr lang="en-GB" dirty="0">
                <a:latin typeface="Arial" panose="020B0604020202020204" pitchFamily="34" charset="0"/>
                <a:cs typeface="Arial" panose="020B0604020202020204" pitchFamily="34" charset="0"/>
              </a:rPr>
              <a:t>infectious diseases arriving via the Western Approaches</a:t>
            </a:r>
            <a:r>
              <a:rPr lang="en-GB" dirty="0" smtClean="0">
                <a:latin typeface="Arial" panose="020B0604020202020204" pitchFamily="34" charset="0"/>
                <a:cs typeface="Arial" panose="020B0604020202020204" pitchFamily="34" charset="0"/>
              </a:rPr>
              <a:t>.</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St </a:t>
            </a:r>
            <a:r>
              <a:rPr lang="en-GB" dirty="0">
                <a:latin typeface="Arial" panose="020B0604020202020204" pitchFamily="34" charset="0"/>
                <a:cs typeface="Arial" panose="020B0604020202020204" pitchFamily="34" charset="0"/>
              </a:rPr>
              <a:t>Helen’s was </a:t>
            </a:r>
            <a:r>
              <a:rPr lang="en-GB" dirty="0" smtClean="0">
                <a:latin typeface="Arial" panose="020B0604020202020204" pitchFamily="34" charset="0"/>
                <a:cs typeface="Arial" panose="020B0604020202020204" pitchFamily="34" charset="0"/>
              </a:rPr>
              <a:t>chosen as it was uninhabited</a:t>
            </a:r>
            <a:r>
              <a:rPr lang="en-GB" dirty="0">
                <a:latin typeface="Arial" panose="020B0604020202020204" pitchFamily="34" charset="0"/>
                <a:cs typeface="Arial" panose="020B0604020202020204" pitchFamily="34" charset="0"/>
              </a:rPr>
              <a:t>. The facility remained open in 1850, but was officially closed under the Public Health Act, 1896.</a:t>
            </a:r>
          </a:p>
        </p:txBody>
      </p:sp>
      <p:sp>
        <p:nvSpPr>
          <p:cNvPr id="7" name="TextBox 6"/>
          <p:cNvSpPr txBox="1"/>
          <p:nvPr/>
        </p:nvSpPr>
        <p:spPr>
          <a:xfrm>
            <a:off x="593414" y="1263846"/>
            <a:ext cx="8550586" cy="369332"/>
          </a:xfrm>
          <a:prstGeom prst="rect">
            <a:avLst/>
          </a:prstGeom>
          <a:noFill/>
        </p:spPr>
        <p:txBody>
          <a:bodyPr wrap="square" rtlCol="0">
            <a:spAutoFit/>
          </a:bodyPr>
          <a:lstStyle/>
          <a:p>
            <a:r>
              <a:rPr lang="en-GB" dirty="0" smtClean="0">
                <a:latin typeface="Arial" panose="020B0604020202020204" pitchFamily="34" charset="0"/>
                <a:cs typeface="Arial" panose="020B0604020202020204" pitchFamily="34" charset="0"/>
              </a:rPr>
              <a:t>Plague ship and Quarantine Station (Pest House), St Helen’s, Isles of Scilly</a:t>
            </a:r>
            <a:endParaRPr lang="en-GB"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38182" t="17138" r="17713" b="6597"/>
          <a:stretch/>
        </p:blipFill>
        <p:spPr>
          <a:xfrm>
            <a:off x="323850" y="1745673"/>
            <a:ext cx="4355028" cy="4897403"/>
          </a:xfrm>
          <a:prstGeom prst="rect">
            <a:avLst/>
          </a:prstGeom>
        </p:spPr>
      </p:pic>
    </p:spTree>
    <p:custDataLst>
      <p:tags r:id="rId1"/>
    </p:custDataLst>
    <p:extLst>
      <p:ext uri="{BB962C8B-B14F-4D97-AF65-F5344CB8AC3E}">
        <p14:creationId xmlns:p14="http://schemas.microsoft.com/office/powerpoint/2010/main" val="376584677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93414" y="1263846"/>
            <a:ext cx="8443082" cy="1754326"/>
          </a:xfrm>
          <a:prstGeom prst="rect">
            <a:avLst/>
          </a:prstGeom>
          <a:noFill/>
        </p:spPr>
        <p:txBody>
          <a:bodyPr wrap="square" rtlCol="0">
            <a:spAutoFit/>
          </a:bodyPr>
          <a:lstStyle/>
          <a:p>
            <a:r>
              <a:rPr lang="en-GB" dirty="0" smtClean="0">
                <a:latin typeface="Arial" panose="020B0604020202020204" pitchFamily="34" charset="0"/>
                <a:cs typeface="Arial" panose="020B0604020202020204" pitchFamily="34" charset="0"/>
              </a:rPr>
              <a:t>This illustration shows </a:t>
            </a:r>
            <a:r>
              <a:rPr lang="en-GB" dirty="0">
                <a:latin typeface="Arial" panose="020B0604020202020204" pitchFamily="34" charset="0"/>
                <a:cs typeface="Arial" panose="020B0604020202020204" pitchFamily="34" charset="0"/>
              </a:rPr>
              <a:t>passengers from a plague-ridden ship being brought </a:t>
            </a:r>
            <a:r>
              <a:rPr lang="en-GB" dirty="0" smtClean="0">
                <a:latin typeface="Arial" panose="020B0604020202020204" pitchFamily="34" charset="0"/>
                <a:cs typeface="Arial" panose="020B0604020202020204" pitchFamily="34" charset="0"/>
              </a:rPr>
              <a:t>ashore to stay in the ‘Pest House’. </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Unfortunately survival </a:t>
            </a:r>
            <a:r>
              <a:rPr lang="en-GB" dirty="0">
                <a:latin typeface="Arial" panose="020B0604020202020204" pitchFamily="34" charset="0"/>
                <a:cs typeface="Arial" panose="020B0604020202020204" pitchFamily="34" charset="0"/>
              </a:rPr>
              <a:t>rates were low, even if you arrived with a minor ailment.  </a:t>
            </a:r>
            <a:r>
              <a:rPr lang="en-GB" dirty="0" smtClean="0">
                <a:latin typeface="Arial" panose="020B0604020202020204" pitchFamily="34" charset="0"/>
                <a:cs typeface="Arial" panose="020B0604020202020204" pitchFamily="34" charset="0"/>
              </a:rPr>
              <a:t>There was no </a:t>
            </a:r>
            <a:r>
              <a:rPr lang="en-GB" dirty="0">
                <a:latin typeface="Arial" panose="020B0604020202020204" pitchFamily="34" charset="0"/>
                <a:cs typeface="Arial" panose="020B0604020202020204" pitchFamily="34" charset="0"/>
              </a:rPr>
              <a:t>segregation of diseases, and </a:t>
            </a:r>
            <a:r>
              <a:rPr lang="en-GB" dirty="0" smtClean="0">
                <a:latin typeface="Arial" panose="020B0604020202020204" pitchFamily="34" charset="0"/>
                <a:cs typeface="Arial" panose="020B0604020202020204" pitchFamily="34" charset="0"/>
              </a:rPr>
              <a:t>bedding </a:t>
            </a:r>
            <a:r>
              <a:rPr lang="en-GB" dirty="0">
                <a:latin typeface="Arial" panose="020B0604020202020204" pitchFamily="34" charset="0"/>
                <a:cs typeface="Arial" panose="020B0604020202020204" pitchFamily="34" charset="0"/>
              </a:rPr>
              <a:t>etc. </a:t>
            </a:r>
            <a:r>
              <a:rPr lang="en-GB" dirty="0" smtClean="0">
                <a:latin typeface="Arial" panose="020B0604020202020204" pitchFamily="34" charset="0"/>
                <a:cs typeface="Arial" panose="020B0604020202020204" pitchFamily="34" charset="0"/>
              </a:rPr>
              <a:t>was re-used </a:t>
            </a:r>
            <a:r>
              <a:rPr lang="en-GB" dirty="0">
                <a:latin typeface="Arial" panose="020B0604020202020204" pitchFamily="34" charset="0"/>
                <a:cs typeface="Arial" panose="020B0604020202020204" pitchFamily="34" charset="0"/>
              </a:rPr>
              <a:t>and </a:t>
            </a:r>
            <a:r>
              <a:rPr lang="en-GB" dirty="0" smtClean="0">
                <a:latin typeface="Arial" panose="020B0604020202020204" pitchFamily="34" charset="0"/>
                <a:cs typeface="Arial" panose="020B0604020202020204" pitchFamily="34" charset="0"/>
              </a:rPr>
              <a:t>shared. So you were likely </a:t>
            </a:r>
            <a:r>
              <a:rPr lang="en-GB" dirty="0">
                <a:latin typeface="Arial" panose="020B0604020202020204" pitchFamily="34" charset="0"/>
                <a:cs typeface="Arial" panose="020B0604020202020204" pitchFamily="34" charset="0"/>
              </a:rPr>
              <a:t>to catch/die from something worse after </a:t>
            </a:r>
            <a:r>
              <a:rPr lang="en-GB" dirty="0" smtClean="0">
                <a:latin typeface="Arial" panose="020B0604020202020204" pitchFamily="34" charset="0"/>
                <a:cs typeface="Arial" panose="020B0604020202020204" pitchFamily="34" charset="0"/>
              </a:rPr>
              <a:t>your arrival</a:t>
            </a:r>
            <a:r>
              <a:rPr lang="en-GB" dirty="0">
                <a:latin typeface="Arial" panose="020B0604020202020204" pitchFamily="34" charset="0"/>
                <a:cs typeface="Arial" panose="020B0604020202020204" pitchFamily="34" charset="0"/>
              </a:rPr>
              <a:t>!</a:t>
            </a:r>
          </a:p>
        </p:txBody>
      </p:sp>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1689" t="32915" r="21299" b="24506"/>
          <a:stretch/>
        </p:blipFill>
        <p:spPr>
          <a:xfrm>
            <a:off x="0" y="3170712"/>
            <a:ext cx="9138244" cy="3687288"/>
          </a:xfrm>
          <a:prstGeom prst="rect">
            <a:avLst/>
          </a:prstGeom>
        </p:spPr>
      </p:pic>
    </p:spTree>
    <p:custDataLst>
      <p:tags r:id="rId1"/>
    </p:custDataLst>
    <p:extLst>
      <p:ext uri="{BB962C8B-B14F-4D97-AF65-F5344CB8AC3E}">
        <p14:creationId xmlns:p14="http://schemas.microsoft.com/office/powerpoint/2010/main" val="8492359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593414" y="1263846"/>
            <a:ext cx="8550586" cy="1754326"/>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Former Isolation Hospital, Arne, </a:t>
            </a:r>
            <a:r>
              <a:rPr lang="en-GB" dirty="0" smtClean="0">
                <a:latin typeface="Arial" panose="020B0604020202020204" pitchFamily="34" charset="0"/>
                <a:cs typeface="Arial" panose="020B0604020202020204" pitchFamily="34" charset="0"/>
              </a:rPr>
              <a:t>Dorset</a:t>
            </a: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This </a:t>
            </a:r>
            <a:r>
              <a:rPr lang="en-GB" dirty="0">
                <a:latin typeface="Arial" panose="020B0604020202020204" pitchFamily="34" charset="0"/>
                <a:cs typeface="Arial" panose="020B0604020202020204" pitchFamily="34" charset="0"/>
              </a:rPr>
              <a:t>isolation hospital dates from the early 1900s. It was built to a pre-fabricated system by Humphrey's of Knightsbridge. </a:t>
            </a:r>
            <a:r>
              <a:rPr lang="en-GB" dirty="0" smtClean="0">
                <a:latin typeface="Arial" panose="020B0604020202020204" pitchFamily="34" charset="0"/>
                <a:cs typeface="Arial" panose="020B0604020202020204" pitchFamily="34" charset="0"/>
              </a:rPr>
              <a:t>It </a:t>
            </a:r>
            <a:r>
              <a:rPr lang="en-GB" dirty="0">
                <a:latin typeface="Arial" panose="020B0604020202020204" pitchFamily="34" charset="0"/>
                <a:cs typeface="Arial" panose="020B0604020202020204" pitchFamily="34" charset="0"/>
              </a:rPr>
              <a:t>was recommended as a model pre-fabricated isolation hospital. Hospitals like this were once important in the treatment of infectious diseases in Britain and the Empire. </a:t>
            </a: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8831" t="30095" r="8701" b="14703"/>
          <a:stretch/>
        </p:blipFill>
        <p:spPr>
          <a:xfrm>
            <a:off x="587829" y="3302059"/>
            <a:ext cx="7968343" cy="3555941"/>
          </a:xfrm>
          <a:prstGeom prst="rect">
            <a:avLst/>
          </a:prstGeom>
        </p:spPr>
      </p:pic>
    </p:spTree>
    <p:custDataLst>
      <p:tags r:id="rId1"/>
    </p:custDataLst>
    <p:extLst>
      <p:ext uri="{BB962C8B-B14F-4D97-AF65-F5344CB8AC3E}">
        <p14:creationId xmlns:p14="http://schemas.microsoft.com/office/powerpoint/2010/main" val="1634490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6732240" y="1263846"/>
            <a:ext cx="2411760" cy="4524315"/>
          </a:xfrm>
          <a:prstGeom prst="rect">
            <a:avLst/>
          </a:prstGeom>
          <a:noFill/>
        </p:spPr>
        <p:txBody>
          <a:bodyPr wrap="square" rtlCol="0">
            <a:spAutoFit/>
          </a:bodyPr>
          <a:lstStyle/>
          <a:p>
            <a:r>
              <a:rPr lang="en-GB" dirty="0" smtClean="0">
                <a:latin typeface="Arial" panose="020B0604020202020204" pitchFamily="34" charset="0"/>
                <a:cs typeface="Arial" panose="020B0604020202020204" pitchFamily="34" charset="0"/>
              </a:rPr>
              <a:t>This advert from 1915 shows an illustration of one of ‘Humphreys’ Isolation Hospitals’.</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It also has the costs for each, depending on how many ‘beds’ they are designed for.</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‘Flat-pack’ hospitals like this could be easily shipped and assembled anywhere </a:t>
            </a:r>
            <a:r>
              <a:rPr lang="en-GB" dirty="0">
                <a:latin typeface="Arial" panose="020B0604020202020204" pitchFamily="34" charset="0"/>
                <a:cs typeface="Arial" panose="020B0604020202020204" pitchFamily="34" charset="0"/>
              </a:rPr>
              <a:t>they were needed </a:t>
            </a:r>
            <a:r>
              <a:rPr lang="en-GB" dirty="0" smtClean="0">
                <a:latin typeface="Arial" panose="020B0604020202020204" pitchFamily="34" charset="0"/>
                <a:cs typeface="Arial" panose="020B0604020202020204" pitchFamily="34" charset="0"/>
              </a:rPr>
              <a:t>across The Empire.</a:t>
            </a:r>
            <a:endParaRPr lang="en-GB"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t="2691" b="41299"/>
          <a:stretch/>
        </p:blipFill>
        <p:spPr>
          <a:xfrm>
            <a:off x="323850" y="1285605"/>
            <a:ext cx="6265765" cy="5330778"/>
          </a:xfrm>
          <a:prstGeom prst="rect">
            <a:avLst/>
          </a:prstGeom>
        </p:spPr>
      </p:pic>
      <p:sp>
        <p:nvSpPr>
          <p:cNvPr id="6" name="Rectangle 5"/>
          <p:cNvSpPr/>
          <p:nvPr/>
        </p:nvSpPr>
        <p:spPr>
          <a:xfrm>
            <a:off x="323850" y="6550222"/>
            <a:ext cx="3851921" cy="307777"/>
          </a:xfrm>
          <a:prstGeom prst="rect">
            <a:avLst/>
          </a:prstGeom>
        </p:spPr>
        <p:txBody>
          <a:bodyPr wrap="square">
            <a:spAutoFit/>
          </a:bodyPr>
          <a:lstStyle/>
          <a:p>
            <a:r>
              <a:rPr lang="en-GB" sz="1400" dirty="0"/>
              <a:t>© </a:t>
            </a:r>
            <a:r>
              <a:rPr lang="en-GB" sz="1400" dirty="0" smtClean="0">
                <a:latin typeface="Arial" panose="020B0604020202020204" pitchFamily="34" charset="0"/>
                <a:cs typeface="Arial" panose="020B0604020202020204" pitchFamily="34" charset="0"/>
              </a:rPr>
              <a:t>The </a:t>
            </a:r>
            <a:r>
              <a:rPr lang="en-GB" sz="1400" dirty="0">
                <a:latin typeface="Arial" panose="020B0604020202020204" pitchFamily="34" charset="0"/>
                <a:cs typeface="Arial" panose="020B0604020202020204" pitchFamily="34" charset="0"/>
              </a:rPr>
              <a:t>hospital, V. 57, </a:t>
            </a:r>
            <a:r>
              <a:rPr lang="en-GB" sz="1400" dirty="0" smtClean="0">
                <a:latin typeface="Arial" panose="020B0604020202020204" pitchFamily="34" charset="0"/>
                <a:cs typeface="Arial" panose="020B0604020202020204" pitchFamily="34" charset="0"/>
              </a:rPr>
              <a:t>6 </a:t>
            </a:r>
            <a:r>
              <a:rPr lang="en-GB" sz="1400" dirty="0">
                <a:latin typeface="Arial" panose="020B0604020202020204" pitchFamily="34" charset="0"/>
                <a:cs typeface="Arial" panose="020B0604020202020204" pitchFamily="34" charset="0"/>
              </a:rPr>
              <a:t>Feb 1915, p. 429</a:t>
            </a:r>
          </a:p>
        </p:txBody>
      </p:sp>
    </p:spTree>
    <p:custDataLst>
      <p:tags r:id="rId1"/>
    </p:custDataLst>
    <p:extLst>
      <p:ext uri="{BB962C8B-B14F-4D97-AF65-F5344CB8AC3E}">
        <p14:creationId xmlns:p14="http://schemas.microsoft.com/office/powerpoint/2010/main" val="11252684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611559" y="1263846"/>
            <a:ext cx="8532441" cy="646331"/>
          </a:xfrm>
          <a:prstGeom prst="rect">
            <a:avLst/>
          </a:prstGeom>
          <a:noFill/>
        </p:spPr>
        <p:txBody>
          <a:bodyPr wrap="square" rtlCol="0">
            <a:spAutoFit/>
          </a:bodyPr>
          <a:lstStyle/>
          <a:p>
            <a:r>
              <a:rPr lang="en-GB" dirty="0" smtClean="0">
                <a:latin typeface="Arial" panose="020B0604020202020204" pitchFamily="34" charset="0"/>
                <a:cs typeface="Arial" panose="020B0604020202020204" pitchFamily="34" charset="0"/>
              </a:rPr>
              <a:t>Given the date of 1915, as well as giving a list of locations, the advert also promotes their use by the military. </a:t>
            </a:r>
            <a:endParaRPr lang="en-GB"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t="55411" b="4530"/>
          <a:stretch/>
        </p:blipFill>
        <p:spPr>
          <a:xfrm>
            <a:off x="709475" y="1921573"/>
            <a:ext cx="7725049" cy="4700592"/>
          </a:xfrm>
          <a:prstGeom prst="rect">
            <a:avLst/>
          </a:prstGeom>
        </p:spPr>
      </p:pic>
      <p:sp>
        <p:nvSpPr>
          <p:cNvPr id="4" name="Rectangle 3"/>
          <p:cNvSpPr/>
          <p:nvPr/>
        </p:nvSpPr>
        <p:spPr>
          <a:xfrm>
            <a:off x="709475" y="6545267"/>
            <a:ext cx="3851921" cy="307777"/>
          </a:xfrm>
          <a:prstGeom prst="rect">
            <a:avLst/>
          </a:prstGeom>
        </p:spPr>
        <p:txBody>
          <a:bodyPr wrap="square">
            <a:spAutoFit/>
          </a:bodyPr>
          <a:lstStyle/>
          <a:p>
            <a:r>
              <a:rPr lang="en-GB" sz="1400" dirty="0"/>
              <a:t>© </a:t>
            </a:r>
            <a:r>
              <a:rPr lang="en-GB" sz="1400" dirty="0" smtClean="0">
                <a:latin typeface="Arial" panose="020B0604020202020204" pitchFamily="34" charset="0"/>
                <a:cs typeface="Arial" panose="020B0604020202020204" pitchFamily="34" charset="0"/>
              </a:rPr>
              <a:t>The </a:t>
            </a:r>
            <a:r>
              <a:rPr lang="en-GB" sz="1400" dirty="0">
                <a:latin typeface="Arial" panose="020B0604020202020204" pitchFamily="34" charset="0"/>
                <a:cs typeface="Arial" panose="020B0604020202020204" pitchFamily="34" charset="0"/>
              </a:rPr>
              <a:t>hospital, V. 57, </a:t>
            </a:r>
            <a:r>
              <a:rPr lang="en-GB" sz="1400" dirty="0" smtClean="0">
                <a:latin typeface="Arial" panose="020B0604020202020204" pitchFamily="34" charset="0"/>
                <a:cs typeface="Arial" panose="020B0604020202020204" pitchFamily="34" charset="0"/>
              </a:rPr>
              <a:t>6 </a:t>
            </a:r>
            <a:r>
              <a:rPr lang="en-GB" sz="1400" dirty="0">
                <a:latin typeface="Arial" panose="020B0604020202020204" pitchFamily="34" charset="0"/>
                <a:cs typeface="Arial" panose="020B0604020202020204" pitchFamily="34" charset="0"/>
              </a:rPr>
              <a:t>Feb 1915, p. 429</a:t>
            </a:r>
          </a:p>
        </p:txBody>
      </p:sp>
    </p:spTree>
    <p:custDataLst>
      <p:tags r:id="rId1"/>
    </p:custDataLst>
    <p:extLst>
      <p:ext uri="{BB962C8B-B14F-4D97-AF65-F5344CB8AC3E}">
        <p14:creationId xmlns:p14="http://schemas.microsoft.com/office/powerpoint/2010/main" val="22397314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11560" y="1225689"/>
            <a:ext cx="3096344" cy="535531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M</a:t>
            </a:r>
            <a:r>
              <a:rPr lang="en-GB" dirty="0" smtClean="0">
                <a:latin typeface="Arial" panose="020B0604020202020204" pitchFamily="34" charset="0"/>
                <a:cs typeface="Arial" panose="020B0604020202020204" pitchFamily="34" charset="0"/>
              </a:rPr>
              <a:t>any of the Nightingale Hospitals are brand new.</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Others are reusing existing buildings, in more of a ‘make do and mend’ ethos.</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These include: </a:t>
            </a:r>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The Harrogate Convention Centre – Yorkshire &amp; the Humber, opened in 1982 as Harrogate Conference Centre</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Manchester Central Convention Complex – North West, opened in 1880 as Manchester Central Railway Station</a:t>
            </a:r>
            <a:endParaRPr lang="en-GB"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9635" r="6144" b="36686"/>
          <a:stretch/>
        </p:blipFill>
        <p:spPr>
          <a:xfrm>
            <a:off x="3924280" y="4328554"/>
            <a:ext cx="5047013" cy="2529445"/>
          </a:xfrm>
          <a:prstGeom prst="rect">
            <a:avLst/>
          </a:prstGeom>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t="14088" r="742" b="9980"/>
          <a:stretch/>
        </p:blipFill>
        <p:spPr>
          <a:xfrm>
            <a:off x="3924300" y="1225689"/>
            <a:ext cx="5046993" cy="3061842"/>
          </a:xfrm>
          <a:prstGeom prst="rect">
            <a:avLst/>
          </a:prstGeom>
        </p:spPr>
      </p:pic>
    </p:spTree>
    <p:custDataLst>
      <p:tags r:id="rId1"/>
    </p:custDataLst>
    <p:extLst>
      <p:ext uri="{BB962C8B-B14F-4D97-AF65-F5344CB8AC3E}">
        <p14:creationId xmlns:p14="http://schemas.microsoft.com/office/powerpoint/2010/main" val="219438357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93414" y="2132856"/>
            <a:ext cx="8371074" cy="4801314"/>
          </a:xfrm>
          <a:prstGeom prst="rect">
            <a:avLst/>
          </a:prstGeom>
          <a:noFill/>
        </p:spPr>
        <p:txBody>
          <a:bodyPr wrap="square" rtlCol="0">
            <a:spAutoFit/>
          </a:bodyPr>
          <a:lstStyle/>
          <a:p>
            <a:r>
              <a:rPr lang="en-GB" dirty="0" smtClean="0">
                <a:latin typeface="Arial" panose="020B0604020202020204" pitchFamily="34" charset="0"/>
                <a:cs typeface="Arial" panose="020B0604020202020204" pitchFamily="34" charset="0"/>
              </a:rPr>
              <a:t>Use the links below, </a:t>
            </a:r>
            <a:r>
              <a:rPr lang="en-GB" b="1" dirty="0" smtClean="0">
                <a:latin typeface="Arial" panose="020B0604020202020204" pitchFamily="34" charset="0"/>
                <a:cs typeface="Arial" panose="020B0604020202020204" pitchFamily="34" charset="0"/>
              </a:rPr>
              <a:t>and any other information you can find</a:t>
            </a:r>
            <a:r>
              <a:rPr lang="en-GB" dirty="0" smtClean="0">
                <a:latin typeface="Arial" panose="020B0604020202020204" pitchFamily="34" charset="0"/>
                <a:cs typeface="Arial" panose="020B0604020202020204" pitchFamily="34" charset="0"/>
              </a:rPr>
              <a:t>, to look more closely at the actual design of the ‘flat pack’ hospital and how long it took to build. Then </a:t>
            </a:r>
            <a:r>
              <a:rPr lang="en-GB" b="1" dirty="0" smtClean="0">
                <a:latin typeface="Arial" panose="020B0604020202020204" pitchFamily="34" charset="0"/>
                <a:cs typeface="Arial" panose="020B0604020202020204" pitchFamily="34" charset="0"/>
              </a:rPr>
              <a:t>compare</a:t>
            </a:r>
            <a:r>
              <a:rPr lang="en-GB" dirty="0" smtClean="0">
                <a:latin typeface="Arial" panose="020B0604020202020204" pitchFamily="34" charset="0"/>
                <a:cs typeface="Arial" panose="020B0604020202020204" pitchFamily="34" charset="0"/>
              </a:rPr>
              <a:t> it to the design and build of the new Nightingale Hospitals.</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hlinkClick r:id="rId5"/>
              </a:rPr>
              <a:t>https://</a:t>
            </a:r>
            <a:r>
              <a:rPr lang="en-GB" dirty="0" smtClean="0">
                <a:latin typeface="Arial" panose="020B0604020202020204" pitchFamily="34" charset="0"/>
                <a:cs typeface="Arial" panose="020B0604020202020204" pitchFamily="34" charset="0"/>
                <a:hlinkClick r:id="rId5"/>
              </a:rPr>
              <a:t>historicengland.org.uk/listing/the-list/list-entry/1140120</a:t>
            </a:r>
            <a:r>
              <a:rPr lang="en-GB" dirty="0" smtClean="0">
                <a:latin typeface="Arial" panose="020B0604020202020204" pitchFamily="34" charset="0"/>
                <a:cs typeface="Arial" panose="020B0604020202020204" pitchFamily="34" charset="0"/>
              </a:rPr>
              <a:t>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hlinkClick r:id="rId6"/>
              </a:rPr>
              <a:t>https://historic-hospitals.com/2015/08/30/humphreys-hospitals</a:t>
            </a:r>
            <a:r>
              <a:rPr lang="en-GB" dirty="0" smtClean="0">
                <a:latin typeface="Arial" panose="020B0604020202020204" pitchFamily="34" charset="0"/>
                <a:cs typeface="Arial" panose="020B0604020202020204" pitchFamily="34" charset="0"/>
                <a:hlinkClick r:id="rId6"/>
              </a:rPr>
              <a:t>/</a:t>
            </a:r>
            <a:r>
              <a:rPr lang="en-GB" dirty="0" smtClean="0">
                <a:latin typeface="Arial" panose="020B0604020202020204" pitchFamily="34" charset="0"/>
                <a:cs typeface="Arial" panose="020B0604020202020204" pitchFamily="34" charset="0"/>
              </a:rPr>
              <a:t>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hlinkClick r:id="rId7"/>
              </a:rPr>
              <a:t>https://</a:t>
            </a:r>
            <a:r>
              <a:rPr lang="en-GB" dirty="0" smtClean="0">
                <a:latin typeface="Arial" panose="020B0604020202020204" pitchFamily="34" charset="0"/>
                <a:cs typeface="Arial" panose="020B0604020202020204" pitchFamily="34" charset="0"/>
                <a:hlinkClick r:id="rId7"/>
              </a:rPr>
              <a:t>www.bbc.co.uk/news/av/uk-52112652/coronavirus-transforming-london-s-excel-centre-into-nightingale-hospital</a:t>
            </a:r>
            <a:r>
              <a:rPr lang="en-GB" dirty="0" smtClean="0">
                <a:latin typeface="Arial" panose="020B0604020202020204" pitchFamily="34" charset="0"/>
                <a:cs typeface="Arial" panose="020B0604020202020204" pitchFamily="34" charset="0"/>
              </a:rPr>
              <a:t>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hlinkClick r:id="rId8"/>
              </a:rPr>
              <a:t>https://</a:t>
            </a:r>
            <a:r>
              <a:rPr lang="en-GB" dirty="0" smtClean="0">
                <a:latin typeface="Arial" panose="020B0604020202020204" pitchFamily="34" charset="0"/>
                <a:cs typeface="Arial" panose="020B0604020202020204" pitchFamily="34" charset="0"/>
                <a:hlinkClick r:id="rId8"/>
              </a:rPr>
              <a:t>www.bbc.co.uk/news/health-52125059</a:t>
            </a:r>
            <a:r>
              <a:rPr lang="en-GB" dirty="0" smtClean="0">
                <a:latin typeface="Arial" panose="020B0604020202020204" pitchFamily="34" charset="0"/>
                <a:cs typeface="Arial" panose="020B0604020202020204" pitchFamily="34" charset="0"/>
              </a:rPr>
              <a:t> </a:t>
            </a: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Having looked at all these different types of isolation hospital:</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‘If you were advising on the design of an isolation hospital what are the </a:t>
            </a:r>
            <a:r>
              <a:rPr lang="en-GB" b="1" dirty="0">
                <a:latin typeface="Arial" panose="020B0604020202020204" pitchFamily="34" charset="0"/>
                <a:cs typeface="Arial" panose="020B0604020202020204" pitchFamily="34" charset="0"/>
              </a:rPr>
              <a:t>3 most important features</a:t>
            </a:r>
            <a:r>
              <a:rPr lang="en-GB" dirty="0">
                <a:latin typeface="Arial" panose="020B0604020202020204" pitchFamily="34" charset="0"/>
                <a:cs typeface="Arial" panose="020B0604020202020204" pitchFamily="34" charset="0"/>
              </a:rPr>
              <a:t> that it must include?</a:t>
            </a:r>
          </a:p>
        </p:txBody>
      </p:sp>
      <p:sp>
        <p:nvSpPr>
          <p:cNvPr id="4" name="Title 1"/>
          <p:cNvSpPr txBox="1">
            <a:spLocks/>
          </p:cNvSpPr>
          <p:nvPr/>
        </p:nvSpPr>
        <p:spPr>
          <a:xfrm>
            <a:off x="593414" y="1202493"/>
            <a:ext cx="7992889" cy="792088"/>
          </a:xfrm>
          <a:prstGeom prst="rect">
            <a:avLst/>
          </a:prstGeom>
          <a:solidFill>
            <a:srgbClr val="FFFF00"/>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smtClean="0">
                <a:latin typeface="Arial" panose="020B0604020202020204" pitchFamily="34" charset="0"/>
                <a:cs typeface="Arial" panose="020B0604020202020204" pitchFamily="34" charset="0"/>
              </a:rPr>
              <a:t>Research Task</a:t>
            </a:r>
            <a:endParaRPr lang="en-GB"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09301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anim calcmode="lin" valueType="num">
                                      <p:cBhvr additive="base">
                                        <p:cTn id="7" dur="1000" fill="hold"/>
                                        <p:tgtEl>
                                          <p:spTgt spid="3">
                                            <p:txEl>
                                              <p:pRg st="10" end="1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3">
                                            <p:txEl>
                                              <p:pRg st="10" end="1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xEl>
                                              <p:pRg st="12" end="12"/>
                                            </p:txEl>
                                          </p:spTgt>
                                        </p:tgtEl>
                                        <p:attrNameLst>
                                          <p:attrName>style.visibility</p:attrName>
                                        </p:attrNameLst>
                                      </p:cBhvr>
                                      <p:to>
                                        <p:strVal val="visible"/>
                                      </p:to>
                                    </p:set>
                                    <p:anim calcmode="lin" valueType="num">
                                      <p:cBhvr additive="base">
                                        <p:cTn id="11" dur="1000" fill="hold"/>
                                        <p:tgtEl>
                                          <p:spTgt spid="3">
                                            <p:txEl>
                                              <p:pRg st="12" end="12"/>
                                            </p:txEl>
                                          </p:spTgt>
                                        </p:tgtEl>
                                        <p:attrNameLst>
                                          <p:attrName>ppt_x</p:attrName>
                                        </p:attrNameLst>
                                      </p:cBhvr>
                                      <p:tavLst>
                                        <p:tav tm="0">
                                          <p:val>
                                            <p:strVal val="0-#ppt_w/2"/>
                                          </p:val>
                                        </p:tav>
                                        <p:tav tm="100000">
                                          <p:val>
                                            <p:strVal val="#ppt_x"/>
                                          </p:val>
                                        </p:tav>
                                      </p:tavLst>
                                    </p:anim>
                                    <p:anim calcmode="lin" valueType="num">
                                      <p:cBhvr additive="base">
                                        <p:cTn id="12" dur="1000" fill="hold"/>
                                        <p:tgtEl>
                                          <p:spTgt spid="3">
                                            <p:txEl>
                                              <p:pRg st="12" end="1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93414" y="2132856"/>
            <a:ext cx="8083042" cy="3970318"/>
          </a:xfrm>
          <a:prstGeom prst="rect">
            <a:avLst/>
          </a:prstGeom>
          <a:noFill/>
        </p:spPr>
        <p:txBody>
          <a:bodyPr wrap="square" rtlCol="0">
            <a:spAutoFit/>
          </a:bodyPr>
          <a:lstStyle/>
          <a:p>
            <a:r>
              <a:rPr lang="en-GB" dirty="0" smtClean="0">
                <a:latin typeface="Arial" panose="020B0604020202020204" pitchFamily="34" charset="0"/>
                <a:cs typeface="Arial" panose="020B0604020202020204" pitchFamily="34" charset="0"/>
              </a:rPr>
              <a:t>As you discovered earlier, England sent medical equipment to Australia to help them during the 1937 Polio epidemic.</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Can you now try to find:</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E</a:t>
            </a:r>
            <a:r>
              <a:rPr lang="en-GB" dirty="0" smtClean="0">
                <a:latin typeface="Arial" panose="020B0604020202020204" pitchFamily="34" charset="0"/>
                <a:cs typeface="Arial" panose="020B0604020202020204" pitchFamily="34" charset="0"/>
              </a:rPr>
              <a:t>xamples of British companies helping Empire countries deal with infectious diseases.</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Did they help for free?</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Did they ever refuse to help?</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In terms of hospitals and medical developments was it an advantage to be in the British Empire?</a:t>
            </a:r>
          </a:p>
        </p:txBody>
      </p:sp>
      <p:sp>
        <p:nvSpPr>
          <p:cNvPr id="4" name="Title 1"/>
          <p:cNvSpPr txBox="1">
            <a:spLocks/>
          </p:cNvSpPr>
          <p:nvPr/>
        </p:nvSpPr>
        <p:spPr>
          <a:xfrm>
            <a:off x="593414" y="1202493"/>
            <a:ext cx="7992889" cy="792088"/>
          </a:xfrm>
          <a:prstGeom prst="rect">
            <a:avLst/>
          </a:prstGeom>
          <a:solidFill>
            <a:srgbClr val="FFFF00"/>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smtClean="0">
                <a:latin typeface="Arial" panose="020B0604020202020204" pitchFamily="34" charset="0"/>
                <a:cs typeface="Arial" panose="020B0604020202020204" pitchFamily="34" charset="0"/>
              </a:rPr>
              <a:t>Research Task</a:t>
            </a:r>
            <a:endParaRPr lang="en-GB"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5840822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11560" y="1225689"/>
            <a:ext cx="7992888" cy="3847207"/>
          </a:xfrm>
          <a:prstGeom prst="rect">
            <a:avLst/>
          </a:prstGeom>
          <a:noFill/>
        </p:spPr>
        <p:txBody>
          <a:bodyPr wrap="square" rtlCol="0">
            <a:spAutoFit/>
          </a:bodyPr>
          <a:lstStyle/>
          <a:p>
            <a:r>
              <a:rPr lang="en-GB" sz="2800" dirty="0" smtClean="0">
                <a:latin typeface="Arial" panose="020B0604020202020204" pitchFamily="34" charset="0"/>
                <a:cs typeface="Arial" panose="020B0604020202020204" pitchFamily="34" charset="0"/>
              </a:rPr>
              <a:t>Vaccination</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Today scientists across the world are currently working on a vaccine for Covid-19. The process of vaccinating people is called immunisation. It means people either can’t catch a disease, or if they do, the symptoms will be very mild and they won’t be very ill.</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Immunisation is one of the most successful and cost-effective health </a:t>
            </a:r>
            <a:r>
              <a:rPr lang="en-GB" dirty="0" smtClean="0">
                <a:latin typeface="Arial" panose="020B0604020202020204" pitchFamily="34" charset="0"/>
                <a:cs typeface="Arial" panose="020B0604020202020204" pitchFamily="34" charset="0"/>
              </a:rPr>
              <a:t>treatments ever invented. Every year 2-3 </a:t>
            </a:r>
            <a:r>
              <a:rPr lang="en-GB" dirty="0">
                <a:latin typeface="Arial" panose="020B0604020202020204" pitchFamily="34" charset="0"/>
                <a:cs typeface="Arial" panose="020B0604020202020204" pitchFamily="34" charset="0"/>
              </a:rPr>
              <a:t>million </a:t>
            </a:r>
            <a:r>
              <a:rPr lang="en-GB" dirty="0" smtClean="0">
                <a:latin typeface="Arial" panose="020B0604020202020204" pitchFamily="34" charset="0"/>
                <a:cs typeface="Arial" panose="020B0604020202020204" pitchFamily="34" charset="0"/>
              </a:rPr>
              <a:t>deaths are prevented </a:t>
            </a:r>
            <a:r>
              <a:rPr lang="en-GB" dirty="0">
                <a:latin typeface="Arial" panose="020B0604020202020204" pitchFamily="34" charset="0"/>
                <a:cs typeface="Arial" panose="020B0604020202020204" pitchFamily="34" charset="0"/>
              </a:rPr>
              <a:t>from a wide variety of diseases across the </a:t>
            </a:r>
            <a:r>
              <a:rPr lang="en-GB" dirty="0" smtClean="0">
                <a:latin typeface="Arial" panose="020B0604020202020204" pitchFamily="34" charset="0"/>
                <a:cs typeface="Arial" panose="020B0604020202020204" pitchFamily="34" charset="0"/>
              </a:rPr>
              <a:t>world</a:t>
            </a:r>
            <a:r>
              <a:rPr lang="en-GB" dirty="0">
                <a:latin typeface="Arial" panose="020B0604020202020204" pitchFamily="34" charset="0"/>
                <a:cs typeface="Arial" panose="020B0604020202020204" pitchFamily="34" charset="0"/>
              </a:rPr>
              <a:t> </a:t>
            </a:r>
            <a:r>
              <a:rPr lang="en-GB" dirty="0" smtClean="0">
                <a:latin typeface="Arial" panose="020B0604020202020204" pitchFamily="34" charset="0"/>
                <a:cs typeface="Arial" panose="020B0604020202020204" pitchFamily="34" charset="0"/>
              </a:rPr>
              <a:t>by immunisation programmes.</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In England it has completely stopped anyone from getting a disease called smallpox</a:t>
            </a:r>
            <a:r>
              <a:rPr lang="en-GB" dirty="0">
                <a:latin typeface="Arial" panose="020B0604020202020204" pitchFamily="34" charset="0"/>
                <a:cs typeface="Arial" panose="020B0604020202020204" pitchFamily="34" charset="0"/>
              </a:rPr>
              <a:t>. Smallpox was a </a:t>
            </a:r>
            <a:r>
              <a:rPr lang="en-GB" dirty="0" smtClean="0">
                <a:latin typeface="Arial" panose="020B0604020202020204" pitchFamily="34" charset="0"/>
                <a:cs typeface="Arial" panose="020B0604020202020204" pitchFamily="34" charset="0"/>
              </a:rPr>
              <a:t>very serious disease in </a:t>
            </a:r>
            <a:r>
              <a:rPr lang="en-GB" dirty="0">
                <a:latin typeface="Arial" panose="020B0604020202020204" pitchFamily="34" charset="0"/>
                <a:cs typeface="Arial" panose="020B0604020202020204" pitchFamily="34" charset="0"/>
              </a:rPr>
              <a:t>18th century Europe. </a:t>
            </a:r>
            <a:endParaRPr lang="en-GB" dirty="0" smtClean="0">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1971" t="48455" r="51236" b="10448"/>
          <a:stretch/>
        </p:blipFill>
        <p:spPr bwMode="auto">
          <a:xfrm>
            <a:off x="7222115" y="5199754"/>
            <a:ext cx="1921885" cy="1658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32811" t="72306" r="58716" b="15634"/>
          <a:stretch/>
        </p:blipFill>
        <p:spPr bwMode="auto">
          <a:xfrm>
            <a:off x="0" y="5234925"/>
            <a:ext cx="2030681" cy="1625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030681" y="5254116"/>
            <a:ext cx="5191434" cy="1477328"/>
          </a:xfrm>
          <a:prstGeom prst="rect">
            <a:avLst/>
          </a:prstGeom>
          <a:noFill/>
        </p:spPr>
        <p:txBody>
          <a:bodyPr wrap="square" rtlCol="0">
            <a:spAutoFit/>
          </a:bodyPr>
          <a:lstStyle/>
          <a:p>
            <a:pPr algn="ctr"/>
            <a:r>
              <a:rPr lang="en-GB" dirty="0" smtClean="0">
                <a:latin typeface="Arial" panose="020B0604020202020204" pitchFamily="34" charset="0"/>
                <a:cs typeface="Arial" panose="020B0604020202020204" pitchFamily="34" charset="0"/>
              </a:rPr>
              <a:t>It </a:t>
            </a:r>
            <a:r>
              <a:rPr lang="en-GB" dirty="0">
                <a:latin typeface="Arial" panose="020B0604020202020204" pitchFamily="34" charset="0"/>
                <a:cs typeface="Arial" panose="020B0604020202020204" pitchFamily="34" charset="0"/>
              </a:rPr>
              <a:t>killed more than 400,000 people each year and was known as the ‘speckled monster’ in England. </a:t>
            </a:r>
          </a:p>
          <a:p>
            <a:pPr algn="ctr"/>
            <a:endParaRPr lang="en-GB" dirty="0">
              <a:latin typeface="Arial" panose="020B0604020202020204" pitchFamily="34" charset="0"/>
              <a:cs typeface="Arial" panose="020B0604020202020204" pitchFamily="34" charset="0"/>
            </a:endParaRPr>
          </a:p>
          <a:p>
            <a:pPr algn="ctr"/>
            <a:r>
              <a:rPr lang="en-GB" dirty="0" smtClean="0">
                <a:latin typeface="Arial" panose="020B0604020202020204" pitchFamily="34" charset="0"/>
                <a:cs typeface="Arial" panose="020B0604020202020204" pitchFamily="34" charset="0"/>
              </a:rPr>
              <a:t>But </a:t>
            </a:r>
            <a:r>
              <a:rPr lang="en-GB" dirty="0">
                <a:latin typeface="Arial" panose="020B0604020202020204" pitchFamily="34" charset="0"/>
                <a:cs typeface="Arial" panose="020B0604020202020204" pitchFamily="34" charset="0"/>
              </a:rPr>
              <a:t>one man (&amp; a cow called Blossom!) set out to change all that</a:t>
            </a:r>
            <a:r>
              <a:rPr lang="en-GB" dirty="0" smtClean="0">
                <a:latin typeface="Arial" panose="020B0604020202020204" pitchFamily="34" charset="0"/>
                <a:cs typeface="Arial" panose="020B0604020202020204" pitchFamily="34" charset="0"/>
              </a:rPr>
              <a:t>!</a:t>
            </a:r>
            <a:endParaRPr lang="en-GB"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65696007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499992" y="1286390"/>
            <a:ext cx="4104456" cy="4801314"/>
          </a:xfrm>
          <a:prstGeom prst="rect">
            <a:avLst/>
          </a:prstGeom>
          <a:noFill/>
        </p:spPr>
        <p:txBody>
          <a:bodyPr wrap="square" rtlCol="0">
            <a:spAutoFit/>
          </a:bodyPr>
          <a:lstStyle/>
          <a:p>
            <a:r>
              <a:rPr lang="en-GB" dirty="0" smtClean="0">
                <a:latin typeface="Arial" panose="020B0604020202020204" pitchFamily="34" charset="0"/>
                <a:cs typeface="Arial" panose="020B0604020202020204" pitchFamily="34" charset="0"/>
              </a:rPr>
              <a:t>This hut belonged to Dr </a:t>
            </a:r>
            <a:r>
              <a:rPr lang="en-GB" dirty="0">
                <a:latin typeface="Arial" panose="020B0604020202020204" pitchFamily="34" charset="0"/>
                <a:cs typeface="Arial" panose="020B0604020202020204" pitchFamily="34" charset="0"/>
              </a:rPr>
              <a:t>Edward Jenner (1749-1823) </a:t>
            </a:r>
            <a:r>
              <a:rPr lang="en-GB" dirty="0" smtClean="0">
                <a:latin typeface="Arial" panose="020B0604020202020204" pitchFamily="34" charset="0"/>
                <a:cs typeface="Arial" panose="020B0604020202020204" pitchFamily="34" charset="0"/>
              </a:rPr>
              <a:t>. </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It is where he did his first vaccination </a:t>
            </a:r>
            <a:r>
              <a:rPr lang="en-GB" dirty="0">
                <a:latin typeface="Arial" panose="020B0604020202020204" pitchFamily="34" charset="0"/>
                <a:cs typeface="Arial" panose="020B0604020202020204" pitchFamily="34" charset="0"/>
              </a:rPr>
              <a:t>against smallpox in 1796. </a:t>
            </a:r>
            <a:endParaRPr lang="en-GB" dirty="0" smtClean="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Edward </a:t>
            </a:r>
            <a:r>
              <a:rPr lang="en-GB" dirty="0" smtClean="0">
                <a:latin typeface="Arial" panose="020B0604020202020204" pitchFamily="34" charset="0"/>
                <a:cs typeface="Arial" panose="020B0604020202020204" pitchFamily="34" charset="0"/>
              </a:rPr>
              <a:t>was working as </a:t>
            </a:r>
            <a:r>
              <a:rPr lang="en-GB" dirty="0">
                <a:latin typeface="Arial" panose="020B0604020202020204" pitchFamily="34" charset="0"/>
                <a:cs typeface="Arial" panose="020B0604020202020204" pitchFamily="34" charset="0"/>
              </a:rPr>
              <a:t>a country doctor in </a:t>
            </a:r>
            <a:r>
              <a:rPr lang="en-GB" dirty="0" smtClean="0">
                <a:latin typeface="Arial" panose="020B0604020202020204" pitchFamily="34" charset="0"/>
                <a:cs typeface="Arial" panose="020B0604020202020204" pitchFamily="34" charset="0"/>
              </a:rPr>
              <a:t>Gloucestershire. </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He </a:t>
            </a:r>
            <a:r>
              <a:rPr lang="en-GB" dirty="0">
                <a:latin typeface="Arial" panose="020B0604020202020204" pitchFamily="34" charset="0"/>
                <a:cs typeface="Arial" panose="020B0604020202020204" pitchFamily="34" charset="0"/>
              </a:rPr>
              <a:t>was able to </a:t>
            </a:r>
            <a:r>
              <a:rPr lang="en-GB" dirty="0" smtClean="0">
                <a:latin typeface="Arial" panose="020B0604020202020204" pitchFamily="34" charset="0"/>
                <a:cs typeface="Arial" panose="020B0604020202020204" pitchFamily="34" charset="0"/>
              </a:rPr>
              <a:t>see a </a:t>
            </a:r>
            <a:r>
              <a:rPr lang="en-GB" dirty="0">
                <a:latin typeface="Arial" panose="020B0604020202020204" pitchFamily="34" charset="0"/>
                <a:cs typeface="Arial" panose="020B0604020202020204" pitchFamily="34" charset="0"/>
              </a:rPr>
              <a:t>link between cowpox, a relatively mild disease, and the deadly smallpox. </a:t>
            </a:r>
            <a:endParaRPr lang="en-GB" dirty="0" smtClean="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It </a:t>
            </a:r>
            <a:r>
              <a:rPr lang="en-GB" dirty="0">
                <a:latin typeface="Arial" panose="020B0604020202020204" pitchFamily="34" charset="0"/>
                <a:cs typeface="Arial" panose="020B0604020202020204" pitchFamily="34" charset="0"/>
              </a:rPr>
              <a:t>was widely known that </a:t>
            </a:r>
            <a:r>
              <a:rPr lang="en-GB" dirty="0" smtClean="0">
                <a:latin typeface="Arial" panose="020B0604020202020204" pitchFamily="34" charset="0"/>
                <a:cs typeface="Arial" panose="020B0604020202020204" pitchFamily="34" charset="0"/>
              </a:rPr>
              <a:t>getting </a:t>
            </a:r>
            <a:r>
              <a:rPr lang="en-GB" dirty="0">
                <a:latin typeface="Arial" panose="020B0604020202020204" pitchFamily="34" charset="0"/>
                <a:cs typeface="Arial" panose="020B0604020202020204" pitchFamily="34" charset="0"/>
              </a:rPr>
              <a:t>cowpox would </a:t>
            </a:r>
            <a:r>
              <a:rPr lang="en-GB" dirty="0" smtClean="0">
                <a:latin typeface="Arial" panose="020B0604020202020204" pitchFamily="34" charset="0"/>
                <a:cs typeface="Arial" panose="020B0604020202020204" pitchFamily="34" charset="0"/>
              </a:rPr>
              <a:t>stop </a:t>
            </a:r>
            <a:r>
              <a:rPr lang="en-GB" dirty="0">
                <a:latin typeface="Arial" panose="020B0604020202020204" pitchFamily="34" charset="0"/>
                <a:cs typeface="Arial" panose="020B0604020202020204" pitchFamily="34" charset="0"/>
              </a:rPr>
              <a:t>you from getting smallpox, but </a:t>
            </a:r>
            <a:r>
              <a:rPr lang="en-GB" dirty="0" smtClean="0">
                <a:latin typeface="Arial" panose="020B0604020202020204" pitchFamily="34" charset="0"/>
                <a:cs typeface="Arial" panose="020B0604020202020204" pitchFamily="34" charset="0"/>
              </a:rPr>
              <a:t>Edward </a:t>
            </a:r>
            <a:r>
              <a:rPr lang="en-GB" dirty="0">
                <a:latin typeface="Arial" panose="020B0604020202020204" pitchFamily="34" charset="0"/>
                <a:cs typeface="Arial" panose="020B0604020202020204" pitchFamily="34" charset="0"/>
              </a:rPr>
              <a:t>was the first to carry out controlled experiments. </a:t>
            </a: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18236" t="2635" r="11805" b="3288"/>
          <a:stretch/>
        </p:blipFill>
        <p:spPr>
          <a:xfrm>
            <a:off x="251520" y="1520041"/>
            <a:ext cx="4167472" cy="4334013"/>
          </a:xfrm>
          <a:prstGeom prst="rect">
            <a:avLst/>
          </a:prstGeom>
        </p:spPr>
      </p:pic>
    </p:spTree>
    <p:custDataLst>
      <p:tags r:id="rId1"/>
    </p:custDataLst>
    <p:extLst>
      <p:ext uri="{BB962C8B-B14F-4D97-AF65-F5344CB8AC3E}">
        <p14:creationId xmlns:p14="http://schemas.microsoft.com/office/powerpoint/2010/main" val="260338061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499992" y="1286390"/>
            <a:ext cx="4104456" cy="5355312"/>
          </a:xfrm>
          <a:prstGeom prst="rect">
            <a:avLst/>
          </a:prstGeom>
          <a:noFill/>
        </p:spPr>
        <p:txBody>
          <a:bodyPr wrap="square" rtlCol="0">
            <a:spAutoFit/>
          </a:bodyPr>
          <a:lstStyle/>
          <a:p>
            <a:r>
              <a:rPr lang="en-GB" dirty="0" smtClean="0">
                <a:latin typeface="Arial" panose="020B0604020202020204" pitchFamily="34" charset="0"/>
                <a:cs typeface="Arial" panose="020B0604020202020204" pitchFamily="34" charset="0"/>
              </a:rPr>
              <a:t>On </a:t>
            </a:r>
            <a:r>
              <a:rPr lang="en-GB" dirty="0">
                <a:latin typeface="Arial" panose="020B0604020202020204" pitchFamily="34" charset="0"/>
                <a:cs typeface="Arial" panose="020B0604020202020204" pitchFamily="34" charset="0"/>
              </a:rPr>
              <a:t>14 May 1796, in </a:t>
            </a:r>
            <a:r>
              <a:rPr lang="en-GB" dirty="0" smtClean="0">
                <a:latin typeface="Arial" panose="020B0604020202020204" pitchFamily="34" charset="0"/>
                <a:cs typeface="Arial" panose="020B0604020202020204" pitchFamily="34" charset="0"/>
              </a:rPr>
              <a:t>this very hut, Edward </a:t>
            </a:r>
            <a:r>
              <a:rPr lang="en-GB" dirty="0">
                <a:latin typeface="Arial" panose="020B0604020202020204" pitchFamily="34" charset="0"/>
                <a:cs typeface="Arial" panose="020B0604020202020204" pitchFamily="34" charset="0"/>
              </a:rPr>
              <a:t>scraped pus from cowpox blisters on the hands of Sarah </a:t>
            </a:r>
            <a:r>
              <a:rPr lang="en-GB" dirty="0" err="1">
                <a:latin typeface="Arial" panose="020B0604020202020204" pitchFamily="34" charset="0"/>
                <a:cs typeface="Arial" panose="020B0604020202020204" pitchFamily="34" charset="0"/>
              </a:rPr>
              <a:t>Nelmes</a:t>
            </a:r>
            <a:r>
              <a:rPr lang="en-GB" dirty="0">
                <a:latin typeface="Arial" panose="020B0604020202020204" pitchFamily="34" charset="0"/>
                <a:cs typeface="Arial" panose="020B0604020202020204" pitchFamily="34" charset="0"/>
              </a:rPr>
              <a:t>, a milkmaid who had caught the virus from a cow called Blossom</a:t>
            </a:r>
            <a:r>
              <a:rPr lang="en-GB" dirty="0" smtClean="0">
                <a:latin typeface="Arial" panose="020B0604020202020204" pitchFamily="34" charset="0"/>
                <a:cs typeface="Arial" panose="020B0604020202020204" pitchFamily="34" charset="0"/>
              </a:rPr>
              <a:t>. </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He </a:t>
            </a:r>
            <a:r>
              <a:rPr lang="en-GB" dirty="0">
                <a:latin typeface="Arial" panose="020B0604020202020204" pitchFamily="34" charset="0"/>
                <a:cs typeface="Arial" panose="020B0604020202020204" pitchFamily="34" charset="0"/>
              </a:rPr>
              <a:t>then used the pus to inoculate James Phipps, his gardener's 8-year-old son, by inserting it into a cut</a:t>
            </a:r>
            <a:r>
              <a:rPr lang="en-GB" dirty="0" smtClean="0">
                <a:latin typeface="Arial" panose="020B0604020202020204" pitchFamily="34" charset="0"/>
                <a:cs typeface="Arial" panose="020B0604020202020204" pitchFamily="34" charset="0"/>
              </a:rPr>
              <a:t>.</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James had </a:t>
            </a:r>
            <a:r>
              <a:rPr lang="en-GB" dirty="0">
                <a:latin typeface="Arial" panose="020B0604020202020204" pitchFamily="34" charset="0"/>
                <a:cs typeface="Arial" panose="020B0604020202020204" pitchFamily="34" charset="0"/>
              </a:rPr>
              <a:t>a fever and had some uneasiness, but no full-blown infection, and a few days later was fully </a:t>
            </a:r>
            <a:r>
              <a:rPr lang="en-GB" dirty="0" smtClean="0">
                <a:latin typeface="Arial" panose="020B0604020202020204" pitchFamily="34" charset="0"/>
                <a:cs typeface="Arial" panose="020B0604020202020204" pitchFamily="34" charset="0"/>
              </a:rPr>
              <a:t>recovered!</a:t>
            </a: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Edward repeated the experiment on James two more times, using smallpox ‘material’, but James never got smallpox – he was immune!</a:t>
            </a:r>
            <a:endParaRPr lang="en-GB"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3678" t="2460" r="3100" b="3194"/>
          <a:stretch/>
        </p:blipFill>
        <p:spPr>
          <a:xfrm>
            <a:off x="251520" y="1286390"/>
            <a:ext cx="4082120" cy="5280703"/>
          </a:xfrm>
          <a:prstGeom prst="rect">
            <a:avLst/>
          </a:prstGeom>
        </p:spPr>
      </p:pic>
    </p:spTree>
    <p:custDataLst>
      <p:tags r:id="rId1"/>
    </p:custDataLst>
    <p:extLst>
      <p:ext uri="{BB962C8B-B14F-4D97-AF65-F5344CB8AC3E}">
        <p14:creationId xmlns:p14="http://schemas.microsoft.com/office/powerpoint/2010/main" val="12108310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11560" y="2132856"/>
            <a:ext cx="7992888" cy="4524315"/>
          </a:xfrm>
          <a:prstGeom prst="rect">
            <a:avLst/>
          </a:prstGeom>
          <a:noFill/>
        </p:spPr>
        <p:txBody>
          <a:bodyPr wrap="square" rtlCol="0">
            <a:spAutoFit/>
          </a:bodyPr>
          <a:lstStyle/>
          <a:p>
            <a:r>
              <a:rPr lang="en-GB" dirty="0" smtClean="0">
                <a:latin typeface="Arial" panose="020B0604020202020204" pitchFamily="34" charset="0"/>
                <a:cs typeface="Arial" panose="020B0604020202020204" pitchFamily="34" charset="0"/>
              </a:rPr>
              <a:t>New medical treatments often create what we call ethical dilemmas. Think about the situation between Edward and James.</a:t>
            </a:r>
          </a:p>
          <a:p>
            <a:endParaRPr lang="en-GB" sz="900" dirty="0">
              <a:latin typeface="Arial" panose="020B0604020202020204" pitchFamily="34" charset="0"/>
              <a:cs typeface="Arial" panose="020B0604020202020204" pitchFamily="34" charset="0"/>
            </a:endParaRPr>
          </a:p>
          <a:p>
            <a:pPr>
              <a:lnSpc>
                <a:spcPct val="150000"/>
              </a:lnSpc>
            </a:pPr>
            <a:r>
              <a:rPr lang="en-GB" dirty="0" smtClean="0">
                <a:latin typeface="Arial" panose="020B0604020202020204" pitchFamily="34" charset="0"/>
                <a:cs typeface="Arial" panose="020B0604020202020204" pitchFamily="34" charset="0"/>
              </a:rPr>
              <a:t>Was </a:t>
            </a:r>
            <a:r>
              <a:rPr lang="en-GB" dirty="0">
                <a:latin typeface="Arial" panose="020B0604020202020204" pitchFamily="34" charset="0"/>
                <a:cs typeface="Arial" panose="020B0604020202020204" pitchFamily="34" charset="0"/>
              </a:rPr>
              <a:t>Edward right to experiment on an 8 year old boy? </a:t>
            </a:r>
            <a:endParaRPr lang="en-GB" dirty="0" smtClean="0">
              <a:latin typeface="Arial" panose="020B0604020202020204" pitchFamily="34" charset="0"/>
              <a:cs typeface="Arial" panose="020B0604020202020204" pitchFamily="34" charset="0"/>
            </a:endParaRPr>
          </a:p>
          <a:p>
            <a:pPr>
              <a:lnSpc>
                <a:spcPct val="150000"/>
              </a:lnSpc>
            </a:pPr>
            <a:r>
              <a:rPr lang="en-GB" dirty="0" smtClean="0">
                <a:latin typeface="Arial" panose="020B0604020202020204" pitchFamily="34" charset="0"/>
                <a:cs typeface="Arial" panose="020B0604020202020204" pitchFamily="34" charset="0"/>
              </a:rPr>
              <a:t>What </a:t>
            </a:r>
            <a:r>
              <a:rPr lang="en-GB" dirty="0">
                <a:latin typeface="Arial" panose="020B0604020202020204" pitchFamily="34" charset="0"/>
                <a:cs typeface="Arial" panose="020B0604020202020204" pitchFamily="34" charset="0"/>
              </a:rPr>
              <a:t>were the risks? </a:t>
            </a:r>
            <a:endParaRPr lang="en-GB" dirty="0" smtClean="0">
              <a:latin typeface="Arial" panose="020B0604020202020204" pitchFamily="34" charset="0"/>
              <a:cs typeface="Arial" panose="020B0604020202020204" pitchFamily="34" charset="0"/>
            </a:endParaRPr>
          </a:p>
          <a:p>
            <a:pPr>
              <a:lnSpc>
                <a:spcPct val="150000"/>
              </a:lnSpc>
            </a:pPr>
            <a:r>
              <a:rPr lang="en-GB" dirty="0" smtClean="0">
                <a:latin typeface="Arial" panose="020B0604020202020204" pitchFamily="34" charset="0"/>
                <a:cs typeface="Arial" panose="020B0604020202020204" pitchFamily="34" charset="0"/>
              </a:rPr>
              <a:t>What </a:t>
            </a:r>
            <a:r>
              <a:rPr lang="en-GB" dirty="0">
                <a:latin typeface="Arial" panose="020B0604020202020204" pitchFamily="34" charset="0"/>
                <a:cs typeface="Arial" panose="020B0604020202020204" pitchFamily="34" charset="0"/>
              </a:rPr>
              <a:t>were </a:t>
            </a:r>
            <a:r>
              <a:rPr lang="en-GB" dirty="0" smtClean="0">
                <a:latin typeface="Arial" panose="020B0604020202020204" pitchFamily="34" charset="0"/>
                <a:cs typeface="Arial" panose="020B0604020202020204" pitchFamily="34" charset="0"/>
              </a:rPr>
              <a:t>the </a:t>
            </a:r>
            <a:r>
              <a:rPr lang="en-GB" dirty="0">
                <a:latin typeface="Arial" panose="020B0604020202020204" pitchFamily="34" charset="0"/>
                <a:cs typeface="Arial" panose="020B0604020202020204" pitchFamily="34" charset="0"/>
              </a:rPr>
              <a:t>benefits? </a:t>
            </a:r>
            <a:endParaRPr lang="en-GB" dirty="0" smtClean="0">
              <a:latin typeface="Arial" panose="020B0604020202020204" pitchFamily="34" charset="0"/>
              <a:cs typeface="Arial" panose="020B0604020202020204" pitchFamily="34" charset="0"/>
            </a:endParaRPr>
          </a:p>
          <a:p>
            <a:pPr>
              <a:lnSpc>
                <a:spcPct val="150000"/>
              </a:lnSpc>
            </a:pPr>
            <a:r>
              <a:rPr lang="en-GB" dirty="0" smtClean="0">
                <a:latin typeface="Arial" panose="020B0604020202020204" pitchFamily="34" charset="0"/>
                <a:cs typeface="Arial" panose="020B0604020202020204" pitchFamily="34" charset="0"/>
              </a:rPr>
              <a:t>On </a:t>
            </a:r>
            <a:r>
              <a:rPr lang="en-GB" dirty="0">
                <a:latin typeface="Arial" panose="020B0604020202020204" pitchFamily="34" charset="0"/>
                <a:cs typeface="Arial" panose="020B0604020202020204" pitchFamily="34" charset="0"/>
              </a:rPr>
              <a:t>balance was this the right thing to do? </a:t>
            </a:r>
            <a:endParaRPr lang="en-GB" dirty="0" smtClean="0">
              <a:latin typeface="Arial" panose="020B0604020202020204" pitchFamily="34" charset="0"/>
              <a:cs typeface="Arial" panose="020B0604020202020204" pitchFamily="34" charset="0"/>
            </a:endParaRPr>
          </a:p>
          <a:p>
            <a:pPr>
              <a:lnSpc>
                <a:spcPct val="150000"/>
              </a:lnSpc>
            </a:pPr>
            <a:r>
              <a:rPr lang="en-GB" dirty="0" smtClean="0">
                <a:latin typeface="Arial" panose="020B0604020202020204" pitchFamily="34" charset="0"/>
                <a:cs typeface="Arial" panose="020B0604020202020204" pitchFamily="34" charset="0"/>
              </a:rPr>
              <a:t>Do </a:t>
            </a:r>
            <a:r>
              <a:rPr lang="en-GB" dirty="0">
                <a:latin typeface="Arial" panose="020B0604020202020204" pitchFamily="34" charset="0"/>
                <a:cs typeface="Arial" panose="020B0604020202020204" pitchFamily="34" charset="0"/>
              </a:rPr>
              <a:t>you think this would happen today? </a:t>
            </a: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Did you know that </a:t>
            </a:r>
            <a:r>
              <a:rPr lang="en-GB" dirty="0" err="1" smtClean="0">
                <a:latin typeface="Arial" panose="020B0604020202020204" pitchFamily="34" charset="0"/>
                <a:cs typeface="Arial" panose="020B0604020202020204" pitchFamily="34" charset="0"/>
              </a:rPr>
              <a:t>vacca</a:t>
            </a:r>
            <a:r>
              <a:rPr lang="en-GB" dirty="0" smtClean="0">
                <a:latin typeface="Arial" panose="020B0604020202020204" pitchFamily="34" charset="0"/>
                <a:cs typeface="Arial" panose="020B0604020202020204" pitchFamily="34" charset="0"/>
              </a:rPr>
              <a:t> = cow in Latin!</a:t>
            </a:r>
          </a:p>
          <a:p>
            <a:endParaRPr lang="en-GB" sz="900" dirty="0" smtClean="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At the present time there is no vaccination against </a:t>
            </a:r>
            <a:r>
              <a:rPr lang="en-GB" dirty="0" err="1">
                <a:latin typeface="Arial" panose="020B0604020202020204" pitchFamily="34" charset="0"/>
                <a:cs typeface="Arial" panose="020B0604020202020204" pitchFamily="34" charset="0"/>
              </a:rPr>
              <a:t>Covid</a:t>
            </a:r>
            <a:r>
              <a:rPr lang="en-GB" dirty="0">
                <a:latin typeface="Arial" panose="020B0604020202020204" pitchFamily="34" charset="0"/>
                <a:cs typeface="Arial" panose="020B0604020202020204" pitchFamily="34" charset="0"/>
              </a:rPr>
              <a:t> 19. </a:t>
            </a:r>
            <a:endParaRPr lang="en-GB" dirty="0" smtClean="0">
              <a:latin typeface="Arial" panose="020B0604020202020204" pitchFamily="34" charset="0"/>
              <a:cs typeface="Arial" panose="020B0604020202020204" pitchFamily="34" charset="0"/>
            </a:endParaRPr>
          </a:p>
          <a:p>
            <a:endParaRPr lang="en-GB" sz="900"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Can </a:t>
            </a:r>
            <a:r>
              <a:rPr lang="en-GB" dirty="0">
                <a:latin typeface="Arial" panose="020B0604020202020204" pitchFamily="34" charset="0"/>
                <a:cs typeface="Arial" panose="020B0604020202020204" pitchFamily="34" charset="0"/>
              </a:rPr>
              <a:t>you find out about any examples of people taking part in </a:t>
            </a:r>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trials </a:t>
            </a:r>
            <a:r>
              <a:rPr lang="en-GB" dirty="0">
                <a:latin typeface="Arial" panose="020B0604020202020204" pitchFamily="34" charset="0"/>
                <a:cs typeface="Arial" panose="020B0604020202020204" pitchFamily="34" charset="0"/>
              </a:rPr>
              <a:t>for a new vaccine?</a:t>
            </a:r>
          </a:p>
        </p:txBody>
      </p:sp>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1971" t="48455" r="51236" b="10448"/>
          <a:stretch/>
        </p:blipFill>
        <p:spPr bwMode="auto">
          <a:xfrm>
            <a:off x="7222115" y="5199754"/>
            <a:ext cx="1921885" cy="1658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txBox="1">
            <a:spLocks/>
          </p:cNvSpPr>
          <p:nvPr/>
        </p:nvSpPr>
        <p:spPr>
          <a:xfrm>
            <a:off x="593414" y="1202493"/>
            <a:ext cx="7992889" cy="792088"/>
          </a:xfrm>
          <a:prstGeom prst="rect">
            <a:avLst/>
          </a:prstGeom>
          <a:solidFill>
            <a:srgbClr val="FFFF00"/>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smtClean="0">
                <a:latin typeface="Arial" panose="020B0604020202020204" pitchFamily="34" charset="0"/>
                <a:cs typeface="Arial" panose="020B0604020202020204" pitchFamily="34" charset="0"/>
              </a:rPr>
              <a:t>Activity</a:t>
            </a:r>
            <a:endParaRPr lang="en-GB"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925900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10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10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10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10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26" dur="10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10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 calcmode="lin" valueType="num">
                                      <p:cBhvr additive="base">
                                        <p:cTn id="37" dur="10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38" dur="10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 calcmode="lin" valueType="num">
                                      <p:cBhvr additive="base">
                                        <p:cTn id="43" dur="1000" fill="hold"/>
                                        <p:tgtEl>
                                          <p:spTgt spid="3">
                                            <p:txEl>
                                              <p:pRg st="10" end="10"/>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3">
                                            <p:txEl>
                                              <p:pRg st="10" end="10"/>
                                            </p:txEl>
                                          </p:spTgt>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anim calcmode="lin" valueType="num">
                                      <p:cBhvr additive="base">
                                        <p:cTn id="47" dur="1000" fill="hold"/>
                                        <p:tgtEl>
                                          <p:spTgt spid="3">
                                            <p:txEl>
                                              <p:pRg st="12" end="12"/>
                                            </p:txEl>
                                          </p:spTgt>
                                        </p:tgtEl>
                                        <p:attrNameLst>
                                          <p:attrName>ppt_x</p:attrName>
                                        </p:attrNameLst>
                                      </p:cBhvr>
                                      <p:tavLst>
                                        <p:tav tm="0">
                                          <p:val>
                                            <p:strVal val="0-#ppt_w/2"/>
                                          </p:val>
                                        </p:tav>
                                        <p:tav tm="100000">
                                          <p:val>
                                            <p:strVal val="#ppt_x"/>
                                          </p:val>
                                        </p:tav>
                                      </p:tavLst>
                                    </p:anim>
                                    <p:anim calcmode="lin" valueType="num">
                                      <p:cBhvr additive="base">
                                        <p:cTn id="48" dur="1000" fill="hold"/>
                                        <p:tgtEl>
                                          <p:spTgt spid="3">
                                            <p:txEl>
                                              <p:pRg st="12" end="12"/>
                                            </p:txEl>
                                          </p:spTgt>
                                        </p:tgtEl>
                                        <p:attrNameLst>
                                          <p:attrName>ppt_y</p:attrName>
                                        </p:attrNameLst>
                                      </p:cBhvr>
                                      <p:tavLst>
                                        <p:tav tm="0">
                                          <p:val>
                                            <p:strVal val="#ppt_y"/>
                                          </p:val>
                                        </p:tav>
                                        <p:tav tm="100000">
                                          <p:val>
                                            <p:strVal val="#ppt_y"/>
                                          </p:val>
                                        </p:tav>
                                      </p:tavLst>
                                    </p:anim>
                                  </p:childTnLst>
                                </p:cTn>
                              </p:par>
                              <p:par>
                                <p:cTn id="49" presetID="2" presetClass="entr" presetSubtype="8" fill="hold" nodeType="withEffect">
                                  <p:stCondLst>
                                    <p:cond delay="0"/>
                                  </p:stCondLst>
                                  <p:childTnLst>
                                    <p:set>
                                      <p:cBhvr>
                                        <p:cTn id="50" dur="1" fill="hold">
                                          <p:stCondLst>
                                            <p:cond delay="0"/>
                                          </p:stCondLst>
                                        </p:cTn>
                                        <p:tgtEl>
                                          <p:spTgt spid="3">
                                            <p:txEl>
                                              <p:pRg st="13" end="13"/>
                                            </p:txEl>
                                          </p:spTgt>
                                        </p:tgtEl>
                                        <p:attrNameLst>
                                          <p:attrName>style.visibility</p:attrName>
                                        </p:attrNameLst>
                                      </p:cBhvr>
                                      <p:to>
                                        <p:strVal val="visible"/>
                                      </p:to>
                                    </p:set>
                                    <p:anim calcmode="lin" valueType="num">
                                      <p:cBhvr additive="base">
                                        <p:cTn id="51" dur="1000" fill="hold"/>
                                        <p:tgtEl>
                                          <p:spTgt spid="3">
                                            <p:txEl>
                                              <p:pRg st="13" end="13"/>
                                            </p:txEl>
                                          </p:spTgt>
                                        </p:tgtEl>
                                        <p:attrNameLst>
                                          <p:attrName>ppt_x</p:attrName>
                                        </p:attrNameLst>
                                      </p:cBhvr>
                                      <p:tavLst>
                                        <p:tav tm="0">
                                          <p:val>
                                            <p:strVal val="0-#ppt_w/2"/>
                                          </p:val>
                                        </p:tav>
                                        <p:tav tm="100000">
                                          <p:val>
                                            <p:strVal val="#ppt_x"/>
                                          </p:val>
                                        </p:tav>
                                      </p:tavLst>
                                    </p:anim>
                                    <p:anim calcmode="lin" valueType="num">
                                      <p:cBhvr additive="base">
                                        <p:cTn id="52" dur="1000" fill="hold"/>
                                        <p:tgtEl>
                                          <p:spTgt spid="3">
                                            <p:txEl>
                                              <p:pRg st="13" end="1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499992" y="1286390"/>
            <a:ext cx="4104456" cy="5078313"/>
          </a:xfrm>
          <a:prstGeom prst="rect">
            <a:avLst/>
          </a:prstGeom>
          <a:noFill/>
        </p:spPr>
        <p:txBody>
          <a:bodyPr wrap="square" rtlCol="0">
            <a:spAutoFit/>
          </a:bodyPr>
          <a:lstStyle/>
          <a:p>
            <a:r>
              <a:rPr lang="en-GB" dirty="0" smtClean="0">
                <a:latin typeface="Arial" panose="020B0604020202020204" pitchFamily="34" charset="0"/>
                <a:cs typeface="Arial" panose="020B0604020202020204" pitchFamily="34" charset="0"/>
              </a:rPr>
              <a:t>In </a:t>
            </a:r>
            <a:r>
              <a:rPr lang="en-GB" dirty="0">
                <a:latin typeface="Arial" panose="020B0604020202020204" pitchFamily="34" charset="0"/>
                <a:cs typeface="Arial" panose="020B0604020202020204" pitchFamily="34" charset="0"/>
              </a:rPr>
              <a:t>all, </a:t>
            </a:r>
            <a:r>
              <a:rPr lang="en-GB" dirty="0" smtClean="0">
                <a:latin typeface="Arial" panose="020B0604020202020204" pitchFamily="34" charset="0"/>
                <a:cs typeface="Arial" panose="020B0604020202020204" pitchFamily="34" charset="0"/>
              </a:rPr>
              <a:t>Edward </a:t>
            </a:r>
            <a:r>
              <a:rPr lang="en-GB" dirty="0">
                <a:latin typeface="Arial" panose="020B0604020202020204" pitchFamily="34" charset="0"/>
                <a:cs typeface="Arial" panose="020B0604020202020204" pitchFamily="34" charset="0"/>
              </a:rPr>
              <a:t>tested his method on 23 </a:t>
            </a:r>
            <a:r>
              <a:rPr lang="en-GB" dirty="0" smtClean="0">
                <a:latin typeface="Arial" panose="020B0604020202020204" pitchFamily="34" charset="0"/>
                <a:cs typeface="Arial" panose="020B0604020202020204" pitchFamily="34" charset="0"/>
              </a:rPr>
              <a:t>people: </a:t>
            </a:r>
            <a:r>
              <a:rPr lang="en-GB" dirty="0">
                <a:latin typeface="Arial" panose="020B0604020202020204" pitchFamily="34" charset="0"/>
                <a:cs typeface="Arial" panose="020B0604020202020204" pitchFamily="34" charset="0"/>
              </a:rPr>
              <a:t>all recovered fully and were completely immune to smallpox. </a:t>
            </a:r>
            <a:endParaRPr lang="en-GB" dirty="0" smtClean="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He ‘christened’ his hut the 'Temple of </a:t>
            </a:r>
            <a:r>
              <a:rPr lang="en-GB" dirty="0" err="1">
                <a:latin typeface="Arial" panose="020B0604020202020204" pitchFamily="34" charset="0"/>
                <a:cs typeface="Arial" panose="020B0604020202020204" pitchFamily="34" charset="0"/>
              </a:rPr>
              <a:t>Vaccinia</a:t>
            </a:r>
            <a:r>
              <a:rPr lang="en-GB" dirty="0">
                <a:latin typeface="Arial" panose="020B0604020202020204" pitchFamily="34" charset="0"/>
                <a:cs typeface="Arial" panose="020B0604020202020204" pitchFamily="34" charset="0"/>
              </a:rPr>
              <a:t>', and continued to use it to provide vaccinations to the poor of the district free of charge</a:t>
            </a:r>
            <a:r>
              <a:rPr lang="en-GB" dirty="0" smtClean="0">
                <a:latin typeface="Arial" panose="020B0604020202020204" pitchFamily="34" charset="0"/>
                <a:cs typeface="Arial" panose="020B0604020202020204" pitchFamily="34" charset="0"/>
              </a:rPr>
              <a:t>.</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After </a:t>
            </a:r>
            <a:r>
              <a:rPr lang="en-GB" dirty="0">
                <a:latin typeface="Arial" panose="020B0604020202020204" pitchFamily="34" charset="0"/>
                <a:cs typeface="Arial" panose="020B0604020202020204" pitchFamily="34" charset="0"/>
              </a:rPr>
              <a:t>he published his findings, there was an almost instantaneous response as his theory of vaccination was taken up globally, in the Americas, South-East Asia and China. </a:t>
            </a:r>
            <a:endParaRPr lang="en-GB" dirty="0" smtClean="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As </a:t>
            </a:r>
            <a:r>
              <a:rPr lang="en-GB" dirty="0">
                <a:latin typeface="Arial" panose="020B0604020202020204" pitchFamily="34" charset="0"/>
                <a:cs typeface="Arial" panose="020B0604020202020204" pitchFamily="34" charset="0"/>
              </a:rPr>
              <a:t>a pioneer of vaccination, </a:t>
            </a:r>
            <a:r>
              <a:rPr lang="en-GB" dirty="0" smtClean="0">
                <a:latin typeface="Arial" panose="020B0604020202020204" pitchFamily="34" charset="0"/>
                <a:cs typeface="Arial" panose="020B0604020202020204" pitchFamily="34" charset="0"/>
              </a:rPr>
              <a:t>Edward </a:t>
            </a:r>
            <a:r>
              <a:rPr lang="en-GB" dirty="0">
                <a:latin typeface="Arial" panose="020B0604020202020204" pitchFamily="34" charset="0"/>
                <a:cs typeface="Arial" panose="020B0604020202020204" pitchFamily="34" charset="0"/>
              </a:rPr>
              <a:t>is acknowledged as having </a:t>
            </a:r>
            <a:r>
              <a:rPr lang="en-GB" b="1" dirty="0">
                <a:latin typeface="Arial" panose="020B0604020202020204" pitchFamily="34" charset="0"/>
                <a:cs typeface="Arial" panose="020B0604020202020204" pitchFamily="34" charset="0"/>
              </a:rPr>
              <a:t>saved more lives than any other </a:t>
            </a:r>
            <a:r>
              <a:rPr lang="en-GB" b="1" dirty="0" smtClean="0">
                <a:latin typeface="Arial" panose="020B0604020202020204" pitchFamily="34" charset="0"/>
                <a:cs typeface="Arial" panose="020B0604020202020204" pitchFamily="34" charset="0"/>
              </a:rPr>
              <a:t>human!</a:t>
            </a:r>
          </a:p>
        </p:txBody>
      </p:sp>
      <p:pic>
        <p:nvPicPr>
          <p:cNvPr id="2" name="Picture 1"/>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t="7252" b="14395"/>
          <a:stretch/>
        </p:blipFill>
        <p:spPr>
          <a:xfrm>
            <a:off x="179512" y="1398989"/>
            <a:ext cx="4126676" cy="4850049"/>
          </a:xfrm>
          <a:prstGeom prst="rect">
            <a:avLst/>
          </a:prstGeom>
        </p:spPr>
      </p:pic>
      <p:sp>
        <p:nvSpPr>
          <p:cNvPr id="4" name="Rectangle 3"/>
          <p:cNvSpPr/>
          <p:nvPr/>
        </p:nvSpPr>
        <p:spPr>
          <a:xfrm>
            <a:off x="1028775" y="6249038"/>
            <a:ext cx="2190600" cy="369332"/>
          </a:xfrm>
          <a:prstGeom prst="rect">
            <a:avLst/>
          </a:prstGeom>
        </p:spPr>
        <p:txBody>
          <a:bodyPr wrap="none">
            <a:spAutoFit/>
          </a:bodyPr>
          <a:lstStyle/>
          <a:p>
            <a:r>
              <a:rPr lang="en-GB" dirty="0">
                <a:latin typeface="Arial" panose="020B0604020202020204" pitchFamily="34" charset="0"/>
                <a:cs typeface="Arial" panose="020B0604020202020204" pitchFamily="34" charset="0"/>
              </a:rPr>
              <a:t>'Temple of </a:t>
            </a:r>
            <a:r>
              <a:rPr lang="en-GB" dirty="0" err="1">
                <a:latin typeface="Arial" panose="020B0604020202020204" pitchFamily="34" charset="0"/>
                <a:cs typeface="Arial" panose="020B0604020202020204" pitchFamily="34" charset="0"/>
              </a:rPr>
              <a:t>Vaccinia</a:t>
            </a:r>
            <a:r>
              <a:rPr lang="en-GB" dirty="0">
                <a:latin typeface="Arial" panose="020B0604020202020204" pitchFamily="34" charset="0"/>
                <a:cs typeface="Arial" panose="020B0604020202020204" pitchFamily="34" charset="0"/>
              </a:rPr>
              <a:t>'</a:t>
            </a:r>
            <a:endParaRPr lang="en-GB" dirty="0"/>
          </a:p>
        </p:txBody>
      </p:sp>
    </p:spTree>
    <p:custDataLst>
      <p:tags r:id="rId1"/>
    </p:custDataLst>
    <p:extLst>
      <p:ext uri="{BB962C8B-B14F-4D97-AF65-F5344CB8AC3E}">
        <p14:creationId xmlns:p14="http://schemas.microsoft.com/office/powerpoint/2010/main" val="177032293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499992" y="1196752"/>
            <a:ext cx="4104456" cy="535531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So important to our heritage is Edward’s hut that in 1952, it was </a:t>
            </a:r>
            <a:r>
              <a:rPr lang="en-GB" dirty="0">
                <a:latin typeface="Arial" panose="020B0604020202020204" pitchFamily="34" charset="0"/>
                <a:cs typeface="Arial" panose="020B0604020202020204" pitchFamily="34" charset="0"/>
                <a:hlinkClick r:id="rId5"/>
              </a:rPr>
              <a:t>listed as Grade II*</a:t>
            </a:r>
            <a:r>
              <a:rPr lang="en-GB" dirty="0">
                <a:latin typeface="Arial" panose="020B0604020202020204" pitchFamily="34" charset="0"/>
                <a:cs typeface="Arial" panose="020B0604020202020204" pitchFamily="34" charset="0"/>
              </a:rPr>
              <a:t>. That means it’s protected, so future generations can learn from it</a:t>
            </a:r>
            <a:r>
              <a:rPr lang="en-GB" dirty="0" smtClean="0">
                <a:latin typeface="Arial" panose="020B0604020202020204" pitchFamily="34" charset="0"/>
                <a:cs typeface="Arial" panose="020B0604020202020204" pitchFamily="34" charset="0"/>
              </a:rPr>
              <a:t>.</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Before Edward’s brilliant work – and even for quite a while after it, there was still a great need for places dedicated to helping those infected with smallpox.</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It was </a:t>
            </a:r>
            <a:r>
              <a:rPr lang="en-GB" dirty="0" smtClean="0">
                <a:latin typeface="Arial" panose="020B0604020202020204" pitchFamily="34" charset="0"/>
                <a:cs typeface="Arial" panose="020B0604020202020204" pitchFamily="34" charset="0"/>
              </a:rPr>
              <a:t>not until ‘The </a:t>
            </a:r>
            <a:r>
              <a:rPr lang="en-GB" dirty="0">
                <a:latin typeface="Arial" panose="020B0604020202020204" pitchFamily="34" charset="0"/>
                <a:cs typeface="Arial" panose="020B0604020202020204" pitchFamily="34" charset="0"/>
              </a:rPr>
              <a:t>Vaccination </a:t>
            </a:r>
            <a:r>
              <a:rPr lang="en-GB" dirty="0" smtClean="0">
                <a:latin typeface="Arial" panose="020B0604020202020204" pitchFamily="34" charset="0"/>
                <a:cs typeface="Arial" panose="020B0604020202020204" pitchFamily="34" charset="0"/>
              </a:rPr>
              <a:t>Act’ </a:t>
            </a:r>
            <a:r>
              <a:rPr lang="en-GB" dirty="0">
                <a:latin typeface="Arial" panose="020B0604020202020204" pitchFamily="34" charset="0"/>
                <a:cs typeface="Arial" panose="020B0604020202020204" pitchFamily="34" charset="0"/>
              </a:rPr>
              <a:t>of 1853 </a:t>
            </a:r>
            <a:r>
              <a:rPr lang="en-GB" dirty="0" smtClean="0">
                <a:latin typeface="Arial" panose="020B0604020202020204" pitchFamily="34" charset="0"/>
                <a:cs typeface="Arial" panose="020B0604020202020204" pitchFamily="34" charset="0"/>
              </a:rPr>
              <a:t>that all babies up to 3 month months old HAD to have a </a:t>
            </a:r>
            <a:r>
              <a:rPr lang="en-GB" dirty="0">
                <a:latin typeface="Arial" panose="020B0604020202020204" pitchFamily="34" charset="0"/>
                <a:cs typeface="Arial" panose="020B0604020202020204" pitchFamily="34" charset="0"/>
              </a:rPr>
              <a:t>smallpox vaccination in England and </a:t>
            </a:r>
            <a:r>
              <a:rPr lang="en-GB" dirty="0" smtClean="0">
                <a:latin typeface="Arial" panose="020B0604020202020204" pitchFamily="34" charset="0"/>
                <a:cs typeface="Arial" panose="020B0604020202020204" pitchFamily="34" charset="0"/>
              </a:rPr>
              <a:t>Wales. </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So let’s look at some other heritage related to smallpox here in England.</a:t>
            </a:r>
          </a:p>
        </p:txBody>
      </p:sp>
      <p:pic>
        <p:nvPicPr>
          <p:cNvPr id="6" name="Picture 5"/>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t="7252" b="14395"/>
          <a:stretch/>
        </p:blipFill>
        <p:spPr>
          <a:xfrm>
            <a:off x="179512" y="1398989"/>
            <a:ext cx="4126676" cy="4850049"/>
          </a:xfrm>
          <a:prstGeom prst="rect">
            <a:avLst/>
          </a:prstGeom>
        </p:spPr>
      </p:pic>
      <p:sp>
        <p:nvSpPr>
          <p:cNvPr id="5" name="Rectangle 4"/>
          <p:cNvSpPr/>
          <p:nvPr/>
        </p:nvSpPr>
        <p:spPr>
          <a:xfrm>
            <a:off x="1028775" y="6249038"/>
            <a:ext cx="2190600" cy="369332"/>
          </a:xfrm>
          <a:prstGeom prst="rect">
            <a:avLst/>
          </a:prstGeom>
        </p:spPr>
        <p:txBody>
          <a:bodyPr wrap="none">
            <a:spAutoFit/>
          </a:bodyPr>
          <a:lstStyle/>
          <a:p>
            <a:r>
              <a:rPr lang="en-GB" dirty="0">
                <a:latin typeface="Arial" panose="020B0604020202020204" pitchFamily="34" charset="0"/>
                <a:cs typeface="Arial" panose="020B0604020202020204" pitchFamily="34" charset="0"/>
              </a:rPr>
              <a:t>'Temple of </a:t>
            </a:r>
            <a:r>
              <a:rPr lang="en-GB" dirty="0" err="1">
                <a:latin typeface="Arial" panose="020B0604020202020204" pitchFamily="34" charset="0"/>
                <a:cs typeface="Arial" panose="020B0604020202020204" pitchFamily="34" charset="0"/>
              </a:rPr>
              <a:t>Vaccinia</a:t>
            </a:r>
            <a:r>
              <a:rPr lang="en-GB" dirty="0">
                <a:latin typeface="Arial" panose="020B0604020202020204" pitchFamily="34" charset="0"/>
                <a:cs typeface="Arial" panose="020B0604020202020204" pitchFamily="34" charset="0"/>
              </a:rPr>
              <a:t>'</a:t>
            </a:r>
            <a:endParaRPr lang="en-GB" dirty="0"/>
          </a:p>
        </p:txBody>
      </p:sp>
    </p:spTree>
    <p:custDataLst>
      <p:tags r:id="rId1"/>
    </p:custDataLst>
    <p:extLst>
      <p:ext uri="{BB962C8B-B14F-4D97-AF65-F5344CB8AC3E}">
        <p14:creationId xmlns:p14="http://schemas.microsoft.com/office/powerpoint/2010/main" val="75754699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17773"/>
          <a:stretch/>
        </p:blipFill>
        <p:spPr>
          <a:xfrm>
            <a:off x="0" y="1841781"/>
            <a:ext cx="6187044" cy="5016219"/>
          </a:xfrm>
          <a:prstGeom prst="rect">
            <a:avLst/>
          </a:prstGeom>
        </p:spPr>
      </p:pic>
      <p:sp>
        <p:nvSpPr>
          <p:cNvPr id="6" name="TextBox 5"/>
          <p:cNvSpPr txBox="1"/>
          <p:nvPr/>
        </p:nvSpPr>
        <p:spPr>
          <a:xfrm>
            <a:off x="6444208" y="1764567"/>
            <a:ext cx="2448272" cy="4247317"/>
          </a:xfrm>
          <a:prstGeom prst="rect">
            <a:avLst/>
          </a:prstGeom>
          <a:noFill/>
        </p:spPr>
        <p:txBody>
          <a:bodyPr wrap="square" rtlCol="0">
            <a:spAutoFit/>
          </a:bodyPr>
          <a:lstStyle/>
          <a:p>
            <a:r>
              <a:rPr lang="en-GB" dirty="0" smtClean="0">
                <a:latin typeface="Arial" panose="020B0604020202020204" pitchFamily="34" charset="0"/>
                <a:cs typeface="Arial" panose="020B0604020202020204" pitchFamily="34" charset="0"/>
              </a:rPr>
              <a:t>This house </a:t>
            </a:r>
            <a:r>
              <a:rPr lang="en-GB" dirty="0">
                <a:latin typeface="Arial" panose="020B0604020202020204" pitchFamily="34" charset="0"/>
                <a:cs typeface="Arial" panose="020B0604020202020204" pitchFamily="34" charset="0"/>
              </a:rPr>
              <a:t>was built in 1763 as an isolation hospital against smallpox by Thomas </a:t>
            </a:r>
            <a:r>
              <a:rPr lang="en-GB" dirty="0" err="1">
                <a:latin typeface="Arial" panose="020B0604020202020204" pitchFamily="34" charset="0"/>
                <a:cs typeface="Arial" panose="020B0604020202020204" pitchFamily="34" charset="0"/>
              </a:rPr>
              <a:t>Dimsdale</a:t>
            </a:r>
            <a:r>
              <a:rPr lang="en-GB" dirty="0">
                <a:latin typeface="Arial" panose="020B0604020202020204" pitchFamily="34" charset="0"/>
                <a:cs typeface="Arial" panose="020B0604020202020204" pitchFamily="34" charset="0"/>
              </a:rPr>
              <a:t> (1712-1800</a:t>
            </a:r>
            <a:r>
              <a:rPr lang="en-GB" dirty="0" smtClean="0">
                <a:latin typeface="Arial" panose="020B0604020202020204" pitchFamily="34" charset="0"/>
                <a:cs typeface="Arial" panose="020B0604020202020204" pitchFamily="34" charset="0"/>
              </a:rPr>
              <a:t>).</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Thomas </a:t>
            </a:r>
            <a:r>
              <a:rPr lang="en-GB" dirty="0" smtClean="0">
                <a:latin typeface="Arial" panose="020B0604020202020204" pitchFamily="34" charset="0"/>
                <a:cs typeface="Arial" panose="020B0604020202020204" pitchFamily="34" charset="0"/>
              </a:rPr>
              <a:t>was also a doctor and </a:t>
            </a:r>
            <a:r>
              <a:rPr lang="en-GB" dirty="0">
                <a:latin typeface="Arial" panose="020B0604020202020204" pitchFamily="34" charset="0"/>
                <a:cs typeface="Arial" panose="020B0604020202020204" pitchFamily="34" charset="0"/>
              </a:rPr>
              <a:t>pioneer of </a:t>
            </a:r>
            <a:r>
              <a:rPr lang="en-GB" dirty="0" smtClean="0">
                <a:latin typeface="Arial" panose="020B0604020202020204" pitchFamily="34" charset="0"/>
                <a:cs typeface="Arial" panose="020B0604020202020204" pitchFamily="34" charset="0"/>
              </a:rPr>
              <a:t>smallpox inoculation.</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He lived next door and his house </a:t>
            </a:r>
            <a:r>
              <a:rPr lang="en-GB" dirty="0">
                <a:latin typeface="Arial" panose="020B0604020202020204" pitchFamily="34" charset="0"/>
                <a:cs typeface="Arial" panose="020B0604020202020204" pitchFamily="34" charset="0"/>
              </a:rPr>
              <a:t>was known as 'The Inoculation </a:t>
            </a:r>
            <a:r>
              <a:rPr lang="en-GB" dirty="0" smtClean="0">
                <a:latin typeface="Arial" panose="020B0604020202020204" pitchFamily="34" charset="0"/>
                <a:cs typeface="Arial" panose="020B0604020202020204" pitchFamily="34" charset="0"/>
              </a:rPr>
              <a:t>House‘</a:t>
            </a:r>
          </a:p>
        </p:txBody>
      </p:sp>
      <p:sp>
        <p:nvSpPr>
          <p:cNvPr id="7" name="TextBox 6"/>
          <p:cNvSpPr txBox="1"/>
          <p:nvPr/>
        </p:nvSpPr>
        <p:spPr>
          <a:xfrm>
            <a:off x="593414" y="1263846"/>
            <a:ext cx="8550586" cy="369332"/>
          </a:xfrm>
          <a:prstGeom prst="rect">
            <a:avLst/>
          </a:prstGeom>
          <a:noFill/>
        </p:spPr>
        <p:txBody>
          <a:bodyPr wrap="square" rtlCol="0">
            <a:spAutoFit/>
          </a:bodyPr>
          <a:lstStyle/>
          <a:p>
            <a:r>
              <a:rPr lang="en-GB" dirty="0" smtClean="0">
                <a:latin typeface="Arial" panose="020B0604020202020204" pitchFamily="34" charset="0"/>
                <a:cs typeface="Arial" panose="020B0604020202020204" pitchFamily="34" charset="0"/>
              </a:rPr>
              <a:t>The </a:t>
            </a:r>
            <a:r>
              <a:rPr lang="en-GB" dirty="0">
                <a:latin typeface="Arial" panose="020B0604020202020204" pitchFamily="34" charset="0"/>
                <a:cs typeface="Arial" panose="020B0604020202020204" pitchFamily="34" charset="0"/>
              </a:rPr>
              <a:t>Old Pest House, </a:t>
            </a:r>
            <a:r>
              <a:rPr lang="en-GB" dirty="0" err="1">
                <a:latin typeface="Arial" panose="020B0604020202020204" pitchFamily="34" charset="0"/>
                <a:cs typeface="Arial" panose="020B0604020202020204" pitchFamily="34" charset="0"/>
              </a:rPr>
              <a:t>Byde</a:t>
            </a:r>
            <a:r>
              <a:rPr lang="en-GB" dirty="0">
                <a:latin typeface="Arial" panose="020B0604020202020204" pitchFamily="34" charset="0"/>
                <a:cs typeface="Arial" panose="020B0604020202020204" pitchFamily="34" charset="0"/>
              </a:rPr>
              <a:t> Street, Hertford, Hertfordshire</a:t>
            </a:r>
            <a:r>
              <a:rPr lang="en-GB" dirty="0" smtClean="0">
                <a:latin typeface="Arial" panose="020B0604020202020204" pitchFamily="34" charset="0"/>
                <a:cs typeface="Arial" panose="020B0604020202020204" pitchFamily="34" charset="0"/>
              </a:rPr>
              <a:t>.</a:t>
            </a:r>
            <a:endParaRPr lang="en-GB"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28138014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39552" y="1700808"/>
            <a:ext cx="8064896" cy="4893647"/>
          </a:xfrm>
          <a:prstGeom prst="rect">
            <a:avLst/>
          </a:prstGeom>
          <a:noFill/>
        </p:spPr>
        <p:txBody>
          <a:bodyPr wrap="square" rtlCol="0">
            <a:spAutoFit/>
          </a:bodyPr>
          <a:lstStyle/>
          <a:p>
            <a:r>
              <a:rPr lang="en-GB" sz="2400" dirty="0" smtClean="0">
                <a:latin typeface="Arial" panose="020B0604020202020204" pitchFamily="34" charset="0"/>
                <a:cs typeface="Arial" panose="020B0604020202020204" pitchFamily="34" charset="0"/>
              </a:rPr>
              <a:t>Inoculation </a:t>
            </a:r>
            <a:r>
              <a:rPr lang="en-GB" sz="2400" dirty="0" err="1" smtClean="0">
                <a:latin typeface="Arial" panose="020B0604020202020204" pitchFamily="34" charset="0"/>
                <a:cs typeface="Arial" panose="020B0604020202020204" pitchFamily="34" charset="0"/>
              </a:rPr>
              <a:t>Vs</a:t>
            </a:r>
            <a:r>
              <a:rPr lang="en-GB" sz="2400" dirty="0">
                <a:latin typeface="Arial" panose="020B0604020202020204" pitchFamily="34" charset="0"/>
                <a:cs typeface="Arial" panose="020B0604020202020204" pitchFamily="34" charset="0"/>
              </a:rPr>
              <a:t> </a:t>
            </a:r>
            <a:r>
              <a:rPr lang="en-GB" sz="2400" dirty="0" smtClean="0">
                <a:latin typeface="Arial" panose="020B0604020202020204" pitchFamily="34" charset="0"/>
                <a:cs typeface="Arial" panose="020B0604020202020204" pitchFamily="34" charset="0"/>
              </a:rPr>
              <a:t>Vaccination</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Before Edward Jenner’s vaccine, Thomas </a:t>
            </a:r>
            <a:r>
              <a:rPr lang="en-GB" dirty="0" err="1">
                <a:latin typeface="Arial" panose="020B0604020202020204" pitchFamily="34" charset="0"/>
                <a:cs typeface="Arial" panose="020B0604020202020204" pitchFamily="34" charset="0"/>
              </a:rPr>
              <a:t>Dimsdale</a:t>
            </a:r>
            <a:r>
              <a:rPr lang="en-GB" dirty="0">
                <a:latin typeface="Arial" panose="020B0604020202020204" pitchFamily="34" charset="0"/>
                <a:cs typeface="Arial" panose="020B0604020202020204" pitchFamily="34" charset="0"/>
              </a:rPr>
              <a:t> inoculated </a:t>
            </a:r>
            <a:r>
              <a:rPr lang="en-GB" dirty="0" smtClean="0">
                <a:latin typeface="Arial" panose="020B0604020202020204" pitchFamily="34" charset="0"/>
                <a:cs typeface="Arial" panose="020B0604020202020204" pitchFamily="34" charset="0"/>
              </a:rPr>
              <a:t>people. This meant deliberately infecting them </a:t>
            </a:r>
            <a:r>
              <a:rPr lang="en-GB" dirty="0">
                <a:latin typeface="Arial" panose="020B0604020202020204" pitchFamily="34" charset="0"/>
                <a:cs typeface="Arial" panose="020B0604020202020204" pitchFamily="34" charset="0"/>
              </a:rPr>
              <a:t>with actual smallpox, not cowpox.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This worked for many people, giving them a mild case of smallpox, from which they recovered and developed </a:t>
            </a:r>
            <a:r>
              <a:rPr lang="en-GB" dirty="0" smtClean="0">
                <a:latin typeface="Arial" panose="020B0604020202020204" pitchFamily="34" charset="0"/>
                <a:cs typeface="Arial" panose="020B0604020202020204" pitchFamily="34" charset="0"/>
              </a:rPr>
              <a:t>immunity.</a:t>
            </a:r>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But it didn’t work for everyone, some people who were given it got full-blown smallpox and died!</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However, </a:t>
            </a:r>
            <a:r>
              <a:rPr lang="en-GB" dirty="0">
                <a:latin typeface="Arial" panose="020B0604020202020204" pitchFamily="34" charset="0"/>
                <a:cs typeface="Arial" panose="020B0604020202020204" pitchFamily="34" charset="0"/>
              </a:rPr>
              <a:t>it was the work of earlier </a:t>
            </a:r>
            <a:r>
              <a:rPr lang="en-GB" dirty="0" smtClean="0">
                <a:latin typeface="Arial" panose="020B0604020202020204" pitchFamily="34" charset="0"/>
                <a:cs typeface="Arial" panose="020B0604020202020204" pitchFamily="34" charset="0"/>
              </a:rPr>
              <a:t>doctors </a:t>
            </a:r>
            <a:r>
              <a:rPr lang="en-GB" dirty="0">
                <a:latin typeface="Arial" panose="020B0604020202020204" pitchFamily="34" charset="0"/>
                <a:cs typeface="Arial" panose="020B0604020202020204" pitchFamily="34" charset="0"/>
              </a:rPr>
              <a:t>like Thomas, who helped Edward find a better solution</a:t>
            </a:r>
            <a:r>
              <a:rPr lang="en-GB" dirty="0" smtClean="0">
                <a:latin typeface="Arial" panose="020B0604020202020204" pitchFamily="34" charset="0"/>
                <a:cs typeface="Arial" panose="020B0604020202020204" pitchFamily="34" charset="0"/>
              </a:rPr>
              <a:t>.</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Both however, should be thankful </a:t>
            </a:r>
            <a:r>
              <a:rPr lang="en-GB" dirty="0">
                <a:latin typeface="Arial" panose="020B0604020202020204" pitchFamily="34" charset="0"/>
                <a:cs typeface="Arial" panose="020B0604020202020204" pitchFamily="34" charset="0"/>
              </a:rPr>
              <a:t>to </a:t>
            </a:r>
            <a:r>
              <a:rPr lang="en-GB" dirty="0">
                <a:latin typeface="Arial" panose="020B0604020202020204" pitchFamily="34" charset="0"/>
                <a:cs typeface="Arial" panose="020B0604020202020204" pitchFamily="34" charset="0"/>
                <a:hlinkClick r:id="rId5"/>
              </a:rPr>
              <a:t>Lady Mary </a:t>
            </a:r>
            <a:r>
              <a:rPr lang="en-GB" dirty="0" err="1">
                <a:latin typeface="Arial" panose="020B0604020202020204" pitchFamily="34" charset="0"/>
                <a:cs typeface="Arial" panose="020B0604020202020204" pitchFamily="34" charset="0"/>
                <a:hlinkClick r:id="rId5"/>
              </a:rPr>
              <a:t>Wortley</a:t>
            </a:r>
            <a:r>
              <a:rPr lang="en-GB" dirty="0">
                <a:latin typeface="Arial" panose="020B0604020202020204" pitchFamily="34" charset="0"/>
                <a:cs typeface="Arial" panose="020B0604020202020204" pitchFamily="34" charset="0"/>
                <a:hlinkClick r:id="rId5"/>
              </a:rPr>
              <a:t> Montague</a:t>
            </a:r>
            <a:r>
              <a:rPr lang="en-GB" dirty="0">
                <a:latin typeface="Arial" panose="020B0604020202020204" pitchFamily="34" charset="0"/>
                <a:cs typeface="Arial" panose="020B0604020202020204" pitchFamily="34" charset="0"/>
              </a:rPr>
              <a:t>, who was influential in introducing the practice of inoculation </a:t>
            </a:r>
            <a:r>
              <a:rPr lang="en-GB" dirty="0" smtClean="0">
                <a:latin typeface="Arial" panose="020B0604020202020204" pitchFamily="34" charset="0"/>
                <a:cs typeface="Arial" panose="020B0604020202020204" pitchFamily="34" charset="0"/>
              </a:rPr>
              <a:t>into England.</a:t>
            </a:r>
            <a:endParaRPr lang="en-GB" dirty="0">
              <a:latin typeface="Arial" panose="020B0604020202020204" pitchFamily="34" charset="0"/>
              <a:cs typeface="Arial" panose="020B0604020202020204" pitchFamily="34" charset="0"/>
            </a:endParaRPr>
          </a:p>
          <a:p>
            <a:endParaRPr lang="en-GB" dirty="0"/>
          </a:p>
        </p:txBody>
      </p:sp>
    </p:spTree>
    <p:custDataLst>
      <p:tags r:id="rId1"/>
    </p:custDataLst>
    <p:extLst>
      <p:ext uri="{BB962C8B-B14F-4D97-AF65-F5344CB8AC3E}">
        <p14:creationId xmlns:p14="http://schemas.microsoft.com/office/powerpoint/2010/main" val="42177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xEl>
                                              <p:pRg st="10" end="10"/>
                                            </p:txEl>
                                          </p:spTgt>
                                        </p:tgtEl>
                                        <p:attrNameLst>
                                          <p:attrName>style.visibility</p:attrName>
                                        </p:attrNameLst>
                                      </p:cBhvr>
                                      <p:to>
                                        <p:strVal val="visible"/>
                                      </p:to>
                                    </p:set>
                                    <p:anim calcmode="lin" valueType="num">
                                      <p:cBhvr additive="base">
                                        <p:cTn id="7" dur="1000" fill="hold"/>
                                        <p:tgtEl>
                                          <p:spTgt spid="4">
                                            <p:txEl>
                                              <p:pRg st="10" end="1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4">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11560" y="1124744"/>
            <a:ext cx="7992888" cy="5724644"/>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T</a:t>
            </a:r>
            <a:r>
              <a:rPr lang="en-GB" dirty="0" smtClean="0">
                <a:latin typeface="Arial" panose="020B0604020202020204" pitchFamily="34" charset="0"/>
                <a:cs typeface="Arial" panose="020B0604020202020204" pitchFamily="34" charset="0"/>
              </a:rPr>
              <a:t>he Nightingale Hospitals are just the latest in our history of buildings used to care for those with infectious diseases.</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In history this type of building is called an ‘isolation hospital’. This is because those inside them needed to be kept isolated – away from other people. </a:t>
            </a:r>
          </a:p>
          <a:p>
            <a:endParaRPr lang="en-GB" dirty="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endParaRPr lang="en-GB" sz="800" dirty="0" smtClean="0">
              <a:latin typeface="Arial" panose="020B0604020202020204" pitchFamily="34" charset="0"/>
              <a:cs typeface="Arial" panose="020B0604020202020204" pitchFamily="34" charset="0"/>
            </a:endParaRPr>
          </a:p>
          <a:p>
            <a:endParaRPr lang="en-GB" sz="800" dirty="0">
              <a:latin typeface="Arial" panose="020B0604020202020204" pitchFamily="34" charset="0"/>
              <a:cs typeface="Arial" panose="020B0604020202020204" pitchFamily="34" charset="0"/>
            </a:endParaRPr>
          </a:p>
          <a:p>
            <a:endParaRPr lang="en-GB" sz="800"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This often included doctors and nurses, or those caring for the sick, as well the people who were sick themselves.</a:t>
            </a:r>
            <a:endParaRPr lang="en-GB"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t="17757" b="16585"/>
          <a:stretch/>
        </p:blipFill>
        <p:spPr>
          <a:xfrm>
            <a:off x="1198496" y="2636911"/>
            <a:ext cx="6747009" cy="3455719"/>
          </a:xfrm>
          <a:prstGeom prst="rect">
            <a:avLst/>
          </a:prstGeom>
        </p:spPr>
      </p:pic>
    </p:spTree>
    <p:custDataLst>
      <p:tags r:id="rId1"/>
    </p:custDataLst>
    <p:extLst>
      <p:ext uri="{BB962C8B-B14F-4D97-AF65-F5344CB8AC3E}">
        <p14:creationId xmlns:p14="http://schemas.microsoft.com/office/powerpoint/2010/main" val="250595118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5068182" y="1805762"/>
            <a:ext cx="3816424" cy="4801314"/>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This </a:t>
            </a:r>
            <a:r>
              <a:rPr lang="en-GB" dirty="0" smtClean="0">
                <a:latin typeface="Arial" panose="020B0604020202020204" pitchFamily="34" charset="0"/>
                <a:cs typeface="Arial" panose="020B0604020202020204" pitchFamily="34" charset="0"/>
              </a:rPr>
              <a:t>is the grave of Edmund </a:t>
            </a:r>
            <a:r>
              <a:rPr lang="en-GB" dirty="0">
                <a:latin typeface="Arial" panose="020B0604020202020204" pitchFamily="34" charset="0"/>
                <a:cs typeface="Arial" panose="020B0604020202020204" pitchFamily="34" charset="0"/>
              </a:rPr>
              <a:t>Dolling, </a:t>
            </a:r>
            <a:r>
              <a:rPr lang="en-GB" dirty="0" smtClean="0">
                <a:latin typeface="Arial" panose="020B0604020202020204" pitchFamily="34" charset="0"/>
                <a:cs typeface="Arial" panose="020B0604020202020204" pitchFamily="34" charset="0"/>
              </a:rPr>
              <a:t>its inscription reads:</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In Memory of Edmund Dolling who Died of ye Small Pox which he designedly took Sept 6 1737 Aged 21 years. </a:t>
            </a:r>
            <a:endParaRPr lang="en-GB" dirty="0" smtClean="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Stop </a:t>
            </a:r>
            <a:r>
              <a:rPr lang="en-GB" dirty="0">
                <a:latin typeface="Arial" panose="020B0604020202020204" pitchFamily="34" charset="0"/>
                <a:cs typeface="Arial" panose="020B0604020202020204" pitchFamily="34" charset="0"/>
              </a:rPr>
              <a:t>Passenger my Fate deplore, Take warning by my </a:t>
            </a:r>
            <a:r>
              <a:rPr lang="en-GB" dirty="0" err="1">
                <a:latin typeface="Arial" panose="020B0604020202020204" pitchFamily="34" charset="0"/>
                <a:cs typeface="Arial" panose="020B0604020202020204" pitchFamily="34" charset="0"/>
              </a:rPr>
              <a:t>Toomb</a:t>
            </a:r>
            <a:r>
              <a:rPr lang="en-GB" dirty="0">
                <a:latin typeface="Arial" panose="020B0604020202020204" pitchFamily="34" charset="0"/>
                <a:cs typeface="Arial" panose="020B0604020202020204" pitchFamily="34" charset="0"/>
              </a:rPr>
              <a:t> , </a:t>
            </a:r>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And </a:t>
            </a:r>
            <a:r>
              <a:rPr lang="en-GB" dirty="0">
                <a:latin typeface="Arial" panose="020B0604020202020204" pitchFamily="34" charset="0"/>
                <a:cs typeface="Arial" panose="020B0604020202020204" pitchFamily="34" charset="0"/>
              </a:rPr>
              <a:t>not like me tempt ye Lord </a:t>
            </a:r>
            <a:r>
              <a:rPr lang="en-GB" dirty="0" smtClean="0">
                <a:latin typeface="Arial" panose="020B0604020202020204" pitchFamily="34" charset="0"/>
                <a:cs typeface="Arial" panose="020B0604020202020204" pitchFamily="34" charset="0"/>
              </a:rPr>
              <a:t>,</a:t>
            </a:r>
          </a:p>
          <a:p>
            <a:r>
              <a:rPr lang="en-GB" dirty="0" smtClean="0">
                <a:latin typeface="Arial" panose="020B0604020202020204" pitchFamily="34" charset="0"/>
                <a:cs typeface="Arial" panose="020B0604020202020204" pitchFamily="34" charset="0"/>
              </a:rPr>
              <a:t>Lest </a:t>
            </a:r>
            <a:r>
              <a:rPr lang="en-GB" dirty="0">
                <a:latin typeface="Arial" panose="020B0604020202020204" pitchFamily="34" charset="0"/>
                <a:cs typeface="Arial" panose="020B0604020202020204" pitchFamily="34" charset="0"/>
              </a:rPr>
              <a:t>thou </a:t>
            </a:r>
            <a:r>
              <a:rPr lang="en-GB" dirty="0" err="1">
                <a:latin typeface="Arial" panose="020B0604020202020204" pitchFamily="34" charset="0"/>
                <a:cs typeface="Arial" panose="020B0604020202020204" pitchFamily="34" charset="0"/>
              </a:rPr>
              <a:t>shouldst</a:t>
            </a:r>
            <a:r>
              <a:rPr lang="en-GB" dirty="0">
                <a:latin typeface="Arial" panose="020B0604020202020204" pitchFamily="34" charset="0"/>
                <a:cs typeface="Arial" panose="020B0604020202020204" pitchFamily="34" charset="0"/>
              </a:rPr>
              <a:t> have my Doom</a:t>
            </a:r>
            <a:r>
              <a:rPr lang="en-GB" dirty="0" smtClean="0">
                <a:latin typeface="Arial" panose="020B0604020202020204" pitchFamily="34" charset="0"/>
                <a:cs typeface="Arial" panose="020B0604020202020204" pitchFamily="34" charset="0"/>
              </a:rPr>
              <a:t>.’ </a:t>
            </a:r>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It is an example of an </a:t>
            </a:r>
            <a:r>
              <a:rPr lang="en-GB" dirty="0">
                <a:latin typeface="Arial" panose="020B0604020202020204" pitchFamily="34" charset="0"/>
                <a:cs typeface="Arial" panose="020B0604020202020204" pitchFamily="34" charset="0"/>
              </a:rPr>
              <a:t>early and unsuccessful attempt at </a:t>
            </a:r>
            <a:r>
              <a:rPr lang="en-GB" dirty="0" smtClean="0">
                <a:latin typeface="Arial" panose="020B0604020202020204" pitchFamily="34" charset="0"/>
                <a:cs typeface="Arial" panose="020B0604020202020204" pitchFamily="34" charset="0"/>
              </a:rPr>
              <a:t>inoculation.</a:t>
            </a: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
        <p:nvSpPr>
          <p:cNvPr id="7" name="TextBox 6"/>
          <p:cNvSpPr txBox="1"/>
          <p:nvPr/>
        </p:nvSpPr>
        <p:spPr>
          <a:xfrm>
            <a:off x="593414" y="1263846"/>
            <a:ext cx="8550586" cy="369332"/>
          </a:xfrm>
          <a:prstGeom prst="rect">
            <a:avLst/>
          </a:prstGeom>
          <a:noFill/>
        </p:spPr>
        <p:txBody>
          <a:bodyPr wrap="square" rtlCol="0">
            <a:spAutoFit/>
          </a:bodyPr>
          <a:lstStyle/>
          <a:p>
            <a:r>
              <a:rPr lang="en-GB" dirty="0" smtClean="0">
                <a:latin typeface="Arial" panose="020B0604020202020204" pitchFamily="34" charset="0"/>
                <a:cs typeface="Arial" panose="020B0604020202020204" pitchFamily="34" charset="0"/>
              </a:rPr>
              <a:t>Grave of Edmund Dolling, Church </a:t>
            </a:r>
            <a:r>
              <a:rPr lang="en-GB" dirty="0">
                <a:latin typeface="Arial" panose="020B0604020202020204" pitchFamily="34" charset="0"/>
                <a:cs typeface="Arial" panose="020B0604020202020204" pitchFamily="34" charset="0"/>
              </a:rPr>
              <a:t>Street, </a:t>
            </a:r>
            <a:r>
              <a:rPr lang="en-GB" dirty="0" smtClean="0">
                <a:latin typeface="Arial" panose="020B0604020202020204" pitchFamily="34" charset="0"/>
                <a:cs typeface="Arial" panose="020B0604020202020204" pitchFamily="34" charset="0"/>
              </a:rPr>
              <a:t>Mere, Wiltshire.</a:t>
            </a:r>
            <a:endParaRPr lang="en-GB"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6427" t="8310" r="12347" b="14287"/>
          <a:stretch/>
        </p:blipFill>
        <p:spPr>
          <a:xfrm>
            <a:off x="807522" y="1805762"/>
            <a:ext cx="3771354" cy="4914854"/>
          </a:xfrm>
          <a:prstGeom prst="rect">
            <a:avLst/>
          </a:prstGeom>
        </p:spPr>
      </p:pic>
    </p:spTree>
    <p:custDataLst>
      <p:tags r:id="rId1"/>
    </p:custDataLst>
    <p:extLst>
      <p:ext uri="{BB962C8B-B14F-4D97-AF65-F5344CB8AC3E}">
        <p14:creationId xmlns:p14="http://schemas.microsoft.com/office/powerpoint/2010/main" val="331881817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7660" y="1375017"/>
            <a:ext cx="4189728" cy="5073284"/>
          </a:xfrm>
          <a:prstGeom prst="rect">
            <a:avLst/>
          </a:prstGeom>
        </p:spPr>
      </p:pic>
      <p:pic>
        <p:nvPicPr>
          <p:cNvPr id="3076"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5068182" y="1805762"/>
            <a:ext cx="3816424" cy="2862322"/>
          </a:xfrm>
          <a:prstGeom prst="rect">
            <a:avLst/>
          </a:prstGeom>
          <a:noFill/>
        </p:spPr>
        <p:txBody>
          <a:bodyPr wrap="square" rtlCol="0">
            <a:spAutoFit/>
          </a:bodyPr>
          <a:lstStyle/>
          <a:p>
            <a:r>
              <a:rPr lang="en-GB" dirty="0" smtClean="0">
                <a:latin typeface="Arial" panose="020B0604020202020204" pitchFamily="34" charset="0"/>
                <a:cs typeface="Arial" panose="020B0604020202020204" pitchFamily="34" charset="0"/>
              </a:rPr>
              <a:t>Fascinating Fact:</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Did you know Elizabeth I survived smallpox.</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The disease left her with terrible scars.</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Not </a:t>
            </a:r>
            <a:r>
              <a:rPr lang="en-GB" dirty="0">
                <a:latin typeface="Arial" panose="020B0604020202020204" pitchFamily="34" charset="0"/>
                <a:cs typeface="Arial" panose="020B0604020202020204" pitchFamily="34" charset="0"/>
              </a:rPr>
              <a:t>that you’d ever know it from her official portraits</a:t>
            </a:r>
            <a:r>
              <a:rPr lang="en-GB" dirty="0" smtClean="0">
                <a:latin typeface="Arial" panose="020B0604020202020204" pitchFamily="34" charset="0"/>
                <a:cs typeface="Arial" panose="020B0604020202020204" pitchFamily="34" charset="0"/>
              </a:rPr>
              <a:t>!</a:t>
            </a:r>
            <a:endParaRPr lang="en-GB"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4776" y="1375017"/>
            <a:ext cx="4219065" cy="5239205"/>
          </a:xfrm>
          <a:prstGeom prst="rect">
            <a:avLst/>
          </a:prstGeom>
        </p:spPr>
      </p:pic>
    </p:spTree>
    <p:custDataLst>
      <p:tags r:id="rId1"/>
    </p:custDataLst>
    <p:extLst>
      <p:ext uri="{BB962C8B-B14F-4D97-AF65-F5344CB8AC3E}">
        <p14:creationId xmlns:p14="http://schemas.microsoft.com/office/powerpoint/2010/main" val="3455839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anim calcmode="lin" valueType="num">
                                      <p:cBhvr additive="base">
                                        <p:cTn id="7" dur="1000" fill="hold"/>
                                        <p:tgtEl>
                                          <p:spTgt spid="6">
                                            <p:txEl>
                                              <p:pRg st="4" end="4"/>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anim calcmode="lin" valueType="num">
                                      <p:cBhvr additive="base">
                                        <p:cTn id="19" dur="1000" fill="hold"/>
                                        <p:tgtEl>
                                          <p:spTgt spid="6">
                                            <p:txEl>
                                              <p:pRg st="6" end="6"/>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6">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5031577" y="2572442"/>
            <a:ext cx="4001359" cy="4247317"/>
          </a:xfrm>
          <a:prstGeom prst="rect">
            <a:avLst/>
          </a:prstGeom>
          <a:noFill/>
        </p:spPr>
        <p:txBody>
          <a:bodyPr wrap="square" rtlCol="0">
            <a:spAutoFit/>
          </a:bodyPr>
          <a:lstStyle/>
          <a:p>
            <a:r>
              <a:rPr lang="en-GB" dirty="0" smtClean="0">
                <a:latin typeface="Arial" panose="020B0604020202020204" pitchFamily="34" charset="0"/>
                <a:cs typeface="Arial" panose="020B0604020202020204" pitchFamily="34" charset="0"/>
              </a:rPr>
              <a:t>All of this evidence for smallpox comes from ‘listed’ heritage.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hlinkClick r:id="rId5"/>
              </a:rPr>
              <a:t>Listing</a:t>
            </a:r>
            <a:r>
              <a:rPr lang="en-GB" dirty="0">
                <a:latin typeface="Arial" panose="020B0604020202020204" pitchFamily="34" charset="0"/>
                <a:cs typeface="Arial" panose="020B0604020202020204" pitchFamily="34" charset="0"/>
              </a:rPr>
              <a:t> </a:t>
            </a:r>
            <a:r>
              <a:rPr lang="en-GB" dirty="0" smtClean="0">
                <a:latin typeface="Arial" panose="020B0604020202020204" pitchFamily="34" charset="0"/>
                <a:cs typeface="Arial" panose="020B0604020202020204" pitchFamily="34" charset="0"/>
              </a:rPr>
              <a:t>highlights </a:t>
            </a:r>
            <a:r>
              <a:rPr lang="en-GB" dirty="0">
                <a:latin typeface="Arial" panose="020B0604020202020204" pitchFamily="34" charset="0"/>
                <a:cs typeface="Arial" panose="020B0604020202020204" pitchFamily="34" charset="0"/>
              </a:rPr>
              <a:t>what is significant about a building or site, and helps to </a:t>
            </a:r>
            <a:r>
              <a:rPr lang="en-GB" dirty="0" smtClean="0">
                <a:latin typeface="Arial" panose="020B0604020202020204" pitchFamily="34" charset="0"/>
                <a:cs typeface="Arial" panose="020B0604020202020204" pitchFamily="34" charset="0"/>
              </a:rPr>
              <a:t>protect it for the future.</a:t>
            </a:r>
            <a:endParaRPr lang="en-GB" dirty="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Why not search the National Heritage List for England to see what nationally important ‘listed’ heritage is near your school?</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Go to the </a:t>
            </a:r>
            <a:r>
              <a:rPr lang="en-GB" dirty="0" smtClean="0">
                <a:latin typeface="Arial" panose="020B0604020202020204" pitchFamily="34" charset="0"/>
                <a:cs typeface="Arial" panose="020B0604020202020204" pitchFamily="34" charset="0"/>
                <a:hlinkClick r:id="rId6"/>
              </a:rPr>
              <a:t>Map Search</a:t>
            </a:r>
            <a:r>
              <a:rPr lang="en-GB" dirty="0" smtClean="0">
                <a:latin typeface="Arial" panose="020B0604020202020204" pitchFamily="34" charset="0"/>
                <a:cs typeface="Arial" panose="020B0604020202020204" pitchFamily="34" charset="0"/>
              </a:rPr>
              <a:t>, put in the school’s postcode and see what evidence from the past you uncover!</a:t>
            </a:r>
            <a:endParaRPr lang="en-GB" dirty="0">
              <a:latin typeface="Arial" panose="020B0604020202020204" pitchFamily="34" charset="0"/>
              <a:cs typeface="Arial" panose="020B0604020202020204" pitchFamily="34" charset="0"/>
            </a:endParaRPr>
          </a:p>
        </p:txBody>
      </p:sp>
      <p:sp>
        <p:nvSpPr>
          <p:cNvPr id="7" name="TextBox 6"/>
          <p:cNvSpPr txBox="1"/>
          <p:nvPr/>
        </p:nvSpPr>
        <p:spPr>
          <a:xfrm>
            <a:off x="593414" y="2048676"/>
            <a:ext cx="7992889" cy="523220"/>
          </a:xfrm>
          <a:prstGeom prst="rect">
            <a:avLst/>
          </a:prstGeom>
          <a:noFill/>
        </p:spPr>
        <p:txBody>
          <a:bodyPr wrap="square" rtlCol="0">
            <a:spAutoFit/>
          </a:bodyPr>
          <a:lstStyle/>
          <a:p>
            <a:r>
              <a:rPr lang="en-GB" sz="2800" dirty="0" smtClean="0">
                <a:latin typeface="Arial" panose="020B0604020202020204" pitchFamily="34" charset="0"/>
                <a:cs typeface="Arial" panose="020B0604020202020204" pitchFamily="34" charset="0"/>
              </a:rPr>
              <a:t>Search the National Heritage List for England</a:t>
            </a:r>
            <a:endParaRPr lang="en-GB" sz="2800" dirty="0">
              <a:latin typeface="Arial" panose="020B0604020202020204" pitchFamily="34" charset="0"/>
              <a:cs typeface="Arial" panose="020B0604020202020204" pitchFamily="34" charset="0"/>
            </a:endParaRPr>
          </a:p>
        </p:txBody>
      </p:sp>
      <p:pic>
        <p:nvPicPr>
          <p:cNvPr id="1027"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32987" t="12012" r="12121"/>
          <a:stretch/>
        </p:blipFill>
        <p:spPr bwMode="auto">
          <a:xfrm>
            <a:off x="118752" y="2718865"/>
            <a:ext cx="4548251" cy="4100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1"/>
          <p:cNvSpPr txBox="1">
            <a:spLocks/>
          </p:cNvSpPr>
          <p:nvPr/>
        </p:nvSpPr>
        <p:spPr>
          <a:xfrm>
            <a:off x="593414" y="1202493"/>
            <a:ext cx="7992889" cy="792088"/>
          </a:xfrm>
          <a:prstGeom prst="rect">
            <a:avLst/>
          </a:prstGeom>
          <a:solidFill>
            <a:srgbClr val="FFFF00"/>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smtClean="0">
                <a:latin typeface="Arial" panose="020B0604020202020204" pitchFamily="34" charset="0"/>
                <a:cs typeface="Arial" panose="020B0604020202020204" pitchFamily="34" charset="0"/>
              </a:rPr>
              <a:t>Research Task</a:t>
            </a:r>
            <a:endParaRPr lang="en-GB"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93534531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788024" y="1768875"/>
            <a:ext cx="3816424" cy="5078313"/>
          </a:xfrm>
          <a:prstGeom prst="rect">
            <a:avLst/>
          </a:prstGeom>
          <a:noFill/>
        </p:spPr>
        <p:txBody>
          <a:bodyPr wrap="square" rtlCol="0">
            <a:spAutoFit/>
          </a:bodyPr>
          <a:lstStyle/>
          <a:p>
            <a:r>
              <a:rPr lang="en-GB" dirty="0" smtClean="0">
                <a:latin typeface="Arial" panose="020B0604020202020204" pitchFamily="34" charset="0"/>
                <a:cs typeface="Arial" panose="020B0604020202020204" pitchFamily="34" charset="0"/>
              </a:rPr>
              <a:t>Leprosy, known </a:t>
            </a:r>
            <a:r>
              <a:rPr lang="en-GB" dirty="0">
                <a:latin typeface="Arial" panose="020B0604020202020204" pitchFamily="34" charset="0"/>
                <a:cs typeface="Arial" panose="020B0604020202020204" pitchFamily="34" charset="0"/>
              </a:rPr>
              <a:t>today as Hansen's </a:t>
            </a:r>
            <a:r>
              <a:rPr lang="en-GB" dirty="0" smtClean="0">
                <a:latin typeface="Arial" panose="020B0604020202020204" pitchFamily="34" charset="0"/>
                <a:cs typeface="Arial" panose="020B0604020202020204" pitchFamily="34" charset="0"/>
              </a:rPr>
              <a:t>disease, entered </a:t>
            </a:r>
            <a:r>
              <a:rPr lang="en-GB" dirty="0">
                <a:latin typeface="Arial" panose="020B0604020202020204" pitchFamily="34" charset="0"/>
                <a:cs typeface="Arial" panose="020B0604020202020204" pitchFamily="34" charset="0"/>
              </a:rPr>
              <a:t>England in the 4th century AD and had spread across the country by 1050. The disease was already known about from ancient societies in China, Egypt and India.</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It is caused by bacteria and </a:t>
            </a:r>
            <a:r>
              <a:rPr lang="en-GB" dirty="0" smtClean="0">
                <a:latin typeface="Arial" panose="020B0604020202020204" pitchFamily="34" charset="0"/>
                <a:cs typeface="Arial" panose="020B0604020202020204" pitchFamily="34" charset="0"/>
              </a:rPr>
              <a:t>leads to </a:t>
            </a:r>
            <a:r>
              <a:rPr lang="en-GB" dirty="0">
                <a:latin typeface="Arial" panose="020B0604020202020204" pitchFamily="34" charset="0"/>
                <a:cs typeface="Arial" panose="020B0604020202020204" pitchFamily="34" charset="0"/>
              </a:rPr>
              <a:t>skin defects and deformities. In its extreme form it could cause the loss of fingers and toes and other terrible conditions.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People </a:t>
            </a:r>
            <a:r>
              <a:rPr lang="en-GB" dirty="0" smtClean="0">
                <a:latin typeface="Arial" panose="020B0604020202020204" pitchFamily="34" charset="0"/>
                <a:cs typeface="Arial" panose="020B0604020202020204" pitchFamily="34" charset="0"/>
              </a:rPr>
              <a:t>knew </a:t>
            </a:r>
            <a:r>
              <a:rPr lang="en-GB" dirty="0">
                <a:latin typeface="Arial" panose="020B0604020202020204" pitchFamily="34" charset="0"/>
                <a:cs typeface="Arial" panose="020B0604020202020204" pitchFamily="34" charset="0"/>
              </a:rPr>
              <a:t>it was </a:t>
            </a:r>
            <a:r>
              <a:rPr lang="en-GB" dirty="0" smtClean="0">
                <a:latin typeface="Arial" panose="020B0604020202020204" pitchFamily="34" charset="0"/>
                <a:cs typeface="Arial" panose="020B0604020202020204" pitchFamily="34" charset="0"/>
              </a:rPr>
              <a:t>contagious </a:t>
            </a:r>
            <a:r>
              <a:rPr lang="en-GB" dirty="0">
                <a:latin typeface="Arial" panose="020B0604020202020204" pitchFamily="34" charset="0"/>
                <a:cs typeface="Arial" panose="020B0604020202020204" pitchFamily="34" charset="0"/>
              </a:rPr>
              <a:t>and so people with the disease were shunned from ‘normal’ society and had to live separately</a:t>
            </a:r>
            <a:r>
              <a:rPr lang="en-GB" dirty="0" smtClean="0">
                <a:latin typeface="Arial" panose="020B0604020202020204" pitchFamily="34" charset="0"/>
                <a:cs typeface="Arial" panose="020B0604020202020204" pitchFamily="34" charset="0"/>
              </a:rPr>
              <a:t>.</a:t>
            </a:r>
            <a:endParaRPr lang="en-GB" dirty="0">
              <a:latin typeface="Arial" panose="020B0604020202020204" pitchFamily="34" charset="0"/>
              <a:cs typeface="Arial" panose="020B0604020202020204" pitchFamily="34" charset="0"/>
            </a:endParaRPr>
          </a:p>
        </p:txBody>
      </p:sp>
      <p:pic>
        <p:nvPicPr>
          <p:cNvPr id="4" name="Picture 2" descr="Detail"/>
          <p:cNvPicPr>
            <a:picLocks noChangeAspect="1" noChangeArrowheads="1"/>
          </p:cNvPicPr>
          <p:nvPr/>
        </p:nvPicPr>
        <p:blipFill rotWithShape="1">
          <a:blip r:embed="rId5">
            <a:extLst>
              <a:ext uri="{28A0092B-C50C-407E-A947-70E740481C1C}">
                <a14:useLocalDpi xmlns:a14="http://schemas.microsoft.com/office/drawing/2010/main" val="0"/>
              </a:ext>
            </a:extLst>
          </a:blip>
          <a:srcRect l="5298" t="14094" r="14988" b="27524"/>
          <a:stretch/>
        </p:blipFill>
        <p:spPr bwMode="auto">
          <a:xfrm>
            <a:off x="554764" y="1804814"/>
            <a:ext cx="4061361" cy="472139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54764" y="6552330"/>
            <a:ext cx="3795911" cy="307777"/>
          </a:xfrm>
          <a:prstGeom prst="rect">
            <a:avLst/>
          </a:prstGeom>
        </p:spPr>
        <p:txBody>
          <a:bodyPr wrap="none">
            <a:spAutoFit/>
          </a:bodyPr>
          <a:lstStyle/>
          <a:p>
            <a:r>
              <a:rPr lang="en-GB" sz="1400" dirty="0" smtClean="0">
                <a:latin typeface="Arial" panose="020B0604020202020204" pitchFamily="34" charset="0"/>
                <a:cs typeface="Arial" panose="020B0604020202020204" pitchFamily="34" charset="0"/>
              </a:rPr>
              <a:t>A leper begging for alms © </a:t>
            </a:r>
            <a:r>
              <a:rPr lang="en-GB" sz="1400" dirty="0">
                <a:latin typeface="Arial" panose="020B0604020202020204" pitchFamily="34" charset="0"/>
                <a:cs typeface="Arial" panose="020B0604020202020204" pitchFamily="34" charset="0"/>
              </a:rPr>
              <a:t>The British Library</a:t>
            </a:r>
          </a:p>
        </p:txBody>
      </p:sp>
      <p:sp>
        <p:nvSpPr>
          <p:cNvPr id="7" name="TextBox 6"/>
          <p:cNvSpPr txBox="1"/>
          <p:nvPr/>
        </p:nvSpPr>
        <p:spPr>
          <a:xfrm>
            <a:off x="593414" y="1263846"/>
            <a:ext cx="8550586" cy="400110"/>
          </a:xfrm>
          <a:prstGeom prst="rect">
            <a:avLst/>
          </a:prstGeom>
          <a:noFill/>
        </p:spPr>
        <p:txBody>
          <a:bodyPr wrap="square" rtlCol="0">
            <a:spAutoFit/>
          </a:bodyPr>
          <a:lstStyle/>
          <a:p>
            <a:r>
              <a:rPr lang="en-GB" sz="2000" dirty="0" smtClean="0">
                <a:latin typeface="Arial" panose="020B0604020202020204" pitchFamily="34" charset="0"/>
                <a:cs typeface="Arial" panose="020B0604020202020204" pitchFamily="34" charset="0"/>
              </a:rPr>
              <a:t>So </a:t>
            </a:r>
            <a:r>
              <a:rPr lang="en-GB" sz="2000" dirty="0">
                <a:latin typeface="Arial" panose="020B0604020202020204" pitchFamily="34" charset="0"/>
                <a:cs typeface="Arial" panose="020B0604020202020204" pitchFamily="34" charset="0"/>
              </a:rPr>
              <a:t>how did people treat </a:t>
            </a:r>
            <a:r>
              <a:rPr lang="en-GB" sz="2000" dirty="0" smtClean="0">
                <a:latin typeface="Arial" panose="020B0604020202020204" pitchFamily="34" charset="0"/>
                <a:cs typeface="Arial" panose="020B0604020202020204" pitchFamily="34" charset="0"/>
              </a:rPr>
              <a:t>infectious diseases </a:t>
            </a:r>
            <a:r>
              <a:rPr lang="en-GB" sz="2000" dirty="0">
                <a:latin typeface="Arial" panose="020B0604020202020204" pitchFamily="34" charset="0"/>
                <a:cs typeface="Arial" panose="020B0604020202020204" pitchFamily="34" charset="0"/>
              </a:rPr>
              <a:t>in medieval times</a:t>
            </a:r>
            <a:r>
              <a:rPr lang="en-GB" sz="2000" dirty="0" smtClean="0">
                <a:latin typeface="Arial" panose="020B0604020202020204" pitchFamily="34" charset="0"/>
                <a:cs typeface="Arial" panose="020B0604020202020204" pitchFamily="34" charset="0"/>
              </a:rPr>
              <a:t>?</a:t>
            </a:r>
            <a:endParaRPr lang="en-GB" sz="20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51054703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788024" y="404664"/>
            <a:ext cx="4104456" cy="646331"/>
          </a:xfrm>
          <a:prstGeom prst="rect">
            <a:avLst/>
          </a:prstGeom>
          <a:noFill/>
        </p:spPr>
        <p:txBody>
          <a:bodyPr wrap="square" rtlCol="0">
            <a:spAutoFit/>
          </a:bodyPr>
          <a:lstStyle/>
          <a:p>
            <a:r>
              <a:rPr lang="en-GB" dirty="0" smtClean="0">
                <a:latin typeface="Arial" panose="020B0604020202020204" pitchFamily="34" charset="0"/>
                <a:cs typeface="Arial" panose="020B0604020202020204" pitchFamily="34" charset="0"/>
              </a:rPr>
              <a:t>Look carefully at the drawing, what do you notice about the person?</a:t>
            </a:r>
          </a:p>
        </p:txBody>
      </p:sp>
      <p:pic>
        <p:nvPicPr>
          <p:cNvPr id="4" name="Picture 2" descr="Detail"/>
          <p:cNvPicPr>
            <a:picLocks noChangeAspect="1" noChangeArrowheads="1"/>
          </p:cNvPicPr>
          <p:nvPr/>
        </p:nvPicPr>
        <p:blipFill rotWithShape="1">
          <a:blip r:embed="rId5">
            <a:extLst>
              <a:ext uri="{28A0092B-C50C-407E-A947-70E740481C1C}">
                <a14:useLocalDpi xmlns:a14="http://schemas.microsoft.com/office/drawing/2010/main" val="0"/>
              </a:ext>
            </a:extLst>
          </a:blip>
          <a:srcRect l="5298" t="14094" r="14988" b="27524"/>
          <a:stretch/>
        </p:blipFill>
        <p:spPr bwMode="auto">
          <a:xfrm>
            <a:off x="554765" y="1786904"/>
            <a:ext cx="4061361" cy="472139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54765" y="6534420"/>
            <a:ext cx="3795911" cy="307777"/>
          </a:xfrm>
          <a:prstGeom prst="rect">
            <a:avLst/>
          </a:prstGeom>
        </p:spPr>
        <p:txBody>
          <a:bodyPr wrap="none">
            <a:spAutoFit/>
          </a:bodyPr>
          <a:lstStyle/>
          <a:p>
            <a:r>
              <a:rPr lang="en-GB" sz="1400" dirty="0" smtClean="0">
                <a:latin typeface="Arial" panose="020B0604020202020204" pitchFamily="34" charset="0"/>
                <a:cs typeface="Arial" panose="020B0604020202020204" pitchFamily="34" charset="0"/>
              </a:rPr>
              <a:t>A leper begging for alms © </a:t>
            </a:r>
            <a:r>
              <a:rPr lang="en-GB" sz="1400" dirty="0">
                <a:latin typeface="Arial" panose="020B0604020202020204" pitchFamily="34" charset="0"/>
                <a:cs typeface="Arial" panose="020B0604020202020204" pitchFamily="34" charset="0"/>
              </a:rPr>
              <a:t>The British Library</a:t>
            </a:r>
          </a:p>
        </p:txBody>
      </p:sp>
      <p:sp>
        <p:nvSpPr>
          <p:cNvPr id="2" name="Rectangle 1"/>
          <p:cNvSpPr/>
          <p:nvPr/>
        </p:nvSpPr>
        <p:spPr>
          <a:xfrm>
            <a:off x="4788024" y="1341295"/>
            <a:ext cx="4104456" cy="923330"/>
          </a:xfrm>
          <a:prstGeom prst="rect">
            <a:avLst/>
          </a:prstGeom>
        </p:spPr>
        <p:txBody>
          <a:bodyPr wrap="square">
            <a:spAutoFit/>
          </a:bodyPr>
          <a:lstStyle/>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He has spots on his face, showing the marks on the skin caused by leprosy</a:t>
            </a:r>
          </a:p>
        </p:txBody>
      </p:sp>
      <p:sp>
        <p:nvSpPr>
          <p:cNvPr id="7" name="Rectangle 6"/>
          <p:cNvSpPr/>
          <p:nvPr/>
        </p:nvSpPr>
        <p:spPr>
          <a:xfrm>
            <a:off x="4800877" y="2417025"/>
            <a:ext cx="4104456" cy="1200329"/>
          </a:xfrm>
          <a:prstGeom prst="rect">
            <a:avLst/>
          </a:prstGeom>
        </p:spPr>
        <p:txBody>
          <a:bodyPr wrap="square">
            <a:spAutoFit/>
          </a:bodyPr>
          <a:lstStyle/>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He has bandages on one hand and one foot. Showing he had a very severe case of leprosy, causing him to lose fingers and toes</a:t>
            </a:r>
          </a:p>
        </p:txBody>
      </p:sp>
      <p:sp>
        <p:nvSpPr>
          <p:cNvPr id="8" name="Rectangle 7"/>
          <p:cNvSpPr/>
          <p:nvPr/>
        </p:nvSpPr>
        <p:spPr>
          <a:xfrm>
            <a:off x="4815998" y="3769754"/>
            <a:ext cx="4104456" cy="2862322"/>
          </a:xfrm>
          <a:prstGeom prst="rect">
            <a:avLst/>
          </a:prstGeom>
        </p:spPr>
        <p:txBody>
          <a:bodyPr wrap="square">
            <a:spAutoFit/>
          </a:bodyPr>
          <a:lstStyle/>
          <a:p>
            <a:pPr marL="285750" indent="-285750">
              <a:buFont typeface="Arial" panose="020B0604020202020204" pitchFamily="34" charset="0"/>
              <a:buChar char="•"/>
            </a:pPr>
            <a:r>
              <a:rPr lang="en-GB" dirty="0" smtClean="0">
                <a:latin typeface="Arial" panose="020B0604020202020204" pitchFamily="34" charset="0"/>
                <a:cs typeface="Arial" panose="020B0604020202020204" pitchFamily="34" charset="0"/>
              </a:rPr>
              <a:t>He’s </a:t>
            </a:r>
            <a:r>
              <a:rPr lang="en-GB" dirty="0">
                <a:latin typeface="Arial" panose="020B0604020202020204" pitchFamily="34" charset="0"/>
                <a:cs typeface="Arial" panose="020B0604020202020204" pitchFamily="34" charset="0"/>
              </a:rPr>
              <a:t>holding a bell, to ring to get people’s attention and ask for help. He’s too poorly to work and needs to rely on charity or ‘alms’ from other people to help </a:t>
            </a:r>
            <a:r>
              <a:rPr lang="en-GB" dirty="0" smtClean="0">
                <a:latin typeface="Arial" panose="020B0604020202020204" pitchFamily="34" charset="0"/>
                <a:cs typeface="Arial" panose="020B0604020202020204" pitchFamily="34" charset="0"/>
              </a:rPr>
              <a:t>him</a:t>
            </a:r>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‘Alms’ is a medieval word used to describe anything – money, food, clothes etc. – given freely to the poor to help them.</a:t>
            </a:r>
          </a:p>
        </p:txBody>
      </p:sp>
    </p:spTree>
    <p:custDataLst>
      <p:tags r:id="rId1"/>
    </p:custDataLst>
    <p:extLst>
      <p:ext uri="{BB962C8B-B14F-4D97-AF65-F5344CB8AC3E}">
        <p14:creationId xmlns:p14="http://schemas.microsoft.com/office/powerpoint/2010/main" val="1218366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0-#ppt_w/2"/>
                                          </p:val>
                                        </p:tav>
                                        <p:tav tm="100000">
                                          <p:val>
                                            <p:strVal val="#ppt_x"/>
                                          </p:val>
                                        </p:tav>
                                      </p:tavLst>
                                    </p:anim>
                                    <p:anim calcmode="lin" valueType="num">
                                      <p:cBhvr additive="base">
                                        <p:cTn id="20"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499992" y="385988"/>
            <a:ext cx="4104456" cy="6463308"/>
          </a:xfrm>
          <a:prstGeom prst="rect">
            <a:avLst/>
          </a:prstGeom>
          <a:noFill/>
        </p:spPr>
        <p:txBody>
          <a:bodyPr wrap="square" rtlCol="0">
            <a:spAutoFit/>
          </a:bodyPr>
          <a:lstStyle/>
          <a:p>
            <a:r>
              <a:rPr lang="en-GB" dirty="0" smtClean="0">
                <a:latin typeface="Arial" panose="020B0604020202020204" pitchFamily="34" charset="0"/>
                <a:cs typeface="Arial" panose="020B0604020202020204" pitchFamily="34" charset="0"/>
              </a:rPr>
              <a:t>From the time of the Norman Conquest to about 1350, at least 350 religious houses and hospitals for the care of lepers - known as 'lazar' (leper) houses - were built in England. </a:t>
            </a: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At this time in England monks and ‘the church’ were the only way most ordinary people could access any kind of health care.</a:t>
            </a: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Parts of some of these religious buildings still remain today, like this well, the only part left from a leper hospital in Lyme Regis, Dorset. </a:t>
            </a: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The rise in cases of leprosy – and the associated increase in number of places to care for them – may have been linked to a rise in the number of people travelling across the world on religious pilgrimages, then bringing the disease back with them.</a:t>
            </a:r>
            <a:endParaRPr lang="en-GB" dirty="0">
              <a:latin typeface="Arial" panose="020B0604020202020204" pitchFamily="34" charset="0"/>
              <a:cs typeface="Arial" panose="020B0604020202020204" pitchFamily="34" charset="0"/>
            </a:endParaRPr>
          </a:p>
        </p:txBody>
      </p:sp>
      <p:pic>
        <p:nvPicPr>
          <p:cNvPr id="8" name="Picture 2" descr="The Lepers' Well, Broad Street, Lyme Regis, Dors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465" y="1341049"/>
            <a:ext cx="3418835" cy="512459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2189779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228184" y="1764567"/>
            <a:ext cx="2664296" cy="4524315"/>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This church </a:t>
            </a:r>
            <a:r>
              <a:rPr lang="en-GB" dirty="0" smtClean="0">
                <a:latin typeface="Arial" panose="020B0604020202020204" pitchFamily="34" charset="0"/>
                <a:cs typeface="Arial" panose="020B0604020202020204" pitchFamily="34" charset="0"/>
              </a:rPr>
              <a:t>was </a:t>
            </a:r>
            <a:r>
              <a:rPr lang="en-GB" dirty="0">
                <a:latin typeface="Arial" panose="020B0604020202020204" pitchFamily="34" charset="0"/>
                <a:cs typeface="Arial" panose="020B0604020202020204" pitchFamily="34" charset="0"/>
              </a:rPr>
              <a:t>built as part of a leper hospital. </a:t>
            </a:r>
            <a:endParaRPr lang="en-GB" dirty="0" smtClean="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It </a:t>
            </a:r>
            <a:r>
              <a:rPr lang="en-GB" dirty="0">
                <a:latin typeface="Arial" panose="020B0604020202020204" pitchFamily="34" charset="0"/>
                <a:cs typeface="Arial" panose="020B0604020202020204" pitchFamily="34" charset="0"/>
              </a:rPr>
              <a:t>was founded by Lanfranc, archbishop of Canterbury (1070-89), in about 1085. </a:t>
            </a:r>
            <a:endParaRPr lang="en-GB" dirty="0" smtClean="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It </a:t>
            </a:r>
            <a:r>
              <a:rPr lang="en-GB" dirty="0">
                <a:latin typeface="Arial" panose="020B0604020202020204" pitchFamily="34" charset="0"/>
                <a:cs typeface="Arial" panose="020B0604020202020204" pitchFamily="34" charset="0"/>
              </a:rPr>
              <a:t>is the oldest surviving building from a leper hospital in England</a:t>
            </a:r>
            <a:r>
              <a:rPr lang="en-GB" dirty="0" smtClean="0">
                <a:latin typeface="Arial" panose="020B0604020202020204" pitchFamily="34" charset="0"/>
                <a:cs typeface="Arial" panose="020B0604020202020204" pitchFamily="34" charset="0"/>
              </a:rPr>
              <a:t>.</a:t>
            </a:r>
          </a:p>
          <a:p>
            <a:endParaRPr lang="en-GB" dirty="0">
              <a:latin typeface="Arial" panose="020B0604020202020204" pitchFamily="34" charset="0"/>
              <a:cs typeface="Arial" panose="020B0604020202020204" pitchFamily="34" charset="0"/>
            </a:endParaRPr>
          </a:p>
          <a:p>
            <a:r>
              <a:rPr lang="en-GB" dirty="0" err="1">
                <a:latin typeface="Arial" panose="020B0604020202020204" pitchFamily="34" charset="0"/>
                <a:cs typeface="Arial" panose="020B0604020202020204" pitchFamily="34" charset="0"/>
              </a:rPr>
              <a:t>Harbledown</a:t>
            </a:r>
            <a:r>
              <a:rPr lang="en-GB" dirty="0">
                <a:latin typeface="Arial" panose="020B0604020202020204" pitchFamily="34" charset="0"/>
                <a:cs typeface="Arial" panose="020B0604020202020204" pitchFamily="34" charset="0"/>
              </a:rPr>
              <a:t> was the last step </a:t>
            </a:r>
            <a:r>
              <a:rPr lang="en-GB" dirty="0" smtClean="0">
                <a:latin typeface="Arial" panose="020B0604020202020204" pitchFamily="34" charset="0"/>
                <a:cs typeface="Arial" panose="020B0604020202020204" pitchFamily="34" charset="0"/>
              </a:rPr>
              <a:t>for </a:t>
            </a:r>
            <a:r>
              <a:rPr lang="en-GB" dirty="0">
                <a:latin typeface="Arial" panose="020B0604020202020204" pitchFamily="34" charset="0"/>
                <a:cs typeface="Arial" panose="020B0604020202020204" pitchFamily="34" charset="0"/>
              </a:rPr>
              <a:t>pilgrims on their way to Canterbury. </a:t>
            </a:r>
          </a:p>
          <a:p>
            <a:endParaRPr lang="en-GB" dirty="0" smtClean="0">
              <a:latin typeface="Arial" panose="020B0604020202020204" pitchFamily="34" charset="0"/>
              <a:cs typeface="Arial" panose="020B0604020202020204" pitchFamily="34" charset="0"/>
            </a:endParaRPr>
          </a:p>
        </p:txBody>
      </p:sp>
      <p:sp>
        <p:nvSpPr>
          <p:cNvPr id="7" name="TextBox 6"/>
          <p:cNvSpPr txBox="1"/>
          <p:nvPr/>
        </p:nvSpPr>
        <p:spPr>
          <a:xfrm>
            <a:off x="593414" y="1263846"/>
            <a:ext cx="8550586" cy="369332"/>
          </a:xfrm>
          <a:prstGeom prst="rect">
            <a:avLst/>
          </a:prstGeom>
          <a:noFill/>
        </p:spPr>
        <p:txBody>
          <a:bodyPr wrap="square" rtlCol="0">
            <a:spAutoFit/>
          </a:bodyPr>
          <a:lstStyle/>
          <a:p>
            <a:r>
              <a:rPr lang="en-GB" dirty="0" smtClean="0">
                <a:latin typeface="Arial" panose="020B0604020202020204" pitchFamily="34" charset="0"/>
                <a:cs typeface="Arial" panose="020B0604020202020204" pitchFamily="34" charset="0"/>
              </a:rPr>
              <a:t>The </a:t>
            </a:r>
            <a:r>
              <a:rPr lang="en-GB" dirty="0">
                <a:latin typeface="Arial" panose="020B0604020202020204" pitchFamily="34" charset="0"/>
                <a:cs typeface="Arial" panose="020B0604020202020204" pitchFamily="34" charset="0"/>
              </a:rPr>
              <a:t>Old Leper Church Of St </a:t>
            </a:r>
            <a:r>
              <a:rPr lang="en-GB" dirty="0" smtClean="0">
                <a:latin typeface="Arial" panose="020B0604020202020204" pitchFamily="34" charset="0"/>
                <a:cs typeface="Arial" panose="020B0604020202020204" pitchFamily="34" charset="0"/>
              </a:rPr>
              <a:t>Nicholas</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Harbledown</a:t>
            </a:r>
            <a:r>
              <a:rPr lang="en-GB" dirty="0">
                <a:latin typeface="Arial" panose="020B0604020202020204" pitchFamily="34" charset="0"/>
                <a:cs typeface="Arial" panose="020B0604020202020204" pitchFamily="34" charset="0"/>
              </a:rPr>
              <a:t>, Canterbury, Kent</a:t>
            </a:r>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9612" b="6194"/>
          <a:stretch/>
        </p:blipFill>
        <p:spPr>
          <a:xfrm>
            <a:off x="471679" y="1954039"/>
            <a:ext cx="5620361" cy="3888621"/>
          </a:xfrm>
          <a:prstGeom prst="rect">
            <a:avLst/>
          </a:prstGeom>
        </p:spPr>
      </p:pic>
    </p:spTree>
    <p:custDataLst>
      <p:tags r:id="rId1"/>
    </p:custDataLst>
    <p:extLst>
      <p:ext uri="{BB962C8B-B14F-4D97-AF65-F5344CB8AC3E}">
        <p14:creationId xmlns:p14="http://schemas.microsoft.com/office/powerpoint/2010/main" val="19628481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Francis and the lepers"/>
          <p:cNvPicPr>
            <a:picLocks noChangeAspect="1" noChangeArrowheads="1"/>
          </p:cNvPicPr>
          <p:nvPr/>
        </p:nvPicPr>
        <p:blipFill rotWithShape="1">
          <a:blip r:embed="rId5">
            <a:extLst>
              <a:ext uri="{28A0092B-C50C-407E-A947-70E740481C1C}">
                <a14:useLocalDpi xmlns:a14="http://schemas.microsoft.com/office/drawing/2010/main" val="0"/>
              </a:ext>
            </a:extLst>
          </a:blip>
          <a:srcRect l="8159" t="10116" r="15501" b="22876"/>
          <a:stretch/>
        </p:blipFill>
        <p:spPr bwMode="auto">
          <a:xfrm>
            <a:off x="131185" y="1210926"/>
            <a:ext cx="3985779" cy="509001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31185" y="6282424"/>
            <a:ext cx="3983783" cy="523220"/>
          </a:xfrm>
          <a:prstGeom prst="rect">
            <a:avLst/>
          </a:prstGeom>
        </p:spPr>
        <p:txBody>
          <a:bodyPr wrap="none">
            <a:spAutoFit/>
          </a:bodyPr>
          <a:lstStyle/>
          <a:p>
            <a:r>
              <a:rPr lang="en-GB" sz="1400" dirty="0">
                <a:latin typeface="Arial" panose="020B0604020202020204" pitchFamily="34" charset="0"/>
                <a:cs typeface="Arial" panose="020B0604020202020204" pitchFamily="34" charset="0"/>
              </a:rPr>
              <a:t>Francis seated among the lepers, giving </a:t>
            </a:r>
            <a:r>
              <a:rPr lang="en-GB" sz="1400" dirty="0" smtClean="0">
                <a:latin typeface="Arial" panose="020B0604020202020204" pitchFamily="34" charset="0"/>
                <a:cs typeface="Arial" panose="020B0604020202020204" pitchFamily="34" charset="0"/>
              </a:rPr>
              <a:t>alms.</a:t>
            </a:r>
            <a:endParaRPr lang="en-GB" sz="1400" dirty="0">
              <a:latin typeface="Arial" panose="020B0604020202020204" pitchFamily="34" charset="0"/>
              <a:cs typeface="Arial" panose="020B0604020202020204" pitchFamily="34" charset="0"/>
            </a:endParaRPr>
          </a:p>
          <a:p>
            <a:r>
              <a:rPr lang="en-GB" sz="1400" dirty="0" smtClean="0">
                <a:latin typeface="Arial" panose="020B0604020202020204" pitchFamily="34" charset="0"/>
                <a:cs typeface="Arial" panose="020B0604020202020204" pitchFamily="34" charset="0"/>
              </a:rPr>
              <a:t>© The British Library</a:t>
            </a:r>
            <a:endParaRPr lang="en-GB" sz="1400" dirty="0">
              <a:latin typeface="Arial" panose="020B0604020202020204" pitchFamily="34" charset="0"/>
              <a:cs typeface="Arial" panose="020B0604020202020204" pitchFamily="34" charset="0"/>
            </a:endParaRPr>
          </a:p>
        </p:txBody>
      </p:sp>
      <p:sp>
        <p:nvSpPr>
          <p:cNvPr id="8" name="TextBox 7"/>
          <p:cNvSpPr txBox="1"/>
          <p:nvPr/>
        </p:nvSpPr>
        <p:spPr>
          <a:xfrm>
            <a:off x="4355976" y="1222630"/>
            <a:ext cx="4644008" cy="4801314"/>
          </a:xfrm>
          <a:prstGeom prst="rect">
            <a:avLst/>
          </a:prstGeom>
          <a:noFill/>
        </p:spPr>
        <p:txBody>
          <a:bodyPr wrap="square" rtlCol="0">
            <a:spAutoFit/>
          </a:bodyPr>
          <a:lstStyle/>
          <a:p>
            <a:r>
              <a:rPr lang="en-GB" dirty="0" smtClean="0">
                <a:latin typeface="Arial" panose="020B0604020202020204" pitchFamily="34" charset="0"/>
                <a:cs typeface="Arial" panose="020B0604020202020204" pitchFamily="34" charset="0"/>
              </a:rPr>
              <a:t>People reacted </a:t>
            </a:r>
            <a:r>
              <a:rPr lang="en-GB" dirty="0">
                <a:latin typeface="Arial" panose="020B0604020202020204" pitchFamily="34" charset="0"/>
                <a:cs typeface="Arial" panose="020B0604020202020204" pitchFamily="34" charset="0"/>
              </a:rPr>
              <a:t>to </a:t>
            </a:r>
            <a:r>
              <a:rPr lang="en-GB" dirty="0" smtClean="0">
                <a:latin typeface="Arial" panose="020B0604020202020204" pitchFamily="34" charset="0"/>
                <a:cs typeface="Arial" panose="020B0604020202020204" pitchFamily="34" charset="0"/>
              </a:rPr>
              <a:t>leprosy in different ways.</a:t>
            </a: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Some </a:t>
            </a:r>
            <a:r>
              <a:rPr lang="en-GB" dirty="0">
                <a:latin typeface="Arial" panose="020B0604020202020204" pitchFamily="34" charset="0"/>
                <a:cs typeface="Arial" panose="020B0604020202020204" pitchFamily="34" charset="0"/>
              </a:rPr>
              <a:t>people believed </a:t>
            </a:r>
            <a:r>
              <a:rPr lang="en-GB" dirty="0" smtClean="0">
                <a:latin typeface="Arial" panose="020B0604020202020204" pitchFamily="34" charset="0"/>
                <a:cs typeface="Arial" panose="020B0604020202020204" pitchFamily="34" charset="0"/>
              </a:rPr>
              <a:t>getting it </a:t>
            </a:r>
            <a:r>
              <a:rPr lang="en-GB" dirty="0">
                <a:latin typeface="Arial" panose="020B0604020202020204" pitchFamily="34" charset="0"/>
                <a:cs typeface="Arial" panose="020B0604020202020204" pitchFamily="34" charset="0"/>
              </a:rPr>
              <a:t>was a punishment for </a:t>
            </a:r>
            <a:r>
              <a:rPr lang="en-GB" dirty="0" smtClean="0">
                <a:latin typeface="Arial" panose="020B0604020202020204" pitchFamily="34" charset="0"/>
                <a:cs typeface="Arial" panose="020B0604020202020204" pitchFamily="34" charset="0"/>
              </a:rPr>
              <a:t>sin.</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Others </a:t>
            </a:r>
            <a:r>
              <a:rPr lang="en-GB" dirty="0">
                <a:latin typeface="Arial" panose="020B0604020202020204" pitchFamily="34" charset="0"/>
                <a:cs typeface="Arial" panose="020B0604020202020204" pitchFamily="34" charset="0"/>
              </a:rPr>
              <a:t>saw the suffering of lepers as similar to the suffering of </a:t>
            </a:r>
            <a:r>
              <a:rPr lang="en-GB" dirty="0" smtClean="0">
                <a:latin typeface="Arial" panose="020B0604020202020204" pitchFamily="34" charset="0"/>
                <a:cs typeface="Arial" panose="020B0604020202020204" pitchFamily="34" charset="0"/>
              </a:rPr>
              <a:t>Jesus Christ</a:t>
            </a:r>
            <a:r>
              <a:rPr lang="en-GB" dirty="0">
                <a:latin typeface="Arial" panose="020B0604020202020204" pitchFamily="34" charset="0"/>
                <a:cs typeface="Arial" panose="020B0604020202020204" pitchFamily="34" charset="0"/>
              </a:rPr>
              <a:t>. </a:t>
            </a:r>
            <a:r>
              <a:rPr lang="en-GB" dirty="0" smtClean="0">
                <a:latin typeface="Arial" panose="020B0604020202020204" pitchFamily="34" charset="0"/>
                <a:cs typeface="Arial" panose="020B0604020202020204" pitchFamily="34" charset="0"/>
              </a:rPr>
              <a:t>So, because </a:t>
            </a:r>
            <a:r>
              <a:rPr lang="en-GB" dirty="0">
                <a:latin typeface="Arial" panose="020B0604020202020204" pitchFamily="34" charset="0"/>
                <a:cs typeface="Arial" panose="020B0604020202020204" pitchFamily="34" charset="0"/>
              </a:rPr>
              <a:t>lepers were </a:t>
            </a:r>
            <a:r>
              <a:rPr lang="en-GB" dirty="0" smtClean="0">
                <a:latin typeface="Arial" panose="020B0604020202020204" pitchFamily="34" charset="0"/>
                <a:cs typeface="Arial" panose="020B0604020202020204" pitchFamily="34" charset="0"/>
              </a:rPr>
              <a:t>suffering </a:t>
            </a:r>
            <a:r>
              <a:rPr lang="en-GB" dirty="0">
                <a:latin typeface="Arial" panose="020B0604020202020204" pitchFamily="34" charset="0"/>
                <a:cs typeface="Arial" panose="020B0604020202020204" pitchFamily="34" charset="0"/>
              </a:rPr>
              <a:t>on </a:t>
            </a:r>
            <a:r>
              <a:rPr lang="en-GB" dirty="0" smtClean="0">
                <a:latin typeface="Arial" panose="020B0604020202020204" pitchFamily="34" charset="0"/>
                <a:cs typeface="Arial" panose="020B0604020202020204" pitchFamily="34" charset="0"/>
              </a:rPr>
              <a:t>earth </a:t>
            </a:r>
            <a:r>
              <a:rPr lang="en-GB" dirty="0">
                <a:latin typeface="Arial" panose="020B0604020202020204" pitchFamily="34" charset="0"/>
                <a:cs typeface="Arial" panose="020B0604020202020204" pitchFamily="34" charset="0"/>
              </a:rPr>
              <a:t>they would go directly to heaven when they </a:t>
            </a:r>
            <a:r>
              <a:rPr lang="en-GB" dirty="0" smtClean="0">
                <a:latin typeface="Arial" panose="020B0604020202020204" pitchFamily="34" charset="0"/>
                <a:cs typeface="Arial" panose="020B0604020202020204" pitchFamily="34" charset="0"/>
              </a:rPr>
              <a:t>died. Therefore they were seen as being closer </a:t>
            </a:r>
            <a:r>
              <a:rPr lang="en-GB" dirty="0">
                <a:latin typeface="Arial" panose="020B0604020202020204" pitchFamily="34" charset="0"/>
                <a:cs typeface="Arial" panose="020B0604020202020204" pitchFamily="34" charset="0"/>
              </a:rPr>
              <a:t>to God than other people. </a:t>
            </a:r>
            <a:r>
              <a:rPr lang="en-GB" dirty="0" smtClean="0">
                <a:latin typeface="Arial" panose="020B0604020202020204" pitchFamily="34" charset="0"/>
                <a:cs typeface="Arial" panose="020B0604020202020204" pitchFamily="34" charset="0"/>
              </a:rPr>
              <a:t>This made them special.</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Many of those </a:t>
            </a:r>
            <a:r>
              <a:rPr lang="en-GB" dirty="0">
                <a:latin typeface="Arial" panose="020B0604020202020204" pitchFamily="34" charset="0"/>
                <a:cs typeface="Arial" panose="020B0604020202020204" pitchFamily="34" charset="0"/>
              </a:rPr>
              <a:t>who cared for </a:t>
            </a:r>
            <a:r>
              <a:rPr lang="en-GB" dirty="0" smtClean="0">
                <a:latin typeface="Arial" panose="020B0604020202020204" pitchFamily="34" charset="0"/>
                <a:cs typeface="Arial" panose="020B0604020202020204" pitchFamily="34" charset="0"/>
              </a:rPr>
              <a:t>them, </a:t>
            </a:r>
            <a:r>
              <a:rPr lang="en-GB" dirty="0">
                <a:latin typeface="Arial" panose="020B0604020202020204" pitchFamily="34" charset="0"/>
                <a:cs typeface="Arial" panose="020B0604020202020204" pitchFamily="34" charset="0"/>
              </a:rPr>
              <a:t>or made charitable </a:t>
            </a:r>
            <a:r>
              <a:rPr lang="en-GB" dirty="0" smtClean="0">
                <a:latin typeface="Arial" panose="020B0604020202020204" pitchFamily="34" charset="0"/>
                <a:cs typeface="Arial" panose="020B0604020202020204" pitchFamily="34" charset="0"/>
              </a:rPr>
              <a:t>donations, </a:t>
            </a:r>
            <a:r>
              <a:rPr lang="en-GB" dirty="0">
                <a:latin typeface="Arial" panose="020B0604020202020204" pitchFamily="34" charset="0"/>
                <a:cs typeface="Arial" panose="020B0604020202020204" pitchFamily="34" charset="0"/>
              </a:rPr>
              <a:t>believed that such good works would </a:t>
            </a:r>
            <a:r>
              <a:rPr lang="en-GB" dirty="0" smtClean="0">
                <a:latin typeface="Arial" panose="020B0604020202020204" pitchFamily="34" charset="0"/>
                <a:cs typeface="Arial" panose="020B0604020202020204" pitchFamily="34" charset="0"/>
              </a:rPr>
              <a:t>make </a:t>
            </a:r>
            <a:r>
              <a:rPr lang="en-GB" dirty="0">
                <a:latin typeface="Arial" panose="020B0604020202020204" pitchFamily="34" charset="0"/>
                <a:cs typeface="Arial" panose="020B0604020202020204" pitchFamily="34" charset="0"/>
              </a:rPr>
              <a:t>their </a:t>
            </a:r>
            <a:r>
              <a:rPr lang="en-GB" dirty="0" smtClean="0">
                <a:latin typeface="Arial" panose="020B0604020202020204" pitchFamily="34" charset="0"/>
                <a:cs typeface="Arial" panose="020B0604020202020204" pitchFamily="34" charset="0"/>
              </a:rPr>
              <a:t>own journey </a:t>
            </a:r>
            <a:r>
              <a:rPr lang="en-GB" dirty="0">
                <a:latin typeface="Arial" panose="020B0604020202020204" pitchFamily="34" charset="0"/>
                <a:cs typeface="Arial" panose="020B0604020202020204" pitchFamily="34" charset="0"/>
              </a:rPr>
              <a:t>to </a:t>
            </a:r>
            <a:r>
              <a:rPr lang="en-GB" dirty="0" smtClean="0">
                <a:latin typeface="Arial" panose="020B0604020202020204" pitchFamily="34" charset="0"/>
                <a:cs typeface="Arial" panose="020B0604020202020204" pitchFamily="34" charset="0"/>
              </a:rPr>
              <a:t>heaven quicker when they died.</a:t>
            </a:r>
            <a:endParaRPr lang="en-GB"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24981935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228184" y="1633178"/>
            <a:ext cx="2808312" cy="5078313"/>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This </a:t>
            </a:r>
            <a:r>
              <a:rPr lang="en-GB" dirty="0" smtClean="0">
                <a:latin typeface="Arial" panose="020B0604020202020204" pitchFamily="34" charset="0"/>
                <a:cs typeface="Arial" panose="020B0604020202020204" pitchFamily="34" charset="0"/>
              </a:rPr>
              <a:t>house is all that </a:t>
            </a:r>
            <a:r>
              <a:rPr lang="en-GB" dirty="0">
                <a:latin typeface="Arial" panose="020B0604020202020204" pitchFamily="34" charset="0"/>
                <a:cs typeface="Arial" panose="020B0604020202020204" pitchFamily="34" charset="0"/>
              </a:rPr>
              <a:t>remains of the Leper Hospital of St Mary </a:t>
            </a:r>
            <a:r>
              <a:rPr lang="en-GB" dirty="0" err="1">
                <a:latin typeface="Arial" panose="020B0604020202020204" pitchFamily="34" charset="0"/>
                <a:cs typeface="Arial" panose="020B0604020202020204" pitchFamily="34" charset="0"/>
              </a:rPr>
              <a:t>Magdalen</a:t>
            </a:r>
            <a:r>
              <a:rPr lang="en-GB" dirty="0">
                <a:latin typeface="Arial" panose="020B0604020202020204" pitchFamily="34" charset="0"/>
                <a:cs typeface="Arial" panose="020B0604020202020204" pitchFamily="34" charset="0"/>
              </a:rPr>
              <a:t>. </a:t>
            </a:r>
            <a:endParaRPr lang="en-GB" dirty="0" smtClean="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It </a:t>
            </a:r>
            <a:r>
              <a:rPr lang="en-GB" dirty="0">
                <a:latin typeface="Arial" panose="020B0604020202020204" pitchFamily="34" charset="0"/>
                <a:cs typeface="Arial" panose="020B0604020202020204" pitchFamily="34" charset="0"/>
              </a:rPr>
              <a:t>was founded before 1119 by Bishop Herbert de </a:t>
            </a:r>
            <a:r>
              <a:rPr lang="en-GB" dirty="0" err="1">
                <a:latin typeface="Arial" panose="020B0604020202020204" pitchFamily="34" charset="0"/>
                <a:cs typeface="Arial" panose="020B0604020202020204" pitchFamily="34" charset="0"/>
              </a:rPr>
              <a:t>Losigna</a:t>
            </a:r>
            <a:r>
              <a:rPr lang="en-GB" dirty="0">
                <a:latin typeface="Arial" panose="020B0604020202020204" pitchFamily="34" charset="0"/>
                <a:cs typeface="Arial" panose="020B0604020202020204" pitchFamily="34" charset="0"/>
              </a:rPr>
              <a:t>, the first Bishop of Norwich. </a:t>
            </a:r>
            <a:endParaRPr lang="en-GB" dirty="0" smtClean="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Such </a:t>
            </a:r>
            <a:r>
              <a:rPr lang="en-GB" dirty="0">
                <a:latin typeface="Arial" panose="020B0604020202020204" pitchFamily="34" charset="0"/>
                <a:cs typeface="Arial" panose="020B0604020202020204" pitchFamily="34" charset="0"/>
              </a:rPr>
              <a:t>houses were </a:t>
            </a:r>
            <a:r>
              <a:rPr lang="en-GB" dirty="0" smtClean="0">
                <a:latin typeface="Arial" panose="020B0604020202020204" pitchFamily="34" charset="0"/>
                <a:cs typeface="Arial" panose="020B0604020202020204" pitchFamily="34" charset="0"/>
              </a:rPr>
              <a:t>built </a:t>
            </a:r>
            <a:r>
              <a:rPr lang="en-GB" dirty="0">
                <a:latin typeface="Arial" panose="020B0604020202020204" pitchFamily="34" charset="0"/>
                <a:cs typeface="Arial" panose="020B0604020202020204" pitchFamily="34" charset="0"/>
              </a:rPr>
              <a:t>on the edge of towns and </a:t>
            </a:r>
            <a:r>
              <a:rPr lang="en-GB" dirty="0" smtClean="0">
                <a:latin typeface="Arial" panose="020B0604020202020204" pitchFamily="34" charset="0"/>
                <a:cs typeface="Arial" panose="020B0604020202020204" pitchFamily="34" charset="0"/>
              </a:rPr>
              <a:t>cities, as lepers </a:t>
            </a:r>
            <a:r>
              <a:rPr lang="en-GB" dirty="0">
                <a:latin typeface="Arial" panose="020B0604020202020204" pitchFamily="34" charset="0"/>
                <a:cs typeface="Arial" panose="020B0604020202020204" pitchFamily="34" charset="0"/>
              </a:rPr>
              <a:t>needed to stay in contact with society to beg alms, trade items, and offer services such as praying for the souls of benefactors. </a:t>
            </a:r>
            <a:endParaRPr lang="en-GB" dirty="0" smtClean="0">
              <a:latin typeface="Arial" panose="020B0604020202020204" pitchFamily="34" charset="0"/>
              <a:cs typeface="Arial" panose="020B0604020202020204" pitchFamily="34" charset="0"/>
            </a:endParaRPr>
          </a:p>
        </p:txBody>
      </p:sp>
      <p:sp>
        <p:nvSpPr>
          <p:cNvPr id="7" name="TextBox 6"/>
          <p:cNvSpPr txBox="1"/>
          <p:nvPr/>
        </p:nvSpPr>
        <p:spPr>
          <a:xfrm>
            <a:off x="593414" y="1263846"/>
            <a:ext cx="8550586" cy="369332"/>
          </a:xfrm>
          <a:prstGeom prst="rect">
            <a:avLst/>
          </a:prstGeom>
          <a:noFill/>
        </p:spPr>
        <p:txBody>
          <a:bodyPr wrap="square" rtlCol="0">
            <a:spAutoFit/>
          </a:bodyPr>
          <a:lstStyle/>
          <a:p>
            <a:r>
              <a:rPr lang="en-GB" dirty="0" smtClean="0">
                <a:latin typeface="Arial" panose="020B0604020202020204" pitchFamily="34" charset="0"/>
                <a:cs typeface="Arial" panose="020B0604020202020204" pitchFamily="34" charset="0"/>
              </a:rPr>
              <a:t>Lazar (Leper) House</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Sprowston</a:t>
            </a:r>
            <a:r>
              <a:rPr lang="en-GB" dirty="0">
                <a:latin typeface="Arial" panose="020B0604020202020204" pitchFamily="34" charset="0"/>
                <a:cs typeface="Arial" panose="020B0604020202020204" pitchFamily="34" charset="0"/>
              </a:rPr>
              <a:t> Road, Norwich, Norfolk</a:t>
            </a: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r="17320" b="14692"/>
          <a:stretch/>
        </p:blipFill>
        <p:spPr>
          <a:xfrm>
            <a:off x="179512" y="1916832"/>
            <a:ext cx="5931794" cy="4080207"/>
          </a:xfrm>
          <a:prstGeom prst="rect">
            <a:avLst/>
          </a:prstGeom>
        </p:spPr>
      </p:pic>
    </p:spTree>
    <p:custDataLst>
      <p:tags r:id="rId1"/>
    </p:custDataLst>
    <p:extLst>
      <p:ext uri="{BB962C8B-B14F-4D97-AF65-F5344CB8AC3E}">
        <p14:creationId xmlns:p14="http://schemas.microsoft.com/office/powerpoint/2010/main" val="367163190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012160" y="1887465"/>
            <a:ext cx="3024336" cy="3693319"/>
          </a:xfrm>
          <a:prstGeom prst="rect">
            <a:avLst/>
          </a:prstGeom>
          <a:noFill/>
        </p:spPr>
        <p:txBody>
          <a:bodyPr wrap="square" rtlCol="0">
            <a:spAutoFit/>
          </a:bodyPr>
          <a:lstStyle/>
          <a:p>
            <a:r>
              <a:rPr lang="en-GB" dirty="0" smtClean="0">
                <a:latin typeface="Arial" panose="020B0604020202020204" pitchFamily="34" charset="0"/>
                <a:cs typeface="Arial" panose="020B0604020202020204" pitchFamily="34" charset="0"/>
              </a:rPr>
              <a:t>This </a:t>
            </a:r>
            <a:r>
              <a:rPr lang="en-GB" dirty="0">
                <a:latin typeface="Arial" panose="020B0604020202020204" pitchFamily="34" charset="0"/>
                <a:cs typeface="Arial" panose="020B0604020202020204" pitchFamily="34" charset="0"/>
              </a:rPr>
              <a:t>building was originally part of the Hospital of Saint John the Evangelist. </a:t>
            </a:r>
            <a:endParaRPr lang="en-GB" dirty="0" smtClean="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The </a:t>
            </a:r>
            <a:r>
              <a:rPr lang="en-GB" dirty="0">
                <a:latin typeface="Arial" panose="020B0604020202020204" pitchFamily="34" charset="0"/>
                <a:cs typeface="Arial" panose="020B0604020202020204" pitchFamily="34" charset="0"/>
              </a:rPr>
              <a:t>hospital was founded in the reign of King John (1199-1216). It was </a:t>
            </a:r>
            <a:r>
              <a:rPr lang="en-GB" dirty="0" smtClean="0">
                <a:latin typeface="Arial" panose="020B0604020202020204" pitchFamily="34" charset="0"/>
                <a:cs typeface="Arial" panose="020B0604020202020204" pitchFamily="34" charset="0"/>
              </a:rPr>
              <a:t>rebuilt </a:t>
            </a:r>
            <a:r>
              <a:rPr lang="en-GB" dirty="0">
                <a:latin typeface="Arial" panose="020B0604020202020204" pitchFamily="34" charset="0"/>
                <a:cs typeface="Arial" panose="020B0604020202020204" pitchFamily="34" charset="0"/>
              </a:rPr>
              <a:t>on this site in 1446. </a:t>
            </a:r>
            <a:endParaRPr lang="en-GB" dirty="0" smtClean="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It </a:t>
            </a:r>
            <a:r>
              <a:rPr lang="en-GB" dirty="0">
                <a:latin typeface="Arial" panose="020B0604020202020204" pitchFamily="34" charset="0"/>
                <a:cs typeface="Arial" panose="020B0604020202020204" pitchFamily="34" charset="0"/>
              </a:rPr>
              <a:t>was originally for </a:t>
            </a:r>
            <a:r>
              <a:rPr lang="en-GB" dirty="0" smtClean="0">
                <a:latin typeface="Arial" panose="020B0604020202020204" pitchFamily="34" charset="0"/>
                <a:cs typeface="Arial" panose="020B0604020202020204" pitchFamily="34" charset="0"/>
              </a:rPr>
              <a:t>lepers. </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The </a:t>
            </a:r>
            <a:r>
              <a:rPr lang="en-GB" dirty="0">
                <a:latin typeface="Arial" panose="020B0604020202020204" pitchFamily="34" charset="0"/>
                <a:cs typeface="Arial" panose="020B0604020202020204" pitchFamily="34" charset="0"/>
              </a:rPr>
              <a:t>building was later used as a school.</a:t>
            </a:r>
            <a:endParaRPr lang="en-GB" dirty="0" smtClean="0">
              <a:latin typeface="Arial" panose="020B0604020202020204" pitchFamily="34" charset="0"/>
              <a:cs typeface="Arial" panose="020B0604020202020204" pitchFamily="34" charset="0"/>
            </a:endParaRPr>
          </a:p>
        </p:txBody>
      </p:sp>
      <p:sp>
        <p:nvSpPr>
          <p:cNvPr id="7" name="TextBox 6"/>
          <p:cNvSpPr txBox="1"/>
          <p:nvPr/>
        </p:nvSpPr>
        <p:spPr>
          <a:xfrm>
            <a:off x="593414" y="1263846"/>
            <a:ext cx="8550586"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The Old School (former Hospital of St John the Evangelist), Blyth, Nottinghamshire</a:t>
            </a:r>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6103" t="10698" r="14935" b="14497"/>
          <a:stretch/>
        </p:blipFill>
        <p:spPr>
          <a:xfrm>
            <a:off x="296854" y="1916832"/>
            <a:ext cx="5560053" cy="4020830"/>
          </a:xfrm>
          <a:prstGeom prst="rect">
            <a:avLst/>
          </a:prstGeom>
        </p:spPr>
      </p:pic>
    </p:spTree>
    <p:custDataLst>
      <p:tags r:id="rId1"/>
    </p:custDataLst>
    <p:extLst>
      <p:ext uri="{BB962C8B-B14F-4D97-AF65-F5344CB8AC3E}">
        <p14:creationId xmlns:p14="http://schemas.microsoft.com/office/powerpoint/2010/main" val="14904698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11560" y="1225689"/>
            <a:ext cx="7992888" cy="2308324"/>
          </a:xfrm>
          <a:prstGeom prst="rect">
            <a:avLst/>
          </a:prstGeom>
          <a:noFill/>
        </p:spPr>
        <p:txBody>
          <a:bodyPr wrap="square" rtlCol="0">
            <a:spAutoFit/>
          </a:bodyPr>
          <a:lstStyle/>
          <a:p>
            <a:r>
              <a:rPr lang="en-GB" dirty="0" smtClean="0">
                <a:latin typeface="Arial" panose="020B0604020202020204" pitchFamily="34" charset="0"/>
                <a:cs typeface="Arial" panose="020B0604020202020204" pitchFamily="34" charset="0"/>
              </a:rPr>
              <a:t>Covid-19 is the first  major infectious disease to affect our daily lives in the 21</a:t>
            </a:r>
            <a:r>
              <a:rPr lang="en-GB" baseline="30000" dirty="0" smtClean="0">
                <a:latin typeface="Arial" panose="020B0604020202020204" pitchFamily="34" charset="0"/>
                <a:cs typeface="Arial" panose="020B0604020202020204" pitchFamily="34" charset="0"/>
              </a:rPr>
              <a:t>st</a:t>
            </a:r>
            <a:r>
              <a:rPr lang="en-GB" dirty="0" smtClean="0">
                <a:latin typeface="Arial" panose="020B0604020202020204" pitchFamily="34" charset="0"/>
                <a:cs typeface="Arial" panose="020B0604020202020204" pitchFamily="34" charset="0"/>
              </a:rPr>
              <a:t> century.</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In the early 20</a:t>
            </a:r>
            <a:r>
              <a:rPr lang="en-GB" baseline="30000" dirty="0" smtClean="0">
                <a:latin typeface="Arial" panose="020B0604020202020204" pitchFamily="34" charset="0"/>
                <a:cs typeface="Arial" panose="020B0604020202020204" pitchFamily="34" charset="0"/>
              </a:rPr>
              <a:t>th</a:t>
            </a:r>
            <a:r>
              <a:rPr lang="en-GB" dirty="0" smtClean="0">
                <a:latin typeface="Arial" panose="020B0604020202020204" pitchFamily="34" charset="0"/>
                <a:cs typeface="Arial" panose="020B0604020202020204" pitchFamily="34" charset="0"/>
              </a:rPr>
              <a:t> century, there were other infectious diseases that affected many people’s daily lives.</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The three main ones that required treatment in isolation hospitals were Tuberculosis (TB), Scarlet Fever &amp; Polio.</a:t>
            </a:r>
            <a:endParaRPr lang="en-GB"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42894" t="19986" r="2704" b="36797"/>
          <a:stretch/>
        </p:blipFill>
        <p:spPr>
          <a:xfrm>
            <a:off x="1863716" y="3676648"/>
            <a:ext cx="5322322" cy="3181352"/>
          </a:xfrm>
          <a:prstGeom prst="rect">
            <a:avLst/>
          </a:prstGeom>
        </p:spPr>
      </p:pic>
    </p:spTree>
    <p:custDataLst>
      <p:tags r:id="rId1"/>
    </p:custDataLst>
    <p:extLst>
      <p:ext uri="{BB962C8B-B14F-4D97-AF65-F5344CB8AC3E}">
        <p14:creationId xmlns:p14="http://schemas.microsoft.com/office/powerpoint/2010/main" val="195451394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23850" y="1222630"/>
            <a:ext cx="8676134" cy="5632311"/>
          </a:xfrm>
          <a:prstGeom prst="rect">
            <a:avLst/>
          </a:prstGeom>
          <a:noFill/>
        </p:spPr>
        <p:txBody>
          <a:bodyPr wrap="square" rtlCol="0">
            <a:spAutoFit/>
          </a:bodyPr>
          <a:lstStyle/>
          <a:p>
            <a:r>
              <a:rPr lang="en-GB" dirty="0" smtClean="0">
                <a:latin typeface="Arial" panose="020B0604020202020204" pitchFamily="34" charset="0"/>
                <a:cs typeface="Arial" panose="020B0604020202020204" pitchFamily="34" charset="0"/>
              </a:rPr>
              <a:t>Care </a:t>
            </a:r>
            <a:r>
              <a:rPr lang="en-GB" dirty="0">
                <a:latin typeface="Arial" panose="020B0604020202020204" pitchFamily="34" charset="0"/>
                <a:cs typeface="Arial" panose="020B0604020202020204" pitchFamily="34" charset="0"/>
              </a:rPr>
              <a:t>in religious leper houses centred as much on a person's spiritual needs as on their physical problems. </a:t>
            </a:r>
            <a:endParaRPr lang="en-GB" dirty="0" smtClean="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Most had a </a:t>
            </a:r>
            <a:r>
              <a:rPr lang="en-GB" dirty="0">
                <a:latin typeface="Arial" panose="020B0604020202020204" pitchFamily="34" charset="0"/>
                <a:cs typeface="Arial" panose="020B0604020202020204" pitchFamily="34" charset="0"/>
              </a:rPr>
              <a:t>detached chapel where praying and singing continued throughout the day</a:t>
            </a:r>
            <a:r>
              <a:rPr lang="en-GB" dirty="0" smtClean="0">
                <a:latin typeface="Arial" panose="020B0604020202020204" pitchFamily="34" charset="0"/>
                <a:cs typeface="Arial" panose="020B0604020202020204" pitchFamily="34" charset="0"/>
              </a:rPr>
              <a:t>. Like the example from </a:t>
            </a:r>
            <a:r>
              <a:rPr lang="en-GB" dirty="0" err="1" smtClean="0">
                <a:latin typeface="Arial" panose="020B0604020202020204" pitchFamily="34" charset="0"/>
                <a:cs typeface="Arial" panose="020B0604020202020204" pitchFamily="34" charset="0"/>
              </a:rPr>
              <a:t>Harbledown</a:t>
            </a:r>
            <a:r>
              <a:rPr lang="en-GB" dirty="0">
                <a:latin typeface="Arial" panose="020B0604020202020204" pitchFamily="34" charset="0"/>
                <a:cs typeface="Arial" panose="020B0604020202020204" pitchFamily="34" charset="0"/>
              </a:rPr>
              <a:t>, </a:t>
            </a:r>
            <a:r>
              <a:rPr lang="en-GB" dirty="0" smtClean="0">
                <a:latin typeface="Arial" panose="020B0604020202020204" pitchFamily="34" charset="0"/>
                <a:cs typeface="Arial" panose="020B0604020202020204" pitchFamily="34" charset="0"/>
              </a:rPr>
              <a:t>where according to a source from 1344 </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‘inmates </a:t>
            </a:r>
            <a:r>
              <a:rPr lang="en-GB" dirty="0">
                <a:latin typeface="Arial" panose="020B0604020202020204" pitchFamily="34" charset="0"/>
                <a:cs typeface="Arial" panose="020B0604020202020204" pitchFamily="34" charset="0"/>
              </a:rPr>
              <a:t>wore a distinct habit, heard daily mass and said the Lord’s Prayer and Hail Mary and the canonical </a:t>
            </a:r>
            <a:r>
              <a:rPr lang="en-GB" dirty="0" smtClean="0">
                <a:latin typeface="Arial" panose="020B0604020202020204" pitchFamily="34" charset="0"/>
                <a:cs typeface="Arial" panose="020B0604020202020204" pitchFamily="34" charset="0"/>
              </a:rPr>
              <a:t>hours.’</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The canonical </a:t>
            </a:r>
            <a:r>
              <a:rPr lang="en-GB" dirty="0">
                <a:latin typeface="Arial" panose="020B0604020202020204" pitchFamily="34" charset="0"/>
                <a:cs typeface="Arial" panose="020B0604020202020204" pitchFamily="34" charset="0"/>
              </a:rPr>
              <a:t>hours in the Middle </a:t>
            </a:r>
            <a:r>
              <a:rPr lang="en-GB" dirty="0" smtClean="0">
                <a:latin typeface="Arial" panose="020B0604020202020204" pitchFamily="34" charset="0"/>
                <a:cs typeface="Arial" panose="020B0604020202020204" pitchFamily="34" charset="0"/>
              </a:rPr>
              <a:t>Ages</a:t>
            </a:r>
            <a:r>
              <a:rPr lang="en-GB" dirty="0">
                <a:latin typeface="Arial" panose="020B0604020202020204" pitchFamily="34" charset="0"/>
                <a:cs typeface="Arial" panose="020B0604020202020204" pitchFamily="34" charset="0"/>
              </a:rPr>
              <a:t> </a:t>
            </a:r>
            <a:r>
              <a:rPr lang="en-GB" dirty="0" smtClean="0">
                <a:latin typeface="Arial" panose="020B0604020202020204" pitchFamily="34" charset="0"/>
                <a:cs typeface="Arial" panose="020B0604020202020204" pitchFamily="34" charset="0"/>
              </a:rPr>
              <a:t>were 9 sets of prayers said every day:</a:t>
            </a:r>
            <a:endParaRPr lang="en-GB" dirty="0">
              <a:latin typeface="Arial" panose="020B0604020202020204" pitchFamily="34" charset="0"/>
              <a:cs typeface="Arial" panose="020B0604020202020204" pitchFamily="34" charset="0"/>
            </a:endParaRPr>
          </a:p>
          <a:p>
            <a:endParaRPr lang="en-GB" dirty="0" smtClean="0">
              <a:latin typeface="Arial" panose="020B0604020202020204" pitchFamily="34" charset="0"/>
              <a:cs typeface="Arial" panose="020B0604020202020204" pitchFamily="34" charset="0"/>
            </a:endParaRPr>
          </a:p>
          <a:p>
            <a:r>
              <a:rPr lang="en-GB" b="1" dirty="0" smtClean="0">
                <a:latin typeface="Arial" panose="020B0604020202020204" pitchFamily="34" charset="0"/>
                <a:cs typeface="Arial" panose="020B0604020202020204" pitchFamily="34" charset="0"/>
              </a:rPr>
              <a:t>Vigil</a:t>
            </a:r>
            <a:r>
              <a:rPr lang="en-GB" dirty="0">
                <a:latin typeface="Arial" panose="020B0604020202020204" pitchFamily="34" charset="0"/>
                <a:cs typeface="Arial" panose="020B0604020202020204" pitchFamily="34" charset="0"/>
              </a:rPr>
              <a:t> (eighth hour of night: 2 a.m.)</a:t>
            </a:r>
          </a:p>
          <a:p>
            <a:r>
              <a:rPr lang="en-GB" b="1" dirty="0">
                <a:latin typeface="Arial" panose="020B0604020202020204" pitchFamily="34" charset="0"/>
                <a:cs typeface="Arial" panose="020B0604020202020204" pitchFamily="34" charset="0"/>
              </a:rPr>
              <a:t>Matins</a:t>
            </a:r>
            <a:r>
              <a:rPr lang="en-GB" dirty="0">
                <a:latin typeface="Arial" panose="020B0604020202020204" pitchFamily="34" charset="0"/>
                <a:cs typeface="Arial" panose="020B0604020202020204" pitchFamily="34" charset="0"/>
              </a:rPr>
              <a:t> (a later portion of Vigil, from 3 a.m. to dawn)</a:t>
            </a:r>
          </a:p>
          <a:p>
            <a:r>
              <a:rPr lang="en-GB" b="1" dirty="0">
                <a:latin typeface="Arial" panose="020B0604020202020204" pitchFamily="34" charset="0"/>
                <a:cs typeface="Arial" panose="020B0604020202020204" pitchFamily="34" charset="0"/>
              </a:rPr>
              <a:t>Lauds</a:t>
            </a:r>
            <a:r>
              <a:rPr lang="en-GB" dirty="0">
                <a:latin typeface="Arial" panose="020B0604020202020204" pitchFamily="34" charset="0"/>
                <a:cs typeface="Arial" panose="020B0604020202020204" pitchFamily="34" charset="0"/>
              </a:rPr>
              <a:t> (dawn; approximately 5 a.m., but varies seasonally)</a:t>
            </a:r>
          </a:p>
          <a:p>
            <a:r>
              <a:rPr lang="en-GB" b="1" dirty="0">
                <a:latin typeface="Arial" panose="020B0604020202020204" pitchFamily="34" charset="0"/>
                <a:cs typeface="Arial" panose="020B0604020202020204" pitchFamily="34" charset="0"/>
              </a:rPr>
              <a:t>Prime</a:t>
            </a:r>
            <a:r>
              <a:rPr lang="en-GB" dirty="0">
                <a:latin typeface="Arial" panose="020B0604020202020204" pitchFamily="34" charset="0"/>
                <a:cs typeface="Arial" panose="020B0604020202020204" pitchFamily="34" charset="0"/>
              </a:rPr>
              <a:t> (early morning, the first hour of daylight, approximately 6 a.m.)</a:t>
            </a:r>
          </a:p>
          <a:p>
            <a:r>
              <a:rPr lang="en-GB" b="1" dirty="0" err="1">
                <a:latin typeface="Arial" panose="020B0604020202020204" pitchFamily="34" charset="0"/>
                <a:cs typeface="Arial" panose="020B0604020202020204" pitchFamily="34" charset="0"/>
              </a:rPr>
              <a:t>Terce</a:t>
            </a:r>
            <a:r>
              <a:rPr lang="en-GB" dirty="0">
                <a:latin typeface="Arial" panose="020B0604020202020204" pitchFamily="34" charset="0"/>
                <a:cs typeface="Arial" panose="020B0604020202020204" pitchFamily="34" charset="0"/>
              </a:rPr>
              <a:t> (third hour, 9 a.m.)</a:t>
            </a:r>
          </a:p>
          <a:p>
            <a:r>
              <a:rPr lang="en-GB" b="1" dirty="0">
                <a:latin typeface="Arial" panose="020B0604020202020204" pitchFamily="34" charset="0"/>
                <a:cs typeface="Arial" panose="020B0604020202020204" pitchFamily="34" charset="0"/>
              </a:rPr>
              <a:t>Sext</a:t>
            </a:r>
            <a:r>
              <a:rPr lang="en-GB" dirty="0">
                <a:latin typeface="Arial" panose="020B0604020202020204" pitchFamily="34" charset="0"/>
                <a:cs typeface="Arial" panose="020B0604020202020204" pitchFamily="34" charset="0"/>
              </a:rPr>
              <a:t> (sixth hour, noon)</a:t>
            </a:r>
          </a:p>
          <a:p>
            <a:r>
              <a:rPr lang="en-GB" b="1" dirty="0" err="1">
                <a:latin typeface="Arial" panose="020B0604020202020204" pitchFamily="34" charset="0"/>
                <a:cs typeface="Arial" panose="020B0604020202020204" pitchFamily="34" charset="0"/>
              </a:rPr>
              <a:t>Nones</a:t>
            </a:r>
            <a:r>
              <a:rPr lang="en-GB" dirty="0">
                <a:latin typeface="Arial" panose="020B0604020202020204" pitchFamily="34" charset="0"/>
                <a:cs typeface="Arial" panose="020B0604020202020204" pitchFamily="34" charset="0"/>
              </a:rPr>
              <a:t> (ninth hour, 3 p.m.)</a:t>
            </a:r>
          </a:p>
          <a:p>
            <a:r>
              <a:rPr lang="en-GB" b="1" dirty="0">
                <a:latin typeface="Arial" panose="020B0604020202020204" pitchFamily="34" charset="0"/>
                <a:cs typeface="Arial" panose="020B0604020202020204" pitchFamily="34" charset="0"/>
              </a:rPr>
              <a:t>Vespers</a:t>
            </a:r>
            <a:r>
              <a:rPr lang="en-GB" dirty="0">
                <a:latin typeface="Arial" panose="020B0604020202020204" pitchFamily="34" charset="0"/>
                <a:cs typeface="Arial" panose="020B0604020202020204" pitchFamily="34" charset="0"/>
              </a:rPr>
              <a:t> (sunset, approximately 6 p.m.)</a:t>
            </a:r>
          </a:p>
          <a:p>
            <a:r>
              <a:rPr lang="en-GB" b="1" dirty="0">
                <a:latin typeface="Arial" panose="020B0604020202020204" pitchFamily="34" charset="0"/>
                <a:cs typeface="Arial" panose="020B0604020202020204" pitchFamily="34" charset="0"/>
              </a:rPr>
              <a:t>Compline</a:t>
            </a:r>
            <a:r>
              <a:rPr lang="en-GB" dirty="0">
                <a:latin typeface="Arial" panose="020B0604020202020204" pitchFamily="34" charset="0"/>
                <a:cs typeface="Arial" panose="020B0604020202020204" pitchFamily="34" charset="0"/>
              </a:rPr>
              <a:t> (end of the day before retiring, approximately 7 p.m</a:t>
            </a:r>
            <a:r>
              <a:rPr lang="en-GB" dirty="0" smtClean="0">
                <a:latin typeface="Arial" panose="020B0604020202020204" pitchFamily="34" charset="0"/>
                <a:cs typeface="Arial" panose="020B0604020202020204" pitchFamily="34" charset="0"/>
              </a:rPr>
              <a:t>.)</a:t>
            </a:r>
            <a:endParaRPr lang="en-GB"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61260528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4644008" y="1268760"/>
            <a:ext cx="4355976" cy="5355312"/>
          </a:xfrm>
          <a:prstGeom prst="rect">
            <a:avLst/>
          </a:prstGeom>
          <a:noFill/>
        </p:spPr>
        <p:txBody>
          <a:bodyPr wrap="square" rtlCol="0">
            <a:spAutoFit/>
          </a:bodyPr>
          <a:lstStyle/>
          <a:p>
            <a:r>
              <a:rPr lang="en-GB" dirty="0" smtClean="0">
                <a:latin typeface="Arial" panose="020B0604020202020204" pitchFamily="34" charset="0"/>
                <a:cs typeface="Arial" panose="020B0604020202020204" pitchFamily="34" charset="0"/>
              </a:rPr>
              <a:t>The </a:t>
            </a:r>
            <a:r>
              <a:rPr lang="en-GB" dirty="0">
                <a:latin typeface="Arial" panose="020B0604020202020204" pitchFamily="34" charset="0"/>
                <a:cs typeface="Arial" panose="020B0604020202020204" pitchFamily="34" charset="0"/>
              </a:rPr>
              <a:t>emphasis was on cleanliness and wholesome food - clothes were washed twice a week and a varied diet was supplied if possible, often from the house's own fields and livestock. </a:t>
            </a:r>
            <a:endParaRPr lang="en-GB" dirty="0" smtClean="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The therapeutic effect of </a:t>
            </a:r>
            <a:r>
              <a:rPr lang="en-GB" dirty="0" smtClean="0">
                <a:latin typeface="Arial" panose="020B0604020202020204" pitchFamily="34" charset="0"/>
                <a:cs typeface="Arial" panose="020B0604020202020204" pitchFamily="34" charset="0"/>
              </a:rPr>
              <a:t>gardening </a:t>
            </a:r>
            <a:r>
              <a:rPr lang="en-GB" dirty="0">
                <a:latin typeface="Arial" panose="020B0604020202020204" pitchFamily="34" charset="0"/>
                <a:cs typeface="Arial" panose="020B0604020202020204" pitchFamily="34" charset="0"/>
              </a:rPr>
              <a:t>work and the beauty of nature were </a:t>
            </a:r>
            <a:r>
              <a:rPr lang="en-GB" dirty="0" smtClean="0">
                <a:latin typeface="Arial" panose="020B0604020202020204" pitchFamily="34" charset="0"/>
                <a:cs typeface="Arial" panose="020B0604020202020204" pitchFamily="34" charset="0"/>
              </a:rPr>
              <a:t>recognised.</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Like the monasteries of the time, many leper houses </a:t>
            </a:r>
            <a:r>
              <a:rPr lang="en-GB" dirty="0">
                <a:latin typeface="Arial" panose="020B0604020202020204" pitchFamily="34" charset="0"/>
                <a:cs typeface="Arial" panose="020B0604020202020204" pitchFamily="34" charset="0"/>
              </a:rPr>
              <a:t>had their own fragrant gardens of flowers and healing herbs, and residents took part in their upkeep</a:t>
            </a:r>
            <a:r>
              <a:rPr lang="en-GB" dirty="0" smtClean="0">
                <a:latin typeface="Arial" panose="020B0604020202020204" pitchFamily="34" charset="0"/>
                <a:cs typeface="Arial" panose="020B0604020202020204" pitchFamily="34" charset="0"/>
              </a:rPr>
              <a:t>.</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Many lepers stayed in touch with their family and friends and were allowed to make visits home and receive visitors.</a:t>
            </a:r>
          </a:p>
          <a:p>
            <a:endParaRPr lang="en-GB"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24437" r="14198"/>
          <a:stretch/>
        </p:blipFill>
        <p:spPr>
          <a:xfrm>
            <a:off x="186225" y="1370647"/>
            <a:ext cx="4457783" cy="4870228"/>
          </a:xfrm>
          <a:prstGeom prst="rect">
            <a:avLst/>
          </a:prstGeom>
        </p:spPr>
      </p:pic>
      <p:sp>
        <p:nvSpPr>
          <p:cNvPr id="5" name="Rectangle 4"/>
          <p:cNvSpPr/>
          <p:nvPr/>
        </p:nvSpPr>
        <p:spPr>
          <a:xfrm>
            <a:off x="131185" y="6282424"/>
            <a:ext cx="3696589" cy="307777"/>
          </a:xfrm>
          <a:prstGeom prst="rect">
            <a:avLst/>
          </a:prstGeom>
        </p:spPr>
        <p:txBody>
          <a:bodyPr wrap="none">
            <a:spAutoFit/>
          </a:bodyPr>
          <a:lstStyle/>
          <a:p>
            <a:r>
              <a:rPr lang="en-GB" sz="1400" dirty="0" smtClean="0">
                <a:latin typeface="Arial" panose="020B0604020202020204" pitchFamily="34" charset="0"/>
                <a:cs typeface="Arial" panose="020B0604020202020204" pitchFamily="34" charset="0"/>
              </a:rPr>
              <a:t>Monks in the herb garden </a:t>
            </a:r>
            <a:r>
              <a:rPr lang="en-GB" sz="1400" dirty="0">
                <a:latin typeface="Arial" panose="020B0604020202020204" pitchFamily="34" charset="0"/>
                <a:cs typeface="Arial" panose="020B0604020202020204" pitchFamily="34" charset="0"/>
              </a:rPr>
              <a:t>at </a:t>
            </a:r>
            <a:r>
              <a:rPr lang="en-GB" sz="1400" dirty="0" err="1">
                <a:latin typeface="Arial" panose="020B0604020202020204" pitchFamily="34" charset="0"/>
                <a:cs typeface="Arial" panose="020B0604020202020204" pitchFamily="34" charset="0"/>
              </a:rPr>
              <a:t>Rievaulx</a:t>
            </a:r>
            <a:r>
              <a:rPr lang="en-GB" sz="1400" dirty="0">
                <a:latin typeface="Arial" panose="020B0604020202020204" pitchFamily="34" charset="0"/>
                <a:cs typeface="Arial" panose="020B0604020202020204" pitchFamily="34" charset="0"/>
              </a:rPr>
              <a:t> Abbey</a:t>
            </a:r>
          </a:p>
        </p:txBody>
      </p:sp>
    </p:spTree>
    <p:custDataLst>
      <p:tags r:id="rId1"/>
    </p:custDataLst>
    <p:extLst>
      <p:ext uri="{BB962C8B-B14F-4D97-AF65-F5344CB8AC3E}">
        <p14:creationId xmlns:p14="http://schemas.microsoft.com/office/powerpoint/2010/main" val="176810023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73758" y="2204864"/>
            <a:ext cx="8570242" cy="3785652"/>
          </a:xfrm>
          <a:prstGeom prst="rect">
            <a:avLst/>
          </a:prstGeom>
          <a:noFill/>
        </p:spPr>
        <p:txBody>
          <a:bodyPr wrap="square" rtlCol="0">
            <a:spAutoFit/>
          </a:bodyPr>
          <a:lstStyle/>
          <a:p>
            <a:r>
              <a:rPr lang="en-GB" sz="2000" dirty="0" smtClean="0">
                <a:latin typeface="Arial" panose="020B0604020202020204" pitchFamily="34" charset="0"/>
                <a:cs typeface="Arial" panose="020B0604020202020204" pitchFamily="34" charset="0"/>
              </a:rPr>
              <a:t>Having now considered a range of evidence, discuss the following questions, making sure to back up your points with specific examples.</a:t>
            </a:r>
          </a:p>
          <a:p>
            <a:endParaRPr lang="en-GB"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How was the treatment of those with leprosy in medieval times different to the later treatment of people with smallpox and TB</a:t>
            </a:r>
            <a:r>
              <a:rPr lang="en-GB" sz="2000" dirty="0" smtClean="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dirty="0" smtClean="0">
                <a:latin typeface="Arial" panose="020B0604020202020204" pitchFamily="34" charset="0"/>
                <a:cs typeface="Arial" panose="020B0604020202020204" pitchFamily="34" charset="0"/>
              </a:rPr>
              <a:t>Can </a:t>
            </a:r>
            <a:r>
              <a:rPr lang="en-GB" sz="2000" dirty="0">
                <a:latin typeface="Arial" panose="020B0604020202020204" pitchFamily="34" charset="0"/>
                <a:cs typeface="Arial" panose="020B0604020202020204" pitchFamily="34" charset="0"/>
              </a:rPr>
              <a:t>you identify which treatments were ‘spiritual’ and which were ‘physical’? </a:t>
            </a:r>
            <a:endParaRPr lang="en-GB" sz="20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dirty="0" smtClean="0">
                <a:latin typeface="Arial" panose="020B0604020202020204" pitchFamily="34" charset="0"/>
                <a:cs typeface="Arial" panose="020B0604020202020204" pitchFamily="34" charset="0"/>
              </a:rPr>
              <a:t>Today </a:t>
            </a:r>
            <a:r>
              <a:rPr lang="en-GB" sz="2000" dirty="0">
                <a:latin typeface="Arial" panose="020B0604020202020204" pitchFamily="34" charset="0"/>
                <a:cs typeface="Arial" panose="020B0604020202020204" pitchFamily="34" charset="0"/>
              </a:rPr>
              <a:t>we rely on ‘physical’ treatments, such as vaccines and drugs, to cure illnesses. Does that mean the people no longer need ‘spiritual’ treatments or do they still provide important ‘mental health’ benefits?</a:t>
            </a:r>
          </a:p>
        </p:txBody>
      </p:sp>
      <p:sp>
        <p:nvSpPr>
          <p:cNvPr id="4" name="Title 1"/>
          <p:cNvSpPr txBox="1">
            <a:spLocks/>
          </p:cNvSpPr>
          <p:nvPr/>
        </p:nvSpPr>
        <p:spPr>
          <a:xfrm>
            <a:off x="593414" y="1202493"/>
            <a:ext cx="7992889" cy="792088"/>
          </a:xfrm>
          <a:prstGeom prst="rect">
            <a:avLst/>
          </a:prstGeom>
          <a:solidFill>
            <a:srgbClr val="FFFF00"/>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smtClean="0">
                <a:latin typeface="Arial" panose="020B0604020202020204" pitchFamily="34" charset="0"/>
                <a:cs typeface="Arial" panose="020B0604020202020204" pitchFamily="34" charset="0"/>
              </a:rPr>
              <a:t>Activity</a:t>
            </a:r>
            <a:endParaRPr lang="en-GB"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314966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10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10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10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593414" y="2385754"/>
            <a:ext cx="8550586" cy="2031325"/>
          </a:xfrm>
          <a:prstGeom prst="rect">
            <a:avLst/>
          </a:prstGeom>
          <a:noFill/>
        </p:spPr>
        <p:txBody>
          <a:bodyPr wrap="square" rtlCol="0">
            <a:spAutoFit/>
          </a:bodyPr>
          <a:lstStyle/>
          <a:p>
            <a:r>
              <a:rPr lang="en-GB" dirty="0" smtClean="0">
                <a:latin typeface="Arial" panose="020B0604020202020204" pitchFamily="34" charset="0"/>
                <a:cs typeface="Arial" panose="020B0604020202020204" pitchFamily="34" charset="0"/>
              </a:rPr>
              <a:t>Having now looked at a range of responses to the isolation of patients with infectious diseases, can you attempt to:</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Identify the similarities and differences in our responses to isolation over time?</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Highlight some significant developments and create a graph showing progress v time.</a:t>
            </a:r>
            <a:endParaRPr lang="en-GB" dirty="0">
              <a:latin typeface="Arial" panose="020B0604020202020204" pitchFamily="34" charset="0"/>
              <a:cs typeface="Arial" panose="020B0604020202020204" pitchFamily="34" charset="0"/>
            </a:endParaRPr>
          </a:p>
        </p:txBody>
      </p:sp>
      <p:sp>
        <p:nvSpPr>
          <p:cNvPr id="9" name="Title 1"/>
          <p:cNvSpPr txBox="1">
            <a:spLocks/>
          </p:cNvSpPr>
          <p:nvPr/>
        </p:nvSpPr>
        <p:spPr>
          <a:xfrm>
            <a:off x="593414" y="1202493"/>
            <a:ext cx="7992889" cy="792088"/>
          </a:xfrm>
          <a:prstGeom prst="rect">
            <a:avLst/>
          </a:prstGeom>
          <a:solidFill>
            <a:srgbClr val="FFFF00"/>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smtClean="0">
                <a:latin typeface="Arial" panose="020B0604020202020204" pitchFamily="34" charset="0"/>
                <a:cs typeface="Arial" panose="020B0604020202020204" pitchFamily="34" charset="0"/>
              </a:rPr>
              <a:t>Activity</a:t>
            </a:r>
            <a:endParaRPr lang="en-GB" dirty="0">
              <a:latin typeface="Arial" panose="020B0604020202020204" pitchFamily="34" charset="0"/>
              <a:cs typeface="Arial" panose="020B0604020202020204" pitchFamily="34" charset="0"/>
            </a:endParaRPr>
          </a:p>
        </p:txBody>
      </p:sp>
      <p:grpSp>
        <p:nvGrpSpPr>
          <p:cNvPr id="21" name="Group 20"/>
          <p:cNvGrpSpPr/>
          <p:nvPr/>
        </p:nvGrpSpPr>
        <p:grpSpPr>
          <a:xfrm>
            <a:off x="572932" y="4581070"/>
            <a:ext cx="5040560" cy="2227504"/>
            <a:chOff x="1259632" y="4500172"/>
            <a:chExt cx="5040560" cy="2227504"/>
          </a:xfrm>
        </p:grpSpPr>
        <p:sp>
          <p:nvSpPr>
            <p:cNvPr id="16" name="TextBox 15"/>
            <p:cNvSpPr txBox="1"/>
            <p:nvPr/>
          </p:nvSpPr>
          <p:spPr>
            <a:xfrm>
              <a:off x="1259632" y="5013176"/>
              <a:ext cx="461665" cy="1015663"/>
            </a:xfrm>
            <a:prstGeom prst="rect">
              <a:avLst/>
            </a:prstGeom>
            <a:noFill/>
          </p:spPr>
          <p:txBody>
            <a:bodyPr vert="vert270" wrap="none" rtlCol="0">
              <a:spAutoFit/>
            </a:bodyPr>
            <a:lstStyle/>
            <a:p>
              <a:r>
                <a:rPr lang="en-GB" dirty="0" smtClean="0">
                  <a:latin typeface="Arial" panose="020B0604020202020204" pitchFamily="34" charset="0"/>
                  <a:cs typeface="Arial" panose="020B0604020202020204" pitchFamily="34" charset="0"/>
                </a:rPr>
                <a:t>Progress</a:t>
              </a:r>
              <a:endParaRPr lang="en-GB" dirty="0">
                <a:latin typeface="Arial" panose="020B0604020202020204" pitchFamily="34" charset="0"/>
                <a:cs typeface="Arial" panose="020B0604020202020204" pitchFamily="34" charset="0"/>
              </a:endParaRPr>
            </a:p>
          </p:txBody>
        </p:sp>
        <p:grpSp>
          <p:nvGrpSpPr>
            <p:cNvPr id="20" name="Group 19"/>
            <p:cNvGrpSpPr/>
            <p:nvPr/>
          </p:nvGrpSpPr>
          <p:grpSpPr>
            <a:xfrm>
              <a:off x="1907704" y="4500172"/>
              <a:ext cx="4392488" cy="2227504"/>
              <a:chOff x="1907704" y="4500172"/>
              <a:chExt cx="4392488" cy="2227504"/>
            </a:xfrm>
          </p:grpSpPr>
          <p:cxnSp>
            <p:nvCxnSpPr>
              <p:cNvPr id="10" name="Straight Arrow Connector 9"/>
              <p:cNvCxnSpPr/>
              <p:nvPr/>
            </p:nvCxnSpPr>
            <p:spPr>
              <a:xfrm flipV="1">
                <a:off x="1907704" y="4500172"/>
                <a:ext cx="0" cy="180020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907704" y="6300372"/>
                <a:ext cx="4392488" cy="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759430" y="6358344"/>
                <a:ext cx="689035" cy="369332"/>
              </a:xfrm>
              <a:prstGeom prst="rect">
                <a:avLst/>
              </a:prstGeom>
              <a:noFill/>
            </p:spPr>
            <p:txBody>
              <a:bodyPr wrap="none" rtlCol="0">
                <a:spAutoFit/>
              </a:bodyPr>
              <a:lstStyle/>
              <a:p>
                <a:r>
                  <a:rPr lang="en-GB" dirty="0" smtClean="0">
                    <a:latin typeface="Arial" panose="020B0604020202020204" pitchFamily="34" charset="0"/>
                    <a:cs typeface="Arial" panose="020B0604020202020204" pitchFamily="34" charset="0"/>
                  </a:rPr>
                  <a:t>Time</a:t>
                </a:r>
                <a:endParaRPr lang="en-GB" dirty="0">
                  <a:latin typeface="Arial" panose="020B0604020202020204" pitchFamily="34" charset="0"/>
                  <a:cs typeface="Arial" panose="020B0604020202020204" pitchFamily="34" charset="0"/>
                </a:endParaRPr>
              </a:p>
            </p:txBody>
          </p:sp>
        </p:grpSp>
      </p:grpSp>
      <p:sp>
        <p:nvSpPr>
          <p:cNvPr id="2" name="TextBox 1"/>
          <p:cNvSpPr txBox="1"/>
          <p:nvPr/>
        </p:nvSpPr>
        <p:spPr>
          <a:xfrm>
            <a:off x="6012160" y="4581070"/>
            <a:ext cx="2915816" cy="1754326"/>
          </a:xfrm>
          <a:prstGeom prst="rect">
            <a:avLst/>
          </a:prstGeom>
          <a:noFill/>
        </p:spPr>
        <p:txBody>
          <a:bodyPr wrap="square" rtlCol="0">
            <a:spAutoFit/>
          </a:bodyPr>
          <a:lstStyle/>
          <a:p>
            <a:r>
              <a:rPr lang="en-GB" b="1" dirty="0" smtClean="0">
                <a:latin typeface="Arial" panose="020B0604020202020204" pitchFamily="34" charset="0"/>
                <a:cs typeface="Arial" panose="020B0604020202020204" pitchFamily="34" charset="0"/>
              </a:rPr>
              <a:t>Reflection:</a:t>
            </a:r>
          </a:p>
          <a:p>
            <a:r>
              <a:rPr lang="en-GB" dirty="0" smtClean="0">
                <a:latin typeface="Arial" panose="020B0604020202020204" pitchFamily="34" charset="0"/>
                <a:cs typeface="Arial" panose="020B0604020202020204" pitchFamily="34" charset="0"/>
              </a:rPr>
              <a:t>What is the most interesting/surprising fact you’ve discovered</a:t>
            </a:r>
          </a:p>
          <a:p>
            <a:r>
              <a:rPr lang="en-GB" dirty="0">
                <a:latin typeface="Arial" panose="020B0604020202020204" pitchFamily="34" charset="0"/>
                <a:cs typeface="Arial" panose="020B0604020202020204" pitchFamily="34" charset="0"/>
              </a:rPr>
              <a:t>a</a:t>
            </a:r>
            <a:r>
              <a:rPr lang="en-GB" dirty="0" smtClean="0">
                <a:latin typeface="Arial" panose="020B0604020202020204" pitchFamily="34" charset="0"/>
                <a:cs typeface="Arial" panose="020B0604020202020204" pitchFamily="34" charset="0"/>
              </a:rPr>
              <a:t>bout isolation and infectious diseases?</a:t>
            </a:r>
            <a:endParaRPr lang="en-GB"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912170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 calcmode="lin" valueType="num">
                                      <p:cBhvr additive="base">
                                        <p:cTn id="7" dur="1000" fill="hold"/>
                                        <p:tgtEl>
                                          <p:spTgt spid="8">
                                            <p:txEl>
                                              <p:pRg st="2" end="2"/>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anim calcmode="lin" valueType="num">
                                      <p:cBhvr additive="base">
                                        <p:cTn id="13" dur="1000" fill="hold"/>
                                        <p:tgtEl>
                                          <p:spTgt spid="8">
                                            <p:txEl>
                                              <p:pRg st="4" end="4"/>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1000" fill="hold"/>
                                        <p:tgtEl>
                                          <p:spTgt spid="21"/>
                                        </p:tgtEl>
                                        <p:attrNameLst>
                                          <p:attrName>ppt_x</p:attrName>
                                        </p:attrNameLst>
                                      </p:cBhvr>
                                      <p:tavLst>
                                        <p:tav tm="0">
                                          <p:val>
                                            <p:strVal val="0-#ppt_w/2"/>
                                          </p:val>
                                        </p:tav>
                                        <p:tav tm="100000">
                                          <p:val>
                                            <p:strVal val="#ppt_x"/>
                                          </p:val>
                                        </p:tav>
                                      </p:tavLst>
                                    </p:anim>
                                    <p:anim calcmode="lin" valueType="num">
                                      <p:cBhvr additive="base">
                                        <p:cTn id="20" dur="10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1000" fill="hold"/>
                                        <p:tgtEl>
                                          <p:spTgt spid="2"/>
                                        </p:tgtEl>
                                        <p:attrNameLst>
                                          <p:attrName>ppt_x</p:attrName>
                                        </p:attrNameLst>
                                      </p:cBhvr>
                                      <p:tavLst>
                                        <p:tav tm="0">
                                          <p:val>
                                            <p:strVal val="1+#ppt_w/2"/>
                                          </p:val>
                                        </p:tav>
                                        <p:tav tm="100000">
                                          <p:val>
                                            <p:strVal val="#ppt_x"/>
                                          </p:val>
                                        </p:tav>
                                      </p:tavLst>
                                    </p:anim>
                                    <p:anim calcmode="lin" valueType="num">
                                      <p:cBhvr additive="base">
                                        <p:cTn id="26"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593414" y="2385754"/>
            <a:ext cx="7992889" cy="295465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Summary</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‘Hospitals are now better at treating disease than at any other time in history’ </a:t>
            </a:r>
            <a:endParaRPr lang="en-GB" sz="2400" dirty="0" smtClean="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How </a:t>
            </a:r>
            <a:r>
              <a:rPr lang="en-GB" dirty="0">
                <a:latin typeface="Arial" panose="020B0604020202020204" pitchFamily="34" charset="0"/>
                <a:cs typeface="Arial" panose="020B0604020202020204" pitchFamily="34" charset="0"/>
              </a:rPr>
              <a:t>far would you agree with this view? </a:t>
            </a:r>
            <a:endParaRPr lang="en-GB" dirty="0" smtClean="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Use </a:t>
            </a:r>
            <a:r>
              <a:rPr lang="en-GB" dirty="0">
                <a:latin typeface="Arial" panose="020B0604020202020204" pitchFamily="34" charset="0"/>
                <a:cs typeface="Arial" panose="020B0604020202020204" pitchFamily="34" charset="0"/>
              </a:rPr>
              <a:t>the evidence in these slides, and your own research, to support your answer.</a:t>
            </a:r>
          </a:p>
        </p:txBody>
      </p:sp>
      <p:sp>
        <p:nvSpPr>
          <p:cNvPr id="9" name="Title 1"/>
          <p:cNvSpPr txBox="1">
            <a:spLocks/>
          </p:cNvSpPr>
          <p:nvPr/>
        </p:nvSpPr>
        <p:spPr>
          <a:xfrm>
            <a:off x="593414" y="1202493"/>
            <a:ext cx="7992889" cy="792088"/>
          </a:xfrm>
          <a:prstGeom prst="rect">
            <a:avLst/>
          </a:prstGeom>
          <a:solidFill>
            <a:srgbClr val="FFFF00"/>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smtClean="0">
                <a:latin typeface="Arial" panose="020B0604020202020204" pitchFamily="34" charset="0"/>
                <a:cs typeface="Arial" panose="020B0604020202020204" pitchFamily="34" charset="0"/>
              </a:rPr>
              <a:t>Activity</a:t>
            </a:r>
            <a:endParaRPr lang="en-GB"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43828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anim calcmode="lin" valueType="num">
                                      <p:cBhvr additive="base">
                                        <p:cTn id="7" dur="1000" fill="hold"/>
                                        <p:tgtEl>
                                          <p:spTgt spid="8">
                                            <p:txEl>
                                              <p:pRg st="4" end="4"/>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8">
                                            <p:txEl>
                                              <p:pRg st="4" end="4"/>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
                                            <p:txEl>
                                              <p:pRg st="6" end="6"/>
                                            </p:txEl>
                                          </p:spTgt>
                                        </p:tgtEl>
                                        <p:attrNameLst>
                                          <p:attrName>style.visibility</p:attrName>
                                        </p:attrNameLst>
                                      </p:cBhvr>
                                      <p:to>
                                        <p:strVal val="visible"/>
                                      </p:to>
                                    </p:set>
                                    <p:anim calcmode="lin" valueType="num">
                                      <p:cBhvr additive="base">
                                        <p:cTn id="11" dur="1000" fill="hold"/>
                                        <p:tgtEl>
                                          <p:spTgt spid="8">
                                            <p:txEl>
                                              <p:pRg st="6" end="6"/>
                                            </p:txEl>
                                          </p:spTgt>
                                        </p:tgtEl>
                                        <p:attrNameLst>
                                          <p:attrName>ppt_x</p:attrName>
                                        </p:attrNameLst>
                                      </p:cBhvr>
                                      <p:tavLst>
                                        <p:tav tm="0">
                                          <p:val>
                                            <p:strVal val="0-#ppt_w/2"/>
                                          </p:val>
                                        </p:tav>
                                        <p:tav tm="100000">
                                          <p:val>
                                            <p:strVal val="#ppt_x"/>
                                          </p:val>
                                        </p:tav>
                                      </p:tavLst>
                                    </p:anim>
                                    <p:anim calcmode="lin" valueType="num">
                                      <p:cBhvr additive="base">
                                        <p:cTn id="12" dur="1000" fill="hold"/>
                                        <p:tgtEl>
                                          <p:spTgt spid="8">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593414" y="2385754"/>
            <a:ext cx="8155050" cy="3416320"/>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Having looked at the how the treatment of disease has developed over a long period of </a:t>
            </a:r>
            <a:r>
              <a:rPr lang="en-GB" dirty="0" smtClean="0">
                <a:latin typeface="Arial" panose="020B0604020202020204" pitchFamily="34" charset="0"/>
                <a:cs typeface="Arial" panose="020B0604020202020204" pitchFamily="34" charset="0"/>
              </a:rPr>
              <a:t>time:</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What new questions have you generated after looking through all the photos?</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Is there anything else you’d now like to research further?</a:t>
            </a:r>
          </a:p>
          <a:p>
            <a:endParaRPr lang="en-GB" dirty="0" smtClean="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b="1" dirty="0" smtClean="0">
                <a:latin typeface="Arial" panose="020B0604020202020204" pitchFamily="34" charset="0"/>
                <a:cs typeface="Arial" panose="020B0604020202020204" pitchFamily="34" charset="0"/>
              </a:rPr>
              <a:t>Challenge: </a:t>
            </a:r>
          </a:p>
          <a:p>
            <a:r>
              <a:rPr lang="en-GB" dirty="0" smtClean="0">
                <a:latin typeface="Arial" panose="020B0604020202020204" pitchFamily="34" charset="0"/>
                <a:cs typeface="Arial" panose="020B0604020202020204" pitchFamily="34" charset="0"/>
              </a:rPr>
              <a:t>The new Covid-19 hospitals are all called ‘Nightingale’ – whilst at least </a:t>
            </a:r>
            <a:r>
              <a:rPr lang="en-GB" dirty="0">
                <a:latin typeface="Arial" panose="020B0604020202020204" pitchFamily="34" charset="0"/>
                <a:cs typeface="Arial" panose="020B0604020202020204" pitchFamily="34" charset="0"/>
              </a:rPr>
              <a:t>one should </a:t>
            </a:r>
            <a:r>
              <a:rPr lang="en-GB" dirty="0" smtClean="0">
                <a:latin typeface="Arial" panose="020B0604020202020204" pitchFamily="34" charset="0"/>
                <a:cs typeface="Arial" panose="020B0604020202020204" pitchFamily="34" charset="0"/>
              </a:rPr>
              <a:t>retain this name, could you suggest 6 other names of past medical professionals that the others could be named after instead?</a:t>
            </a:r>
          </a:p>
        </p:txBody>
      </p:sp>
      <p:sp>
        <p:nvSpPr>
          <p:cNvPr id="9" name="Title 1"/>
          <p:cNvSpPr txBox="1">
            <a:spLocks/>
          </p:cNvSpPr>
          <p:nvPr/>
        </p:nvSpPr>
        <p:spPr>
          <a:xfrm>
            <a:off x="593414" y="1202493"/>
            <a:ext cx="7992889" cy="792088"/>
          </a:xfrm>
          <a:prstGeom prst="rect">
            <a:avLst/>
          </a:prstGeom>
          <a:solidFill>
            <a:srgbClr val="FFFF00"/>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smtClean="0">
                <a:latin typeface="Arial" panose="020B0604020202020204" pitchFamily="34" charset="0"/>
                <a:cs typeface="Arial" panose="020B0604020202020204" pitchFamily="34" charset="0"/>
              </a:rPr>
              <a:t>Extension Research</a:t>
            </a:r>
            <a:endParaRPr lang="en-GB"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87461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 calcmode="lin" valueType="num">
                                      <p:cBhvr additive="base">
                                        <p:cTn id="7" dur="1000" fill="hold"/>
                                        <p:tgtEl>
                                          <p:spTgt spid="8">
                                            <p:txEl>
                                              <p:pRg st="2" end="2"/>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anim calcmode="lin" valueType="num">
                                      <p:cBhvr additive="base">
                                        <p:cTn id="13" dur="1000" fill="hold"/>
                                        <p:tgtEl>
                                          <p:spTgt spid="8">
                                            <p:txEl>
                                              <p:pRg st="4" end="4"/>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8">
                                            <p:txEl>
                                              <p:pRg st="7" end="7"/>
                                            </p:txEl>
                                          </p:spTgt>
                                        </p:tgtEl>
                                        <p:attrNameLst>
                                          <p:attrName>style.visibility</p:attrName>
                                        </p:attrNameLst>
                                      </p:cBhvr>
                                      <p:to>
                                        <p:strVal val="visible"/>
                                      </p:to>
                                    </p:set>
                                    <p:anim calcmode="lin" valueType="num">
                                      <p:cBhvr additive="base">
                                        <p:cTn id="19" dur="1000" fill="hold"/>
                                        <p:tgtEl>
                                          <p:spTgt spid="8">
                                            <p:txEl>
                                              <p:pRg st="7" end="7"/>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8">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8">
                                            <p:txEl>
                                              <p:pRg st="8" end="8"/>
                                            </p:txEl>
                                          </p:spTgt>
                                        </p:tgtEl>
                                        <p:attrNameLst>
                                          <p:attrName>style.visibility</p:attrName>
                                        </p:attrNameLst>
                                      </p:cBhvr>
                                      <p:to>
                                        <p:strVal val="visible"/>
                                      </p:to>
                                    </p:set>
                                    <p:anim calcmode="lin" valueType="num">
                                      <p:cBhvr additive="base">
                                        <p:cTn id="25" dur="1000" fill="hold"/>
                                        <p:tgtEl>
                                          <p:spTgt spid="8">
                                            <p:txEl>
                                              <p:pRg st="8" end="8"/>
                                            </p:txEl>
                                          </p:spTgt>
                                        </p:tgtEl>
                                        <p:attrNameLst>
                                          <p:attrName>ppt_x</p:attrName>
                                        </p:attrNameLst>
                                      </p:cBhvr>
                                      <p:tavLst>
                                        <p:tav tm="0">
                                          <p:val>
                                            <p:strVal val="0-#ppt_w/2"/>
                                          </p:val>
                                        </p:tav>
                                        <p:tav tm="100000">
                                          <p:val>
                                            <p:strVal val="#ppt_x"/>
                                          </p:val>
                                        </p:tav>
                                      </p:tavLst>
                                    </p:anim>
                                    <p:anim calcmode="lin" valueType="num">
                                      <p:cBhvr additive="base">
                                        <p:cTn id="26" dur="1000" fill="hold"/>
                                        <p:tgtEl>
                                          <p:spTgt spid="8">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11560" y="1225689"/>
            <a:ext cx="7992888" cy="2862322"/>
          </a:xfrm>
          <a:prstGeom prst="rect">
            <a:avLst/>
          </a:prstGeom>
          <a:noFill/>
        </p:spPr>
        <p:txBody>
          <a:bodyPr wrap="square" rtlCol="0">
            <a:spAutoFit/>
          </a:bodyPr>
          <a:lstStyle/>
          <a:p>
            <a:r>
              <a:rPr lang="en-GB" dirty="0" smtClean="0">
                <a:latin typeface="Arial" panose="020B0604020202020204" pitchFamily="34" charset="0"/>
                <a:cs typeface="Arial" panose="020B0604020202020204" pitchFamily="34" charset="0"/>
              </a:rPr>
              <a:t>Tuberculosis (TB)</a:t>
            </a: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This was an </a:t>
            </a:r>
            <a:r>
              <a:rPr lang="en-GB" dirty="0">
                <a:latin typeface="Arial" panose="020B0604020202020204" pitchFamily="34" charset="0"/>
                <a:cs typeface="Arial" panose="020B0604020202020204" pitchFamily="34" charset="0"/>
              </a:rPr>
              <a:t>infectious bacterial disease transmitted through the </a:t>
            </a:r>
            <a:r>
              <a:rPr lang="en-GB" dirty="0" smtClean="0">
                <a:latin typeface="Arial" panose="020B0604020202020204" pitchFamily="34" charset="0"/>
                <a:cs typeface="Arial" panose="020B0604020202020204" pitchFamily="34" charset="0"/>
              </a:rPr>
              <a:t>air, </a:t>
            </a:r>
            <a:r>
              <a:rPr lang="en-GB" dirty="0">
                <a:latin typeface="Arial" panose="020B0604020202020204" pitchFamily="34" charset="0"/>
                <a:cs typeface="Arial" panose="020B0604020202020204" pitchFamily="34" charset="0"/>
              </a:rPr>
              <a:t>that mainly </a:t>
            </a:r>
            <a:r>
              <a:rPr lang="en-GB" dirty="0" smtClean="0">
                <a:latin typeface="Arial" panose="020B0604020202020204" pitchFamily="34" charset="0"/>
                <a:cs typeface="Arial" panose="020B0604020202020204" pitchFamily="34" charset="0"/>
              </a:rPr>
              <a:t>affected people’s lungs</a:t>
            </a:r>
            <a:r>
              <a:rPr lang="en-GB" dirty="0">
                <a:latin typeface="Arial" panose="020B0604020202020204" pitchFamily="34" charset="0"/>
                <a:cs typeface="Arial" panose="020B0604020202020204" pitchFamily="34" charset="0"/>
              </a:rPr>
              <a:t>. It was often called </a:t>
            </a:r>
            <a:r>
              <a:rPr lang="en-GB" dirty="0" smtClean="0">
                <a:latin typeface="Arial" panose="020B0604020202020204" pitchFamily="34" charset="0"/>
                <a:cs typeface="Arial" panose="020B0604020202020204" pitchFamily="34" charset="0"/>
              </a:rPr>
              <a:t>TB</a:t>
            </a:r>
            <a:r>
              <a:rPr lang="en-GB" dirty="0">
                <a:latin typeface="Arial" panose="020B0604020202020204" pitchFamily="34" charset="0"/>
                <a:cs typeface="Arial" panose="020B0604020202020204" pitchFamily="34" charset="0"/>
              </a:rPr>
              <a:t> </a:t>
            </a:r>
            <a:r>
              <a:rPr lang="en-GB" dirty="0" smtClean="0">
                <a:latin typeface="Arial" panose="020B0604020202020204" pitchFamily="34" charset="0"/>
                <a:cs typeface="Arial" panose="020B0604020202020204" pitchFamily="34" charset="0"/>
              </a:rPr>
              <a:t>and </a:t>
            </a:r>
            <a:r>
              <a:rPr lang="en-GB" dirty="0">
                <a:latin typeface="Arial" panose="020B0604020202020204" pitchFamily="34" charset="0"/>
                <a:cs typeface="Arial" panose="020B0604020202020204" pitchFamily="34" charset="0"/>
              </a:rPr>
              <a:t>i</a:t>
            </a:r>
            <a:r>
              <a:rPr lang="en-GB" dirty="0" smtClean="0">
                <a:latin typeface="Arial" panose="020B0604020202020204" pitchFamily="34" charset="0"/>
                <a:cs typeface="Arial" panose="020B0604020202020204" pitchFamily="34" charset="0"/>
              </a:rPr>
              <a:t>n the 19</a:t>
            </a:r>
            <a:r>
              <a:rPr lang="en-GB" baseline="30000" dirty="0" smtClean="0">
                <a:latin typeface="Arial" panose="020B0604020202020204" pitchFamily="34" charset="0"/>
                <a:cs typeface="Arial" panose="020B0604020202020204" pitchFamily="34" charset="0"/>
              </a:rPr>
              <a:t>th</a:t>
            </a:r>
            <a:r>
              <a:rPr lang="en-GB" dirty="0" smtClean="0">
                <a:latin typeface="Arial" panose="020B0604020202020204" pitchFamily="34" charset="0"/>
                <a:cs typeface="Arial" panose="020B0604020202020204" pitchFamily="34" charset="0"/>
              </a:rPr>
              <a:t> century the same disease was known as Consumption.</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Before vaccines and antibiotics were developed it </a:t>
            </a:r>
            <a:r>
              <a:rPr lang="en-GB" dirty="0">
                <a:latin typeface="Arial" panose="020B0604020202020204" pitchFamily="34" charset="0"/>
                <a:cs typeface="Arial" panose="020B0604020202020204" pitchFamily="34" charset="0"/>
              </a:rPr>
              <a:t>was treated by sending patients to a hospital in a place with clean air for </a:t>
            </a:r>
            <a:r>
              <a:rPr lang="en-GB" dirty="0" smtClean="0">
                <a:latin typeface="Arial" panose="020B0604020202020204" pitchFamily="34" charset="0"/>
                <a:cs typeface="Arial" panose="020B0604020202020204" pitchFamily="34" charset="0"/>
              </a:rPr>
              <a:t>‘bed-rest’, </a:t>
            </a:r>
            <a:r>
              <a:rPr lang="en-GB" dirty="0">
                <a:latin typeface="Arial" panose="020B0604020202020204" pitchFamily="34" charset="0"/>
                <a:cs typeface="Arial" panose="020B0604020202020204" pitchFamily="34" charset="0"/>
              </a:rPr>
              <a:t>often outside</a:t>
            </a:r>
            <a:r>
              <a:rPr lang="en-GB" dirty="0" smtClean="0">
                <a:latin typeface="Arial" panose="020B0604020202020204" pitchFamily="34" charset="0"/>
                <a:cs typeface="Arial" panose="020B0604020202020204" pitchFamily="34" charset="0"/>
              </a:rPr>
              <a:t>.</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Outbreaks of TB declined majorly after a </a:t>
            </a:r>
            <a:r>
              <a:rPr lang="en-GB" dirty="0">
                <a:latin typeface="Arial" panose="020B0604020202020204" pitchFamily="34" charset="0"/>
                <a:cs typeface="Arial" panose="020B0604020202020204" pitchFamily="34" charset="0"/>
              </a:rPr>
              <a:t>vaccine was introduce in 1953</a:t>
            </a:r>
            <a:r>
              <a:rPr lang="en-GB" dirty="0" smtClean="0">
                <a:latin typeface="Arial" panose="020B0604020202020204" pitchFamily="34" charset="0"/>
                <a:cs typeface="Arial" panose="020B0604020202020204" pitchFamily="34" charset="0"/>
              </a:rPr>
              <a:t>.</a:t>
            </a:r>
            <a:endParaRPr lang="en-GB"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902053" y="4218144"/>
            <a:ext cx="5403272" cy="2638086"/>
          </a:xfrm>
          <a:prstGeom prst="rect">
            <a:avLst/>
          </a:prstGeom>
        </p:spPr>
      </p:pic>
    </p:spTree>
    <p:custDataLst>
      <p:tags r:id="rId1"/>
    </p:custDataLst>
    <p:extLst>
      <p:ext uri="{BB962C8B-B14F-4D97-AF65-F5344CB8AC3E}">
        <p14:creationId xmlns:p14="http://schemas.microsoft.com/office/powerpoint/2010/main" val="33348305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11560" y="1225689"/>
            <a:ext cx="7992888" cy="2585323"/>
          </a:xfrm>
          <a:prstGeom prst="rect">
            <a:avLst/>
          </a:prstGeom>
          <a:noFill/>
        </p:spPr>
        <p:txBody>
          <a:bodyPr wrap="square" rtlCol="0">
            <a:spAutoFit/>
          </a:bodyPr>
          <a:lstStyle/>
          <a:p>
            <a:r>
              <a:rPr lang="en-GB" dirty="0" smtClean="0">
                <a:latin typeface="Arial" panose="020B0604020202020204" pitchFamily="34" charset="0"/>
                <a:cs typeface="Arial" panose="020B0604020202020204" pitchFamily="34" charset="0"/>
              </a:rPr>
              <a:t>Scarlet Fever</a:t>
            </a: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This</a:t>
            </a:r>
            <a:r>
              <a:rPr lang="en-GB" dirty="0">
                <a:latin typeface="Arial" panose="020B0604020202020204" pitchFamily="34" charset="0"/>
                <a:cs typeface="Arial" panose="020B0604020202020204" pitchFamily="34" charset="0"/>
              </a:rPr>
              <a:t> </a:t>
            </a:r>
            <a:r>
              <a:rPr lang="en-GB" dirty="0" smtClean="0">
                <a:latin typeface="Arial" panose="020B0604020202020204" pitchFamily="34" charset="0"/>
                <a:cs typeface="Arial" panose="020B0604020202020204" pitchFamily="34" charset="0"/>
              </a:rPr>
              <a:t>is </a:t>
            </a:r>
            <a:r>
              <a:rPr lang="en-GB" dirty="0">
                <a:latin typeface="Arial" panose="020B0604020202020204" pitchFamily="34" charset="0"/>
                <a:cs typeface="Arial" panose="020B0604020202020204" pitchFamily="34" charset="0"/>
              </a:rPr>
              <a:t>a bacterial illness that mainly affects children. It causes a distinctive pink-red </a:t>
            </a:r>
            <a:r>
              <a:rPr lang="en-GB" dirty="0" smtClean="0">
                <a:latin typeface="Arial" panose="020B0604020202020204" pitchFamily="34" charset="0"/>
                <a:cs typeface="Arial" panose="020B0604020202020204" pitchFamily="34" charset="0"/>
              </a:rPr>
              <a:t>rash, hence the name ‘scarlet’ fever. It is easily </a:t>
            </a:r>
            <a:r>
              <a:rPr lang="en-GB" dirty="0">
                <a:latin typeface="Arial" panose="020B0604020202020204" pitchFamily="34" charset="0"/>
                <a:cs typeface="Arial" panose="020B0604020202020204" pitchFamily="34" charset="0"/>
              </a:rPr>
              <a:t>spread to other </a:t>
            </a:r>
            <a:r>
              <a:rPr lang="en-GB" dirty="0" smtClean="0">
                <a:latin typeface="Arial" panose="020B0604020202020204" pitchFamily="34" charset="0"/>
                <a:cs typeface="Arial" panose="020B0604020202020204" pitchFamily="34" charset="0"/>
              </a:rPr>
              <a:t>people, not all of whom get symptoms </a:t>
            </a:r>
            <a:r>
              <a:rPr lang="en-GB" dirty="0">
                <a:latin typeface="Arial" panose="020B0604020202020204" pitchFamily="34" charset="0"/>
                <a:cs typeface="Arial" panose="020B0604020202020204" pitchFamily="34" charset="0"/>
              </a:rPr>
              <a:t>or seem sick</a:t>
            </a:r>
            <a:r>
              <a:rPr lang="en-GB" dirty="0" smtClean="0">
                <a:latin typeface="Arial" panose="020B0604020202020204" pitchFamily="34" charset="0"/>
                <a:cs typeface="Arial" panose="020B0604020202020204" pitchFamily="34" charset="0"/>
              </a:rPr>
              <a:t>.</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In the </a:t>
            </a:r>
            <a:r>
              <a:rPr lang="en-GB" dirty="0">
                <a:latin typeface="Arial" panose="020B0604020202020204" pitchFamily="34" charset="0"/>
                <a:cs typeface="Arial" panose="020B0604020202020204" pitchFamily="34" charset="0"/>
              </a:rPr>
              <a:t>first </a:t>
            </a:r>
            <a:r>
              <a:rPr lang="en-GB" dirty="0" smtClean="0">
                <a:latin typeface="Arial" panose="020B0604020202020204" pitchFamily="34" charset="0"/>
                <a:cs typeface="Arial" panose="020B0604020202020204" pitchFamily="34" charset="0"/>
              </a:rPr>
              <a:t>decades </a:t>
            </a:r>
            <a:r>
              <a:rPr lang="en-GB" dirty="0">
                <a:latin typeface="Arial" panose="020B0604020202020204" pitchFamily="34" charset="0"/>
                <a:cs typeface="Arial" panose="020B0604020202020204" pitchFamily="34" charset="0"/>
              </a:rPr>
              <a:t>of the 20th century in England and </a:t>
            </a:r>
            <a:r>
              <a:rPr lang="en-GB" dirty="0" smtClean="0">
                <a:latin typeface="Arial" panose="020B0604020202020204" pitchFamily="34" charset="0"/>
                <a:cs typeface="Arial" panose="020B0604020202020204" pitchFamily="34" charset="0"/>
              </a:rPr>
              <a:t>Wales it was </a:t>
            </a:r>
            <a:r>
              <a:rPr lang="en-GB" dirty="0">
                <a:latin typeface="Arial" panose="020B0604020202020204" pitchFamily="34" charset="0"/>
                <a:cs typeface="Arial" panose="020B0604020202020204" pitchFamily="34" charset="0"/>
              </a:rPr>
              <a:t>a leading cause of child </a:t>
            </a:r>
            <a:r>
              <a:rPr lang="en-GB" dirty="0" smtClean="0">
                <a:latin typeface="Arial" panose="020B0604020202020204" pitchFamily="34" charset="0"/>
                <a:cs typeface="Arial" panose="020B0604020202020204" pitchFamily="34" charset="0"/>
              </a:rPr>
              <a:t>death. There is no vaccine, but from 1945 onwards antibiotic treatments became available and this led to a large decline in cases.</a:t>
            </a:r>
            <a:endParaRPr lang="en-GB"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3381" y="4172847"/>
            <a:ext cx="6377239" cy="2685154"/>
          </a:xfrm>
          <a:prstGeom prst="rect">
            <a:avLst/>
          </a:prstGeom>
        </p:spPr>
      </p:pic>
    </p:spTree>
    <p:custDataLst>
      <p:tags r:id="rId1"/>
    </p:custDataLst>
    <p:extLst>
      <p:ext uri="{BB962C8B-B14F-4D97-AF65-F5344CB8AC3E}">
        <p14:creationId xmlns:p14="http://schemas.microsoft.com/office/powerpoint/2010/main" val="6353981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11560" y="1225689"/>
            <a:ext cx="7992888" cy="3693319"/>
          </a:xfrm>
          <a:prstGeom prst="rect">
            <a:avLst/>
          </a:prstGeom>
          <a:noFill/>
        </p:spPr>
        <p:txBody>
          <a:bodyPr wrap="square" rtlCol="0">
            <a:spAutoFit/>
          </a:bodyPr>
          <a:lstStyle/>
          <a:p>
            <a:r>
              <a:rPr lang="en-GB" dirty="0" smtClean="0">
                <a:latin typeface="Arial" panose="020B0604020202020204" pitchFamily="34" charset="0"/>
                <a:cs typeface="Arial" panose="020B0604020202020204" pitchFamily="34" charset="0"/>
              </a:rPr>
              <a:t>Poliomyelitis (Polio)</a:t>
            </a:r>
          </a:p>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This </a:t>
            </a:r>
            <a:r>
              <a:rPr lang="en-GB" dirty="0">
                <a:latin typeface="Arial" panose="020B0604020202020204" pitchFamily="34" charset="0"/>
                <a:cs typeface="Arial" panose="020B0604020202020204" pitchFamily="34" charset="0"/>
              </a:rPr>
              <a:t>is caused by the poliovirus, a highly contagious </a:t>
            </a:r>
            <a:r>
              <a:rPr lang="en-GB" dirty="0" smtClean="0">
                <a:latin typeface="Arial" panose="020B0604020202020204" pitchFamily="34" charset="0"/>
                <a:cs typeface="Arial" panose="020B0604020202020204" pitchFamily="34" charset="0"/>
              </a:rPr>
              <a:t>virus </a:t>
            </a:r>
            <a:r>
              <a:rPr lang="en-GB" dirty="0">
                <a:latin typeface="Arial" panose="020B0604020202020204" pitchFamily="34" charset="0"/>
                <a:cs typeface="Arial" panose="020B0604020202020204" pitchFamily="34" charset="0"/>
              </a:rPr>
              <a:t>specific to humans. It </a:t>
            </a:r>
            <a:r>
              <a:rPr lang="en-GB" dirty="0" smtClean="0">
                <a:latin typeface="Arial" panose="020B0604020202020204" pitchFamily="34" charset="0"/>
                <a:cs typeface="Arial" panose="020B0604020202020204" pitchFamily="34" charset="0"/>
              </a:rPr>
              <a:t>can invade </a:t>
            </a:r>
            <a:r>
              <a:rPr lang="en-GB" dirty="0">
                <a:latin typeface="Arial" panose="020B0604020202020204" pitchFamily="34" charset="0"/>
                <a:cs typeface="Arial" panose="020B0604020202020204" pitchFamily="34" charset="0"/>
              </a:rPr>
              <a:t>the </a:t>
            </a:r>
            <a:r>
              <a:rPr lang="en-GB" dirty="0" smtClean="0">
                <a:latin typeface="Arial" panose="020B0604020202020204" pitchFamily="34" charset="0"/>
                <a:cs typeface="Arial" panose="020B0604020202020204" pitchFamily="34" charset="0"/>
              </a:rPr>
              <a:t>central </a:t>
            </a:r>
            <a:r>
              <a:rPr lang="en-GB" dirty="0">
                <a:latin typeface="Arial" panose="020B0604020202020204" pitchFamily="34" charset="0"/>
                <a:cs typeface="Arial" panose="020B0604020202020204" pitchFamily="34" charset="0"/>
              </a:rPr>
              <a:t>nervous system, destroying or damaging the </a:t>
            </a:r>
            <a:r>
              <a:rPr lang="en-GB" dirty="0" smtClean="0">
                <a:latin typeface="Arial" panose="020B0604020202020204" pitchFamily="34" charset="0"/>
                <a:cs typeface="Arial" panose="020B0604020202020204" pitchFamily="34" charset="0"/>
              </a:rPr>
              <a:t>nerve </a:t>
            </a:r>
            <a:r>
              <a:rPr lang="en-GB" dirty="0">
                <a:latin typeface="Arial" panose="020B0604020202020204" pitchFamily="34" charset="0"/>
                <a:cs typeface="Arial" panose="020B0604020202020204" pitchFamily="34" charset="0"/>
              </a:rPr>
              <a:t>cells that control muscles, resulting in </a:t>
            </a:r>
            <a:r>
              <a:rPr lang="en-GB" dirty="0" smtClean="0">
                <a:latin typeface="Arial" panose="020B0604020202020204" pitchFamily="34" charset="0"/>
                <a:cs typeface="Arial" panose="020B0604020202020204" pitchFamily="34" charset="0"/>
              </a:rPr>
              <a:t>weakness</a:t>
            </a:r>
            <a:r>
              <a:rPr lang="en-GB" dirty="0">
                <a:latin typeface="Arial" panose="020B0604020202020204" pitchFamily="34" charset="0"/>
                <a:cs typeface="Arial" panose="020B0604020202020204" pitchFamily="34" charset="0"/>
              </a:rPr>
              <a:t>, then paralysis. </a:t>
            </a:r>
            <a:endParaRPr lang="en-GB" dirty="0" smtClean="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It </a:t>
            </a:r>
            <a:r>
              <a:rPr lang="en-GB" dirty="0">
                <a:latin typeface="Arial" panose="020B0604020202020204" pitchFamily="34" charset="0"/>
                <a:cs typeface="Arial" panose="020B0604020202020204" pitchFamily="34" charset="0"/>
              </a:rPr>
              <a:t>mainly </a:t>
            </a:r>
            <a:r>
              <a:rPr lang="en-GB" dirty="0" smtClean="0">
                <a:latin typeface="Arial" panose="020B0604020202020204" pitchFamily="34" charset="0"/>
                <a:cs typeface="Arial" panose="020B0604020202020204" pitchFamily="34" charset="0"/>
              </a:rPr>
              <a:t>affects </a:t>
            </a:r>
            <a:r>
              <a:rPr lang="en-GB" dirty="0">
                <a:latin typeface="Arial" panose="020B0604020202020204" pitchFamily="34" charset="0"/>
                <a:cs typeface="Arial" panose="020B0604020202020204" pitchFamily="34" charset="0"/>
              </a:rPr>
              <a:t>children aged under five years of age. One in </a:t>
            </a:r>
            <a:r>
              <a:rPr lang="en-GB" dirty="0" smtClean="0">
                <a:latin typeface="Arial" panose="020B0604020202020204" pitchFamily="34" charset="0"/>
                <a:cs typeface="Arial" panose="020B0604020202020204" pitchFamily="34" charset="0"/>
              </a:rPr>
              <a:t>200 </a:t>
            </a:r>
            <a:r>
              <a:rPr lang="en-GB" dirty="0">
                <a:latin typeface="Arial" panose="020B0604020202020204" pitchFamily="34" charset="0"/>
                <a:cs typeface="Arial" panose="020B0604020202020204" pitchFamily="34" charset="0"/>
              </a:rPr>
              <a:t>infections leads to irreversible paralysis and, </a:t>
            </a:r>
            <a:r>
              <a:rPr lang="en-GB" dirty="0" smtClean="0">
                <a:latin typeface="Arial" panose="020B0604020202020204" pitchFamily="34" charset="0"/>
                <a:cs typeface="Arial" panose="020B0604020202020204" pitchFamily="34" charset="0"/>
              </a:rPr>
              <a:t>among </a:t>
            </a:r>
            <a:r>
              <a:rPr lang="en-GB" dirty="0">
                <a:latin typeface="Arial" panose="020B0604020202020204" pitchFamily="34" charset="0"/>
                <a:cs typeface="Arial" panose="020B0604020202020204" pitchFamily="34" charset="0"/>
              </a:rPr>
              <a:t>those paralysed, </a:t>
            </a:r>
            <a:r>
              <a:rPr lang="en-GB" dirty="0" smtClean="0">
                <a:latin typeface="Arial" panose="020B0604020202020204" pitchFamily="34" charset="0"/>
                <a:cs typeface="Arial" panose="020B0604020202020204" pitchFamily="34" charset="0"/>
              </a:rPr>
              <a:t>5 </a:t>
            </a:r>
            <a:r>
              <a:rPr lang="en-GB" dirty="0">
                <a:latin typeface="Arial" panose="020B0604020202020204" pitchFamily="34" charset="0"/>
                <a:cs typeface="Arial" panose="020B0604020202020204" pitchFamily="34" charset="0"/>
              </a:rPr>
              <a:t>to 10 </a:t>
            </a:r>
            <a:r>
              <a:rPr lang="en-GB" dirty="0" smtClean="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die when </a:t>
            </a:r>
            <a:r>
              <a:rPr lang="en-GB" dirty="0" smtClean="0">
                <a:latin typeface="Arial" panose="020B0604020202020204" pitchFamily="34" charset="0"/>
                <a:cs typeface="Arial" panose="020B0604020202020204" pitchFamily="34" charset="0"/>
              </a:rPr>
              <a:t>their </a:t>
            </a:r>
            <a:r>
              <a:rPr lang="en-GB" dirty="0">
                <a:latin typeface="Arial" panose="020B0604020202020204" pitchFamily="34" charset="0"/>
                <a:cs typeface="Arial" panose="020B0604020202020204" pitchFamily="34" charset="0"/>
              </a:rPr>
              <a:t>breathing muscles become immobilized. </a:t>
            </a:r>
            <a:endParaRPr lang="en-GB" dirty="0" smtClean="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There </a:t>
            </a:r>
            <a:r>
              <a:rPr lang="en-GB" dirty="0">
                <a:latin typeface="Arial" panose="020B0604020202020204" pitchFamily="34" charset="0"/>
                <a:cs typeface="Arial" panose="020B0604020202020204" pitchFamily="34" charset="0"/>
              </a:rPr>
              <a:t>is </a:t>
            </a:r>
            <a:r>
              <a:rPr lang="en-GB" dirty="0" smtClean="0">
                <a:latin typeface="Arial" panose="020B0604020202020204" pitchFamily="34" charset="0"/>
                <a:cs typeface="Arial" panose="020B0604020202020204" pitchFamily="34" charset="0"/>
              </a:rPr>
              <a:t>no </a:t>
            </a:r>
            <a:r>
              <a:rPr lang="en-GB" dirty="0">
                <a:latin typeface="Arial" panose="020B0604020202020204" pitchFamily="34" charset="0"/>
                <a:cs typeface="Arial" panose="020B0604020202020204" pitchFamily="34" charset="0"/>
              </a:rPr>
              <a:t>cure for polio once a person becomes infected; it </a:t>
            </a:r>
            <a:r>
              <a:rPr lang="en-GB" dirty="0" smtClean="0">
                <a:latin typeface="Arial" panose="020B0604020202020204" pitchFamily="34" charset="0"/>
                <a:cs typeface="Arial" panose="020B0604020202020204" pitchFamily="34" charset="0"/>
              </a:rPr>
              <a:t>can </a:t>
            </a:r>
            <a:r>
              <a:rPr lang="en-GB" dirty="0">
                <a:latin typeface="Arial" panose="020B0604020202020204" pitchFamily="34" charset="0"/>
                <a:cs typeface="Arial" panose="020B0604020202020204" pitchFamily="34" charset="0"/>
              </a:rPr>
              <a:t>only be prevented by immunization</a:t>
            </a:r>
            <a:r>
              <a:rPr lang="en-GB" dirty="0" smtClean="0">
                <a:latin typeface="Arial" panose="020B0604020202020204" pitchFamily="34" charset="0"/>
                <a:cs typeface="Arial" panose="020B0604020202020204" pitchFamily="34" charset="0"/>
              </a:rPr>
              <a:t>. A vaccine was developed in the 1950s and there have been no cases in the UK since the mid 1980’s.</a:t>
            </a:r>
            <a:endParaRPr lang="en-GB"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3542" t="18342" r="1558" b="18193"/>
          <a:stretch/>
        </p:blipFill>
        <p:spPr>
          <a:xfrm>
            <a:off x="2619565" y="4919008"/>
            <a:ext cx="3904871" cy="1938992"/>
          </a:xfrm>
          <a:prstGeom prst="rect">
            <a:avLst/>
          </a:prstGeom>
        </p:spPr>
      </p:pic>
    </p:spTree>
    <p:custDataLst>
      <p:tags r:id="rId1"/>
    </p:custDataLst>
    <p:extLst>
      <p:ext uri="{BB962C8B-B14F-4D97-AF65-F5344CB8AC3E}">
        <p14:creationId xmlns:p14="http://schemas.microsoft.com/office/powerpoint/2010/main" val="10937185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2726</TotalTime>
  <Words>8439</Words>
  <Application>Microsoft Office PowerPoint</Application>
  <PresentationFormat>On-screen Show (4:3)</PresentationFormat>
  <Paragraphs>647</Paragraphs>
  <Slides>65</Slides>
  <Notes>65</Notes>
  <HiddenSlides>0</HiddenSlides>
  <MMClips>0</MMClips>
  <ScaleCrop>false</ScaleCrop>
  <HeadingPairs>
    <vt:vector size="4" baseType="variant">
      <vt:variant>
        <vt:lpstr>Theme</vt:lpstr>
      </vt:variant>
      <vt:variant>
        <vt:i4>1</vt:i4>
      </vt:variant>
      <vt:variant>
        <vt:lpstr>Slide Titles</vt:lpstr>
      </vt:variant>
      <vt:variant>
        <vt:i4>65</vt:i4>
      </vt:variant>
    </vt:vector>
  </HeadingPairs>
  <TitlesOfParts>
    <vt:vector size="6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Isolation hospitals</dc:title>
  <dc:creator>McHarg, Catherine</dc:creator>
  <cp:lastModifiedBy>McHarg, Catherine</cp:lastModifiedBy>
  <cp:revision>178</cp:revision>
  <dcterms:created xsi:type="dcterms:W3CDTF">2020-04-30T08:09:17Z</dcterms:created>
  <dcterms:modified xsi:type="dcterms:W3CDTF">2020-05-07T11:15:33Z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93D5809B-8503-4C24-95C7-67CCFC07B521</vt:lpwstr>
  </property>
  <property fmtid="{D5CDD505-2E9C-101B-9397-08002B2CF9AE}" pid="3" name="ArticulatePath">
    <vt:lpwstr>Isolation hospitals - v2</vt:lpwstr>
  </property>
</Properties>
</file>