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Calibri Light" panose="020F0302020204030204" pitchFamily="34" charset="0"/>
      <p:regular r:id="rId17"/>
      <p:italic r:id="rId18"/>
    </p:embeddedFont>
    <p:embeddedFont>
      <p:font typeface="Nunito" panose="00000500000000000000" pitchFamily="2" charset="0"/>
      <p:regular r:id="rId19"/>
      <p:bold r:id="rId20"/>
      <p:italic r:id="rId21"/>
      <p:boldItalic r:id="rId2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432E"/>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11"/>
    <p:restoredTop sz="96327"/>
  </p:normalViewPr>
  <p:slideViewPr>
    <p:cSldViewPr snapToGrid="0">
      <p:cViewPr varScale="1">
        <p:scale>
          <a:sx n="105" d="100"/>
          <a:sy n="105" d="100"/>
        </p:scale>
        <p:origin x="462"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AE17F9-046C-F841-96DE-3B89E1FD07E0}" type="datetimeFigureOut">
              <a:rPr lang="en-US" smtClean="0"/>
              <a:t>9/19/2023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DFEDBA-9051-234C-9A88-54346CCC8C01}" type="slidenum">
              <a:rPr lang="en-US" smtClean="0"/>
              <a:t>‹#›</a:t>
            </a:fld>
            <a:endParaRPr lang="en-US"/>
          </a:p>
        </p:txBody>
      </p:sp>
    </p:spTree>
    <p:extLst>
      <p:ext uri="{BB962C8B-B14F-4D97-AF65-F5344CB8AC3E}">
        <p14:creationId xmlns:p14="http://schemas.microsoft.com/office/powerpoint/2010/main" val="753231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DFEDBA-9051-234C-9A88-54346CCC8C01}" type="slidenum">
              <a:rPr lang="en-US" smtClean="0"/>
              <a:t>1</a:t>
            </a:fld>
            <a:endParaRPr lang="en-US"/>
          </a:p>
        </p:txBody>
      </p:sp>
    </p:spTree>
    <p:extLst>
      <p:ext uri="{BB962C8B-B14F-4D97-AF65-F5344CB8AC3E}">
        <p14:creationId xmlns:p14="http://schemas.microsoft.com/office/powerpoint/2010/main" val="1796944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DFEDBA-9051-234C-9A88-54346CCC8C01}" type="slidenum">
              <a:rPr lang="en-US" smtClean="0"/>
              <a:t>10</a:t>
            </a:fld>
            <a:endParaRPr lang="en-US"/>
          </a:p>
        </p:txBody>
      </p:sp>
    </p:spTree>
    <p:extLst>
      <p:ext uri="{BB962C8B-B14F-4D97-AF65-F5344CB8AC3E}">
        <p14:creationId xmlns:p14="http://schemas.microsoft.com/office/powerpoint/2010/main" val="601797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DFEDBA-9051-234C-9A88-54346CCC8C01}" type="slidenum">
              <a:rPr lang="en-US" smtClean="0"/>
              <a:t>2</a:t>
            </a:fld>
            <a:endParaRPr lang="en-US"/>
          </a:p>
        </p:txBody>
      </p:sp>
    </p:spTree>
    <p:extLst>
      <p:ext uri="{BB962C8B-B14F-4D97-AF65-F5344CB8AC3E}">
        <p14:creationId xmlns:p14="http://schemas.microsoft.com/office/powerpoint/2010/main" val="663683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DFEDBA-9051-234C-9A88-54346CCC8C01}" type="slidenum">
              <a:rPr lang="en-US" smtClean="0"/>
              <a:t>3</a:t>
            </a:fld>
            <a:endParaRPr lang="en-US"/>
          </a:p>
        </p:txBody>
      </p:sp>
    </p:spTree>
    <p:extLst>
      <p:ext uri="{BB962C8B-B14F-4D97-AF65-F5344CB8AC3E}">
        <p14:creationId xmlns:p14="http://schemas.microsoft.com/office/powerpoint/2010/main" val="75169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DFEDBA-9051-234C-9A88-54346CCC8C01}" type="slidenum">
              <a:rPr lang="en-US" smtClean="0"/>
              <a:t>4</a:t>
            </a:fld>
            <a:endParaRPr lang="en-US"/>
          </a:p>
        </p:txBody>
      </p:sp>
    </p:spTree>
    <p:extLst>
      <p:ext uri="{BB962C8B-B14F-4D97-AF65-F5344CB8AC3E}">
        <p14:creationId xmlns:p14="http://schemas.microsoft.com/office/powerpoint/2010/main" val="2591297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DFEDBA-9051-234C-9A88-54346CCC8C01}" type="slidenum">
              <a:rPr lang="en-US" smtClean="0"/>
              <a:t>5</a:t>
            </a:fld>
            <a:endParaRPr lang="en-US"/>
          </a:p>
        </p:txBody>
      </p:sp>
    </p:spTree>
    <p:extLst>
      <p:ext uri="{BB962C8B-B14F-4D97-AF65-F5344CB8AC3E}">
        <p14:creationId xmlns:p14="http://schemas.microsoft.com/office/powerpoint/2010/main" val="4017410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DFEDBA-9051-234C-9A88-54346CCC8C01}" type="slidenum">
              <a:rPr lang="en-US" smtClean="0"/>
              <a:t>6</a:t>
            </a:fld>
            <a:endParaRPr lang="en-US"/>
          </a:p>
        </p:txBody>
      </p:sp>
    </p:spTree>
    <p:extLst>
      <p:ext uri="{BB962C8B-B14F-4D97-AF65-F5344CB8AC3E}">
        <p14:creationId xmlns:p14="http://schemas.microsoft.com/office/powerpoint/2010/main" val="3943213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DFEDBA-9051-234C-9A88-54346CCC8C01}" type="slidenum">
              <a:rPr lang="en-US" smtClean="0"/>
              <a:t>7</a:t>
            </a:fld>
            <a:endParaRPr lang="en-US"/>
          </a:p>
        </p:txBody>
      </p:sp>
    </p:spTree>
    <p:extLst>
      <p:ext uri="{BB962C8B-B14F-4D97-AF65-F5344CB8AC3E}">
        <p14:creationId xmlns:p14="http://schemas.microsoft.com/office/powerpoint/2010/main" val="853280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DFEDBA-9051-234C-9A88-54346CCC8C01}" type="slidenum">
              <a:rPr lang="en-US" smtClean="0"/>
              <a:t>8</a:t>
            </a:fld>
            <a:endParaRPr lang="en-US"/>
          </a:p>
        </p:txBody>
      </p:sp>
    </p:spTree>
    <p:extLst>
      <p:ext uri="{BB962C8B-B14F-4D97-AF65-F5344CB8AC3E}">
        <p14:creationId xmlns:p14="http://schemas.microsoft.com/office/powerpoint/2010/main" val="2911581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DFEDBA-9051-234C-9A88-54346CCC8C01}" type="slidenum">
              <a:rPr lang="en-US" smtClean="0"/>
              <a:t>9</a:t>
            </a:fld>
            <a:endParaRPr lang="en-US"/>
          </a:p>
        </p:txBody>
      </p:sp>
    </p:spTree>
    <p:extLst>
      <p:ext uri="{BB962C8B-B14F-4D97-AF65-F5344CB8AC3E}">
        <p14:creationId xmlns:p14="http://schemas.microsoft.com/office/powerpoint/2010/main" val="1285683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9/19/2023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9/19/2023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9/19/2023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9/19/2023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9/19/2023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9/19/2023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3.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E03D45-880F-E29E-5032-2512EB765487}"/>
              </a:ext>
            </a:extLst>
          </p:cNvPr>
          <p:cNvSpPr>
            <a:spLocks noGrp="1"/>
          </p:cNvSpPr>
          <p:nvPr>
            <p:ph type="ctrTitle"/>
          </p:nvPr>
        </p:nvSpPr>
        <p:spPr>
          <a:xfrm>
            <a:off x="1524000" y="-2708657"/>
            <a:ext cx="9144000" cy="2387600"/>
          </a:xfrm>
        </p:spPr>
        <p:txBody>
          <a:bodyPr/>
          <a:lstStyle/>
          <a:p>
            <a:r>
              <a:rPr lang="en-US" dirty="0"/>
              <a:t>Barking and Dagenham World War 1</a:t>
            </a:r>
          </a:p>
        </p:txBody>
      </p:sp>
      <p:pic>
        <p:nvPicPr>
          <p:cNvPr id="4" name="Picture 3" descr="An image of a trench wall with wooden panels with sand bags on top.">
            <a:extLst>
              <a:ext uri="{FF2B5EF4-FFF2-40B4-BE49-F238E27FC236}">
                <a16:creationId xmlns:a16="http://schemas.microsoft.com/office/drawing/2014/main" id="{2EDFEF15-FF50-F946-B381-22271D8CE58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1440"/>
            <a:ext cx="12191999" cy="6856559"/>
          </a:xfrm>
          <a:prstGeom prst="rect">
            <a:avLst/>
          </a:prstGeom>
        </p:spPr>
      </p:pic>
      <p:pic>
        <p:nvPicPr>
          <p:cNvPr id="9" name="Picture 8" descr="Barking and Dagenham &#10;Subheading_World War 1">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259173"/>
            <a:ext cx="12191999" cy="4437089"/>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9730E6-13C8-8E82-F8BB-88669797A109}"/>
              </a:ext>
            </a:extLst>
          </p:cNvPr>
          <p:cNvSpPr>
            <a:spLocks noGrp="1"/>
          </p:cNvSpPr>
          <p:nvPr>
            <p:ph type="ctrTitle"/>
          </p:nvPr>
        </p:nvSpPr>
        <p:spPr>
          <a:xfrm>
            <a:off x="255299" y="-1469572"/>
            <a:ext cx="11625942" cy="1011692"/>
          </a:xfrm>
        </p:spPr>
        <p:txBody>
          <a:bodyPr/>
          <a:lstStyle/>
          <a:p>
            <a:r>
              <a:rPr lang="en-US" dirty="0"/>
              <a:t>Do you </a:t>
            </a:r>
            <a:r>
              <a:rPr lang="en-US" dirty="0" err="1"/>
              <a:t>recognise</a:t>
            </a:r>
            <a:r>
              <a:rPr lang="en-US" dirty="0"/>
              <a:t> any of these?</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148002"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dirty="0">
                <a:ln w="12700">
                  <a:noFill/>
                </a:ln>
                <a:latin typeface="Superclarendon Rg" panose="02060605060000020003" pitchFamily="18" charset="77"/>
              </a:rPr>
              <a:t>Do you recognise any of these?</a:t>
            </a:r>
          </a:p>
        </p:txBody>
      </p:sp>
      <p:pic>
        <p:nvPicPr>
          <p:cNvPr id="6" name="Picture 5" descr="A statue of Job Henry Charles Drain. He is stood on a large plinth. ">
            <a:extLst>
              <a:ext uri="{FF2B5EF4-FFF2-40B4-BE49-F238E27FC236}">
                <a16:creationId xmlns:a16="http://schemas.microsoft.com/office/drawing/2014/main" id="{EC2FAD68-CE81-B9A8-17A0-F5D0CD86BD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8478" y="1501180"/>
            <a:ext cx="1658032" cy="3403329"/>
          </a:xfrm>
          <a:prstGeom prst="rect">
            <a:avLst/>
          </a:prstGeom>
        </p:spPr>
      </p:pic>
      <p:pic>
        <p:nvPicPr>
          <p:cNvPr id="11" name="Picture 10" descr="A long war memorial with all the names of people who served and gave their life in the war efforts.">
            <a:extLst>
              <a:ext uri="{FF2B5EF4-FFF2-40B4-BE49-F238E27FC236}">
                <a16:creationId xmlns:a16="http://schemas.microsoft.com/office/drawing/2014/main" id="{E66F5602-D73D-63E0-D88E-D4F3763F9E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25581" y="1401703"/>
            <a:ext cx="6740836" cy="1853730"/>
          </a:xfrm>
          <a:prstGeom prst="rect">
            <a:avLst/>
          </a:prstGeom>
        </p:spPr>
      </p:pic>
      <p:pic>
        <p:nvPicPr>
          <p:cNvPr id="13" name="Picture 12" descr="A memorial plaque which is dedicated to those who fought in both world wars.">
            <a:extLst>
              <a:ext uri="{FF2B5EF4-FFF2-40B4-BE49-F238E27FC236}">
                <a16:creationId xmlns:a16="http://schemas.microsoft.com/office/drawing/2014/main" id="{04F06808-3106-16E0-C8A4-39A3C9C6EA1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01217" y="3318462"/>
            <a:ext cx="2134105" cy="1586047"/>
          </a:xfrm>
          <a:prstGeom prst="rect">
            <a:avLst/>
          </a:prstGeom>
        </p:spPr>
      </p:pic>
      <p:pic>
        <p:nvPicPr>
          <p:cNvPr id="15" name="Picture 14" descr="A blue plaque with text dedicated to Job Drain. It states: Job Drain, awarded the Victoria Cross Great War 1914 - 1918, lived here.">
            <a:extLst>
              <a:ext uri="{FF2B5EF4-FFF2-40B4-BE49-F238E27FC236}">
                <a16:creationId xmlns:a16="http://schemas.microsoft.com/office/drawing/2014/main" id="{B76B4877-CC94-90D1-FCAF-E2B69F2B68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15241" y="2440342"/>
            <a:ext cx="2585883" cy="2576904"/>
          </a:xfrm>
          <a:prstGeom prst="rect">
            <a:avLst/>
          </a:prstGeom>
        </p:spPr>
      </p:pic>
      <p:pic>
        <p:nvPicPr>
          <p:cNvPr id="2" name="Picture 1">
            <a:extLst>
              <a:ext uri="{FF2B5EF4-FFF2-40B4-BE49-F238E27FC236}">
                <a16:creationId xmlns:a16="http://schemas.microsoft.com/office/drawing/2014/main" id="{1460A196-288C-7C6C-0CA3-B5C172A6AC70}"/>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
        <p:nvSpPr>
          <p:cNvPr id="5" name="Title 1">
            <a:extLst>
              <a:ext uri="{FF2B5EF4-FFF2-40B4-BE49-F238E27FC236}">
                <a16:creationId xmlns:a16="http://schemas.microsoft.com/office/drawing/2014/main" id="{F5FFCF4F-4220-ED7B-A64B-6FBEF9BBFEB4}"/>
              </a:ext>
            </a:extLst>
          </p:cNvPr>
          <p:cNvSpPr txBox="1">
            <a:spLocks/>
          </p:cNvSpPr>
          <p:nvPr/>
        </p:nvSpPr>
        <p:spPr>
          <a:xfrm>
            <a:off x="1498723" y="5310780"/>
            <a:ext cx="9546813" cy="514106"/>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400" dirty="0">
                <a:ln w="12700">
                  <a:noFill/>
                </a:ln>
                <a:latin typeface="Superclarendon Rg" panose="02060605060000020003" pitchFamily="18" charset="77"/>
              </a:rPr>
              <a:t>These are all memorials located in the borough of Barking and Dagenham. Perhaps you have walked past some of them!</a:t>
            </a:r>
          </a:p>
        </p:txBody>
      </p:sp>
    </p:spTree>
    <p:extLst>
      <p:ext uri="{BB962C8B-B14F-4D97-AF65-F5344CB8AC3E}">
        <p14:creationId xmlns:p14="http://schemas.microsoft.com/office/powerpoint/2010/main" val="22411435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14C343-813E-02CE-7627-10B66A5BA09F}"/>
              </a:ext>
            </a:extLst>
          </p:cNvPr>
          <p:cNvSpPr>
            <a:spLocks noGrp="1"/>
          </p:cNvSpPr>
          <p:nvPr>
            <p:ph type="ctrTitle"/>
          </p:nvPr>
        </p:nvSpPr>
        <p:spPr>
          <a:xfrm>
            <a:off x="1524000" y="-1387200"/>
            <a:ext cx="9144000" cy="946645"/>
          </a:xfrm>
        </p:spPr>
        <p:txBody>
          <a:bodyPr/>
          <a:lstStyle/>
          <a:p>
            <a:r>
              <a:rPr lang="en-US" dirty="0"/>
              <a:t>World War 1</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World War 1 </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13577"/>
            <a:ext cx="7858899"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Before World War 1 was declared, many countries in Europe were competing with each other for power, which led to disagreements.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Tensions grew after a tragic event in June 1914. The heir to the Austro-Hungarian Empire, Archduke Franz Ferdinand, was assassinated.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event sparked a chain reaction of conflicts.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Austria-Hungary blamed Serbia for the assassination and declared war on them. Soon, other countries joined in to support their allies, and the war spread like wildfire.</a:t>
            </a:r>
          </a:p>
        </p:txBody>
      </p:sp>
      <p:grpSp>
        <p:nvGrpSpPr>
          <p:cNvPr id="11" name="Group 10" descr="A photograph of a man with a moustache and medals on his uniform jacket.">
            <a:extLst>
              <a:ext uri="{FF2B5EF4-FFF2-40B4-BE49-F238E27FC236}">
                <a16:creationId xmlns:a16="http://schemas.microsoft.com/office/drawing/2014/main" id="{DA31E360-08E9-EE53-A1FF-C340686AA360}"/>
              </a:ext>
            </a:extLst>
          </p:cNvPr>
          <p:cNvGrpSpPr/>
          <p:nvPr/>
        </p:nvGrpSpPr>
        <p:grpSpPr>
          <a:xfrm>
            <a:off x="8464372" y="1535734"/>
            <a:ext cx="3122146" cy="4417835"/>
            <a:chOff x="8489092" y="963248"/>
            <a:chExt cx="3122146" cy="4417835"/>
          </a:xfrm>
        </p:grpSpPr>
        <p:pic>
          <p:nvPicPr>
            <p:cNvPr id="5" name="Picture 4">
              <a:extLst>
                <a:ext uri="{FF2B5EF4-FFF2-40B4-BE49-F238E27FC236}">
                  <a16:creationId xmlns:a16="http://schemas.microsoft.com/office/drawing/2014/main" id="{071FB13C-42F8-7E7C-4150-E92DF1C137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89093" y="963248"/>
              <a:ext cx="3122145" cy="4417835"/>
            </a:xfrm>
            <a:prstGeom prst="rect">
              <a:avLst/>
            </a:prstGeom>
            <a:ln w="19050">
              <a:solidFill>
                <a:schemeClr val="tx1"/>
              </a:solidFill>
            </a:ln>
          </p:spPr>
        </p:pic>
        <p:sp>
          <p:nvSpPr>
            <p:cNvPr id="10" name="TextBox 9">
              <a:extLst>
                <a:ext uri="{FF2B5EF4-FFF2-40B4-BE49-F238E27FC236}">
                  <a16:creationId xmlns:a16="http://schemas.microsoft.com/office/drawing/2014/main" id="{E5E5D9CD-A133-56AD-5B3A-BFC0B7CAC2F9}"/>
                </a:ext>
              </a:extLst>
            </p:cNvPr>
            <p:cNvSpPr txBox="1"/>
            <p:nvPr/>
          </p:nvSpPr>
          <p:spPr>
            <a:xfrm>
              <a:off x="8489092" y="5135785"/>
              <a:ext cx="2535850" cy="230832"/>
            </a:xfrm>
            <a:prstGeom prst="rect">
              <a:avLst/>
            </a:prstGeom>
            <a:noFill/>
          </p:spPr>
          <p:txBody>
            <a:bodyPr wrap="square">
              <a:spAutoFit/>
            </a:bodyPr>
            <a:lstStyle/>
            <a:p>
              <a:r>
                <a:rPr lang="en-GB" sz="900" b="0" i="0" dirty="0">
                  <a:effectLst/>
                  <a:latin typeface="Nunito" panose="02000503000000000000" pitchFamily="2" charset="77"/>
                </a:rPr>
                <a:t>© Public Domain from Wikimedia Commons</a:t>
              </a:r>
              <a:endParaRPr lang="en-GB" sz="900" dirty="0">
                <a:latin typeface="Nunito" panose="02000503000000000000" pitchFamily="2" charset="77"/>
              </a:endParaRPr>
            </a:p>
          </p:txBody>
        </p:sp>
      </p:grpSp>
      <p:pic>
        <p:nvPicPr>
          <p:cNvPr id="2" name="Picture 1">
            <a:extLst>
              <a:ext uri="{FF2B5EF4-FFF2-40B4-BE49-F238E27FC236}">
                <a16:creationId xmlns:a16="http://schemas.microsoft.com/office/drawing/2014/main" id="{1460A196-288C-7C6C-0CA3-B5C172A6AC7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AD9DA4D7-403E-62E7-6819-F2EA07411B67}"/>
              </a:ext>
            </a:extLst>
          </p:cNvPr>
          <p:cNvSpPr>
            <a:spLocks noGrp="1"/>
          </p:cNvSpPr>
          <p:nvPr>
            <p:ph type="ctrTitle"/>
          </p:nvPr>
        </p:nvSpPr>
        <p:spPr>
          <a:xfrm>
            <a:off x="1524000" y="-1296545"/>
            <a:ext cx="9144000" cy="1049603"/>
          </a:xfrm>
        </p:spPr>
        <p:txBody>
          <a:bodyPr/>
          <a:lstStyle/>
          <a:p>
            <a:r>
              <a:rPr lang="en-US" dirty="0"/>
              <a:t>World</a:t>
            </a:r>
            <a:r>
              <a:rPr lang="en-US" baseline="0" dirty="0"/>
              <a:t> War 1 Report</a:t>
            </a:r>
            <a:endParaRPr lang="en-US" dirty="0"/>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383128" y="372763"/>
            <a:ext cx="8339126" cy="3762568"/>
          </a:xfrm>
          <a:prstGeom prst="rect">
            <a:avLst/>
          </a:prstGeom>
          <a:noFill/>
        </p:spPr>
        <p:txBody>
          <a:bodyPr wrap="square">
            <a:spAutoFit/>
          </a:bodyPr>
          <a:lstStyle/>
          <a:p>
            <a:pPr>
              <a:lnSpc>
                <a:spcPts val="2420"/>
              </a:lnSpc>
            </a:pPr>
            <a:r>
              <a:rPr lang="en-GB" sz="1400" dirty="0">
                <a:latin typeface="Linkpen 17a Print" panose="03050602060000000000" pitchFamily="66" charset="77"/>
              </a:rPr>
              <a:t>World War 1 involved many countries from different parts of the world. The two sides were called the Allies and the Central Powers.</a:t>
            </a:r>
          </a:p>
          <a:p>
            <a:pPr>
              <a:lnSpc>
                <a:spcPts val="2420"/>
              </a:lnSpc>
            </a:pPr>
            <a:endParaRPr lang="en-GB" sz="1400" dirty="0">
              <a:latin typeface="Linkpen 17a Print" panose="03050602060000000000" pitchFamily="66" charset="77"/>
            </a:endParaRPr>
          </a:p>
          <a:p>
            <a:pPr>
              <a:lnSpc>
                <a:spcPts val="2420"/>
              </a:lnSpc>
            </a:pPr>
            <a:r>
              <a:rPr lang="en-GB" sz="1400" dirty="0">
                <a:latin typeface="Linkpen 17a Print" panose="03050602060000000000" pitchFamily="66" charset="77"/>
              </a:rPr>
              <a:t>The Allies included countries like Britain, France, Russia, and later, the United States. </a:t>
            </a:r>
          </a:p>
          <a:p>
            <a:pPr>
              <a:lnSpc>
                <a:spcPts val="2420"/>
              </a:lnSpc>
            </a:pPr>
            <a:endParaRPr lang="en-GB" sz="1200" dirty="0">
              <a:latin typeface="Linkpen 17a Print" panose="03050602060000000000" pitchFamily="66" charset="77"/>
            </a:endParaRPr>
          </a:p>
          <a:p>
            <a:pPr>
              <a:lnSpc>
                <a:spcPts val="2420"/>
              </a:lnSpc>
            </a:pPr>
            <a:r>
              <a:rPr lang="en-GB" sz="1400" dirty="0">
                <a:latin typeface="Linkpen 17a Print" panose="03050602060000000000" pitchFamily="66" charset="77"/>
              </a:rPr>
              <a:t>They fought against the Central Powers, which included Germany, Austria-Hungary, and the Ottoman Empire (present-day Turkey).</a:t>
            </a:r>
          </a:p>
          <a:p>
            <a:pPr>
              <a:lnSpc>
                <a:spcPts val="2420"/>
              </a:lnSpc>
            </a:pPr>
            <a:endParaRPr lang="en-GB" sz="1400" dirty="0">
              <a:latin typeface="Linkpen 17a Print" panose="03050602060000000000" pitchFamily="66" charset="77"/>
            </a:endParaRPr>
          </a:p>
          <a:p>
            <a:pPr>
              <a:lnSpc>
                <a:spcPts val="2420"/>
              </a:lnSpc>
            </a:pPr>
            <a:r>
              <a:rPr lang="en-GB" sz="1400" dirty="0">
                <a:latin typeface="Linkpen 17a Print" panose="03050602060000000000" pitchFamily="66" charset="77"/>
              </a:rPr>
              <a:t>It's important to remember that World War 1 was not just fought in Europe. Battles also took place in other parts of the world, such as Africa, the Middle East, and even at sea.</a:t>
            </a:r>
          </a:p>
        </p:txBody>
      </p:sp>
      <p:grpSp>
        <p:nvGrpSpPr>
          <p:cNvPr id="12" name="Group 11" descr="A photograph of a news paper reporting that 'Great Britain Declares War on Germany'.">
            <a:extLst>
              <a:ext uri="{FF2B5EF4-FFF2-40B4-BE49-F238E27FC236}">
                <a16:creationId xmlns:a16="http://schemas.microsoft.com/office/drawing/2014/main" id="{392B3963-D780-085C-58D6-C210589E8164}"/>
              </a:ext>
            </a:extLst>
          </p:cNvPr>
          <p:cNvGrpSpPr/>
          <p:nvPr/>
        </p:nvGrpSpPr>
        <p:grpSpPr>
          <a:xfrm>
            <a:off x="8852274" y="411432"/>
            <a:ext cx="2920781" cy="3262173"/>
            <a:chOff x="550325" y="555982"/>
            <a:chExt cx="3441893" cy="3844195"/>
          </a:xfrm>
        </p:grpSpPr>
        <p:pic>
          <p:nvPicPr>
            <p:cNvPr id="10" name="Picture 9">
              <a:extLst>
                <a:ext uri="{FF2B5EF4-FFF2-40B4-BE49-F238E27FC236}">
                  <a16:creationId xmlns:a16="http://schemas.microsoft.com/office/drawing/2014/main" id="{7DEDFE96-4618-35C3-B662-311227AD94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4621" y="555982"/>
              <a:ext cx="3407597" cy="3844195"/>
            </a:xfrm>
            <a:prstGeom prst="rect">
              <a:avLst/>
            </a:prstGeom>
            <a:ln w="28575">
              <a:solidFill>
                <a:schemeClr val="tx1"/>
              </a:solidFill>
            </a:ln>
          </p:spPr>
        </p:pic>
        <p:sp>
          <p:nvSpPr>
            <p:cNvPr id="11" name="TextBox 10">
              <a:extLst>
                <a:ext uri="{FF2B5EF4-FFF2-40B4-BE49-F238E27FC236}">
                  <a16:creationId xmlns:a16="http://schemas.microsoft.com/office/drawing/2014/main" id="{79ED52C0-85F6-67AA-BF9B-7A18FB1AB55D}"/>
                </a:ext>
              </a:extLst>
            </p:cNvPr>
            <p:cNvSpPr txBox="1"/>
            <p:nvPr/>
          </p:nvSpPr>
          <p:spPr>
            <a:xfrm>
              <a:off x="550325" y="4117093"/>
              <a:ext cx="3065163" cy="272016"/>
            </a:xfrm>
            <a:prstGeom prst="rect">
              <a:avLst/>
            </a:prstGeom>
            <a:noFill/>
          </p:spPr>
          <p:txBody>
            <a:bodyPr wrap="square">
              <a:spAutoFit/>
            </a:bodyPr>
            <a:lstStyle/>
            <a:p>
              <a:r>
                <a:rPr lang="en-GB" sz="900" b="0" i="0" dirty="0">
                  <a:effectLst/>
                  <a:latin typeface="Nunito" panose="02000503000000000000" pitchFamily="2" charset="77"/>
                </a:rPr>
                <a:t>© Public Domain from Wikimedia Commons</a:t>
              </a:r>
              <a:endParaRPr lang="en-GB" sz="900" dirty="0">
                <a:latin typeface="Nunito" panose="02000503000000000000" pitchFamily="2" charset="77"/>
              </a:endParaRPr>
            </a:p>
          </p:txBody>
        </p:sp>
      </p:grpSp>
      <p:grpSp>
        <p:nvGrpSpPr>
          <p:cNvPr id="17" name="Group 16" descr="A caption that says 'Daily Mail reports on the outbreak of World War 1.">
            <a:extLst>
              <a:ext uri="{FF2B5EF4-FFF2-40B4-BE49-F238E27FC236}">
                <a16:creationId xmlns:a16="http://schemas.microsoft.com/office/drawing/2014/main" id="{3DB41979-E2BA-9723-D712-902F72045689}"/>
              </a:ext>
            </a:extLst>
          </p:cNvPr>
          <p:cNvGrpSpPr/>
          <p:nvPr/>
        </p:nvGrpSpPr>
        <p:grpSpPr>
          <a:xfrm>
            <a:off x="8722255" y="3765505"/>
            <a:ext cx="3559506" cy="692497"/>
            <a:chOff x="550325" y="4424891"/>
            <a:chExt cx="3559506" cy="692497"/>
          </a:xfrm>
        </p:grpSpPr>
        <p:pic>
          <p:nvPicPr>
            <p:cNvPr id="14" name="Picture 13" descr="A black drop of water&#10;&#10;Description automatically generated">
              <a:extLst>
                <a:ext uri="{FF2B5EF4-FFF2-40B4-BE49-F238E27FC236}">
                  <a16:creationId xmlns:a16="http://schemas.microsoft.com/office/drawing/2014/main" id="{D6024F3C-447C-1008-3ABF-D18825F65BA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6" name="TextBox 15">
              <a:extLst>
                <a:ext uri="{FF2B5EF4-FFF2-40B4-BE49-F238E27FC236}">
                  <a16:creationId xmlns:a16="http://schemas.microsoft.com/office/drawing/2014/main" id="{8CBE198F-1E99-828A-0E49-9069C78EAA8F}"/>
                </a:ext>
              </a:extLst>
            </p:cNvPr>
            <p:cNvSpPr txBox="1"/>
            <p:nvPr/>
          </p:nvSpPr>
          <p:spPr>
            <a:xfrm>
              <a:off x="830375" y="4424891"/>
              <a:ext cx="3279456" cy="692497"/>
            </a:xfrm>
            <a:prstGeom prst="rect">
              <a:avLst/>
            </a:prstGeom>
            <a:noFill/>
          </p:spPr>
          <p:txBody>
            <a:bodyPr wrap="square">
              <a:spAutoFit/>
            </a:bodyPr>
            <a:lstStyle/>
            <a:p>
              <a:pPr>
                <a:lnSpc>
                  <a:spcPts val="2420"/>
                </a:lnSpc>
              </a:pPr>
              <a:r>
                <a:rPr lang="en-GB" sz="1400" dirty="0">
                  <a:latin typeface="Linkpen 17a Print" panose="03050602060000000000" pitchFamily="66" charset="77"/>
                </a:rPr>
                <a:t>Daily Mail reports on the outbreak of World War 1</a:t>
              </a:r>
            </a:p>
          </p:txBody>
        </p:sp>
      </p:grpSp>
      <p:pic>
        <p:nvPicPr>
          <p:cNvPr id="21" name="Picture 20" descr="The image shows a timeline which begins at AD 1910 and goes up in increments of five years. The timeline ends on AD 2025. &#10;&#10;The first marker on the timeline reads:&#10;28th July 1914. World War 1 Begins.&#10;&#10;The second marker on the timeline reads:&#10;4th August 1914. Britain declares war on Germany.&#10;&#10;The third marker on the timeline reads: &#10;11th November 1918. World War 1 Ends.&#10;&#10;The last marker on the timeline reads You are here.">
            <a:extLst>
              <a:ext uri="{FF2B5EF4-FFF2-40B4-BE49-F238E27FC236}">
                <a16:creationId xmlns:a16="http://schemas.microsoft.com/office/drawing/2014/main" id="{76C3D59E-7D11-7D13-F16B-564DCB911B49}"/>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 y="3955313"/>
            <a:ext cx="12141734" cy="2582127"/>
          </a:xfrm>
          <a:prstGeom prst="rect">
            <a:avLst/>
          </a:prstGeom>
        </p:spPr>
      </p:pic>
      <p:pic>
        <p:nvPicPr>
          <p:cNvPr id="2" name="Picture 1">
            <a:extLst>
              <a:ext uri="{FF2B5EF4-FFF2-40B4-BE49-F238E27FC236}">
                <a16:creationId xmlns:a16="http://schemas.microsoft.com/office/drawing/2014/main" id="{1460A196-288C-7C6C-0CA3-B5C172A6AC70}"/>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253721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A399D2C-801C-1F67-3AF4-E7F45B169C82}"/>
              </a:ext>
            </a:extLst>
          </p:cNvPr>
          <p:cNvSpPr>
            <a:spLocks noGrp="1"/>
          </p:cNvSpPr>
          <p:nvPr>
            <p:ph type="ctrTitle"/>
          </p:nvPr>
        </p:nvSpPr>
        <p:spPr>
          <a:xfrm>
            <a:off x="1524000" y="-1298707"/>
            <a:ext cx="9144000" cy="1028020"/>
          </a:xfrm>
        </p:spPr>
        <p:txBody>
          <a:bodyPr/>
          <a:lstStyle/>
          <a:p>
            <a:r>
              <a:rPr lang="en-US" dirty="0"/>
              <a:t>Get Involved</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Get Involved</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70" y="1408234"/>
            <a:ext cx="6722959" cy="467050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Everybody had to get involved in the war effort. At first, posters like this one, would have appeared on the streets and in the newspapers around places such as Barking and Dagenham.</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Not long after, men over the age of 18 were required to sign up by law. This meant leaving their home, family and job behind to go and fight.</a:t>
            </a:r>
          </a:p>
        </p:txBody>
      </p:sp>
      <p:grpSp>
        <p:nvGrpSpPr>
          <p:cNvPr id="6" name="Group 5" descr="The image shows a 1940's propaganda poster for Britain. It has an image of Lord Kitchener pointing at the viewer. The text reads: BRITONS. JOIN YOUR COUNTRY'S ARMY! GOD SAVE THE KING">
            <a:extLst>
              <a:ext uri="{FF2B5EF4-FFF2-40B4-BE49-F238E27FC236}">
                <a16:creationId xmlns:a16="http://schemas.microsoft.com/office/drawing/2014/main" id="{23D4CF49-ABD3-45CF-B620-7795894F02CC}"/>
              </a:ext>
            </a:extLst>
          </p:cNvPr>
          <p:cNvGrpSpPr/>
          <p:nvPr/>
        </p:nvGrpSpPr>
        <p:grpSpPr>
          <a:xfrm>
            <a:off x="7346452" y="488701"/>
            <a:ext cx="3803774" cy="5757588"/>
            <a:chOff x="7346452" y="488701"/>
            <a:chExt cx="3803774" cy="5757588"/>
          </a:xfrm>
        </p:grpSpPr>
        <p:pic>
          <p:nvPicPr>
            <p:cNvPr id="3" name="Picture 2" descr="A picture containing text, person, human face, poster&#10;&#10;Description automatically generated">
              <a:extLst>
                <a:ext uri="{FF2B5EF4-FFF2-40B4-BE49-F238E27FC236}">
                  <a16:creationId xmlns:a16="http://schemas.microsoft.com/office/drawing/2014/main" id="{A6A2DCE2-5444-6DBF-ACAB-F37AD371A3F3}"/>
                </a:ext>
              </a:extLst>
            </p:cNvPr>
            <p:cNvPicPr>
              <a:picLocks noChangeAspect="1"/>
            </p:cNvPicPr>
            <p:nvPr/>
          </p:nvPicPr>
          <p:blipFill>
            <a:blip r:embed="rId4"/>
            <a:stretch>
              <a:fillRect/>
            </a:stretch>
          </p:blipFill>
          <p:spPr>
            <a:xfrm>
              <a:off x="7413172" y="545698"/>
              <a:ext cx="3737054" cy="5700591"/>
            </a:xfrm>
            <a:prstGeom prst="rect">
              <a:avLst/>
            </a:prstGeom>
            <a:ln w="28575">
              <a:solidFill>
                <a:schemeClr val="tx1"/>
              </a:solidFill>
            </a:ln>
          </p:spPr>
        </p:pic>
        <p:sp>
          <p:nvSpPr>
            <p:cNvPr id="5" name="TextBox 4">
              <a:extLst>
                <a:ext uri="{FF2B5EF4-FFF2-40B4-BE49-F238E27FC236}">
                  <a16:creationId xmlns:a16="http://schemas.microsoft.com/office/drawing/2014/main" id="{4D691CEB-F565-7B58-25F0-03821B6E9C69}"/>
                </a:ext>
              </a:extLst>
            </p:cNvPr>
            <p:cNvSpPr txBox="1"/>
            <p:nvPr/>
          </p:nvSpPr>
          <p:spPr>
            <a:xfrm>
              <a:off x="7346452" y="488701"/>
              <a:ext cx="2891562" cy="246221"/>
            </a:xfrm>
            <a:prstGeom prst="rect">
              <a:avLst/>
            </a:prstGeom>
            <a:noFill/>
          </p:spPr>
          <p:txBody>
            <a:bodyPr wrap="square">
              <a:spAutoFit/>
            </a:bodyPr>
            <a:lstStyle/>
            <a:p>
              <a:r>
                <a:rPr lang="en-GB" sz="1000" b="0" i="0" dirty="0">
                  <a:solidFill>
                    <a:srgbClr val="E2432E"/>
                  </a:solidFill>
                  <a:effectLst/>
                  <a:latin typeface="Nunito" panose="02000503000000000000" pitchFamily="2" charset="77"/>
                </a:rPr>
                <a:t>© Public Domain from Wikimedia Commons</a:t>
              </a:r>
              <a:endParaRPr lang="en-GB" sz="1000" dirty="0">
                <a:solidFill>
                  <a:srgbClr val="E2432E"/>
                </a:solidFill>
                <a:latin typeface="Nunito" panose="02000503000000000000" pitchFamily="2" charset="77"/>
              </a:endParaRPr>
            </a:p>
          </p:txBody>
        </p:sp>
      </p:grpSp>
      <p:pic>
        <p:nvPicPr>
          <p:cNvPr id="2" name="Picture 1">
            <a:extLst>
              <a:ext uri="{FF2B5EF4-FFF2-40B4-BE49-F238E27FC236}">
                <a16:creationId xmlns:a16="http://schemas.microsoft.com/office/drawing/2014/main" id="{1460A196-288C-7C6C-0CA3-B5C172A6AC7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16482721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CCC4640-8778-B075-142F-2A9881AD675D}"/>
              </a:ext>
            </a:extLst>
          </p:cNvPr>
          <p:cNvSpPr>
            <a:spLocks noGrp="1"/>
          </p:cNvSpPr>
          <p:nvPr>
            <p:ph type="ctrTitle"/>
          </p:nvPr>
        </p:nvSpPr>
        <p:spPr>
          <a:xfrm>
            <a:off x="1524000" y="-2197877"/>
            <a:ext cx="9144000" cy="1833973"/>
          </a:xfrm>
        </p:spPr>
        <p:txBody>
          <a:bodyPr>
            <a:normAutofit fontScale="90000"/>
          </a:bodyPr>
          <a:lstStyle/>
          <a:p>
            <a:r>
              <a:rPr lang="en-US" dirty="0"/>
              <a:t>Where would people from Barking and Dagenham served?</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4268" y="582723"/>
            <a:ext cx="733008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2800" dirty="0">
                <a:ln w="12700">
                  <a:noFill/>
                </a:ln>
                <a:latin typeface="Superclarendon Rg" panose="02060605060000020003" pitchFamily="18" charset="77"/>
              </a:rPr>
              <a:t>Where would people from Barking and Dagenham have served?</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8" y="1511419"/>
            <a:ext cx="6706632"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Men as young as 16 from Barking and Dagenham signed up to fight. Those under the legal age of 18 often lied so that they could go and defend their country.</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Most joined the London regiment, although others would have supported other regiments from the rest of the country. After just two weeks of training they would be sent off to fight in places such as the infamous Western Front.</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Sadly, many did not return home. It is estimated that at least 300 men from Barking and Dagenham were killed during World War One.</a:t>
            </a:r>
          </a:p>
        </p:txBody>
      </p:sp>
      <p:grpSp>
        <p:nvGrpSpPr>
          <p:cNvPr id="6" name="Group 5" descr="A photograph of the trenches in World War 1.">
            <a:extLst>
              <a:ext uri="{FF2B5EF4-FFF2-40B4-BE49-F238E27FC236}">
                <a16:creationId xmlns:a16="http://schemas.microsoft.com/office/drawing/2014/main" id="{8704657B-B66A-D478-F94F-757A11607555}"/>
              </a:ext>
            </a:extLst>
          </p:cNvPr>
          <p:cNvGrpSpPr/>
          <p:nvPr/>
        </p:nvGrpSpPr>
        <p:grpSpPr>
          <a:xfrm>
            <a:off x="7315200" y="1295720"/>
            <a:ext cx="4382532" cy="2873386"/>
            <a:chOff x="7315200" y="1511419"/>
            <a:chExt cx="4382532" cy="2873386"/>
          </a:xfrm>
        </p:grpSpPr>
        <p:pic>
          <p:nvPicPr>
            <p:cNvPr id="3" name="Picture 2" descr="A group of soldiers in a trench&#10;&#10;Description automatically generated">
              <a:extLst>
                <a:ext uri="{FF2B5EF4-FFF2-40B4-BE49-F238E27FC236}">
                  <a16:creationId xmlns:a16="http://schemas.microsoft.com/office/drawing/2014/main" id="{333E3D43-3984-BCDD-648F-EA5E2EA81B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15200" y="1511419"/>
              <a:ext cx="4382532" cy="2873386"/>
            </a:xfrm>
            <a:prstGeom prst="rect">
              <a:avLst/>
            </a:prstGeom>
            <a:ln w="28575">
              <a:solidFill>
                <a:schemeClr val="tx1"/>
              </a:solidFill>
            </a:ln>
          </p:spPr>
        </p:pic>
        <p:sp>
          <p:nvSpPr>
            <p:cNvPr id="5" name="TextBox 4">
              <a:extLst>
                <a:ext uri="{FF2B5EF4-FFF2-40B4-BE49-F238E27FC236}">
                  <a16:creationId xmlns:a16="http://schemas.microsoft.com/office/drawing/2014/main" id="{8AF58646-2286-318A-5AAC-CBAB6B3B5CC2}"/>
                </a:ext>
              </a:extLst>
            </p:cNvPr>
            <p:cNvSpPr txBox="1"/>
            <p:nvPr/>
          </p:nvSpPr>
          <p:spPr>
            <a:xfrm>
              <a:off x="8806170" y="4138584"/>
              <a:ext cx="2891562" cy="246221"/>
            </a:xfrm>
            <a:prstGeom prst="rect">
              <a:avLst/>
            </a:prstGeom>
            <a:noFill/>
          </p:spPr>
          <p:txBody>
            <a:bodyPr wrap="square">
              <a:spAutoFit/>
            </a:bodyPr>
            <a:lstStyle/>
            <a:p>
              <a:pPr algn="r"/>
              <a:r>
                <a:rPr lang="en-GB" sz="1000" b="0" i="0" dirty="0">
                  <a:solidFill>
                    <a:schemeClr val="bg1"/>
                  </a:solidFill>
                  <a:effectLst/>
                  <a:latin typeface="Nunito" panose="02000503000000000000" pitchFamily="2" charset="77"/>
                </a:rPr>
                <a:t>© </a:t>
              </a:r>
              <a:r>
                <a:rPr lang="en-GB" sz="1000" b="0" i="0" dirty="0" err="1">
                  <a:solidFill>
                    <a:schemeClr val="bg1"/>
                  </a:solidFill>
                  <a:effectLst/>
                  <a:latin typeface="Nunito" panose="02000503000000000000" pitchFamily="2" charset="77"/>
                </a:rPr>
                <a:t>Alamy</a:t>
              </a:r>
              <a:r>
                <a:rPr lang="en-GB" sz="1000" b="0" i="0" dirty="0">
                  <a:solidFill>
                    <a:schemeClr val="bg1"/>
                  </a:solidFill>
                  <a:effectLst/>
                  <a:latin typeface="Nunito" panose="02000503000000000000" pitchFamily="2" charset="77"/>
                </a:rPr>
                <a:t> EDBK2R</a:t>
              </a:r>
              <a:endParaRPr lang="en-GB" sz="1000" dirty="0">
                <a:solidFill>
                  <a:schemeClr val="bg1"/>
                </a:solidFill>
                <a:latin typeface="Nunito" panose="02000503000000000000" pitchFamily="2" charset="77"/>
              </a:endParaRPr>
            </a:p>
          </p:txBody>
        </p:sp>
      </p:grpSp>
      <p:grpSp>
        <p:nvGrpSpPr>
          <p:cNvPr id="10" name="Group 9" descr="A caption that says 'Western Front was the stretch of land between France and Belgium where the majority of the fighting took place in the early stages of the war.'&#10;">
            <a:extLst>
              <a:ext uri="{FF2B5EF4-FFF2-40B4-BE49-F238E27FC236}">
                <a16:creationId xmlns:a16="http://schemas.microsoft.com/office/drawing/2014/main" id="{D2638BFF-D026-2997-ACC3-EA86910CC96D}"/>
              </a:ext>
            </a:extLst>
          </p:cNvPr>
          <p:cNvGrpSpPr/>
          <p:nvPr/>
        </p:nvGrpSpPr>
        <p:grpSpPr>
          <a:xfrm>
            <a:off x="7315200" y="4303240"/>
            <a:ext cx="4382532" cy="1608133"/>
            <a:chOff x="550325" y="4424891"/>
            <a:chExt cx="4382532" cy="1608133"/>
          </a:xfrm>
        </p:grpSpPr>
        <p:pic>
          <p:nvPicPr>
            <p:cNvPr id="11" name="Picture 10" descr="A black drop of water&#10;&#10;Description automatically generated">
              <a:extLst>
                <a:ext uri="{FF2B5EF4-FFF2-40B4-BE49-F238E27FC236}">
                  <a16:creationId xmlns:a16="http://schemas.microsoft.com/office/drawing/2014/main" id="{B8A0008D-3427-035D-2CAA-073D731880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2" name="TextBox 11">
              <a:extLst>
                <a:ext uri="{FF2B5EF4-FFF2-40B4-BE49-F238E27FC236}">
                  <a16:creationId xmlns:a16="http://schemas.microsoft.com/office/drawing/2014/main" id="{0E9A8416-10C4-578F-953C-CA641FCC2FDE}"/>
                </a:ext>
              </a:extLst>
            </p:cNvPr>
            <p:cNvSpPr txBox="1"/>
            <p:nvPr/>
          </p:nvSpPr>
          <p:spPr>
            <a:xfrm>
              <a:off x="830375" y="4424891"/>
              <a:ext cx="4102482" cy="1608133"/>
            </a:xfrm>
            <a:prstGeom prst="rect">
              <a:avLst/>
            </a:prstGeom>
            <a:noFill/>
          </p:spPr>
          <p:txBody>
            <a:bodyPr wrap="square">
              <a:spAutoFit/>
            </a:bodyPr>
            <a:lstStyle/>
            <a:p>
              <a:pPr>
                <a:lnSpc>
                  <a:spcPts val="2420"/>
                </a:lnSpc>
              </a:pPr>
              <a:r>
                <a:rPr lang="en-GB" sz="1400" dirty="0">
                  <a:latin typeface="Linkpen 17a Print" panose="03050602060000000000" pitchFamily="66" charset="77"/>
                </a:rPr>
                <a:t>The Western Front was the stretch of land between France and Belgium where the majority of the fighting took place in the early stages of the war.</a:t>
              </a:r>
            </a:p>
          </p:txBody>
        </p:sp>
      </p:grpSp>
      <p:pic>
        <p:nvPicPr>
          <p:cNvPr id="2" name="Picture 1">
            <a:extLst>
              <a:ext uri="{FF2B5EF4-FFF2-40B4-BE49-F238E27FC236}">
                <a16:creationId xmlns:a16="http://schemas.microsoft.com/office/drawing/2014/main" id="{1460A196-288C-7C6C-0CA3-B5C172A6AC70}"/>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2375056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9E286A2-E278-9D70-5739-110D30566E2F}"/>
              </a:ext>
            </a:extLst>
          </p:cNvPr>
          <p:cNvSpPr>
            <a:spLocks noGrp="1"/>
          </p:cNvSpPr>
          <p:nvPr>
            <p:ph type="ctrTitle"/>
          </p:nvPr>
        </p:nvSpPr>
        <p:spPr>
          <a:xfrm>
            <a:off x="1523999" y="-2504470"/>
            <a:ext cx="9144000" cy="2387600"/>
          </a:xfrm>
        </p:spPr>
        <p:txBody>
          <a:bodyPr/>
          <a:lstStyle/>
          <a:p>
            <a:r>
              <a:rPr lang="en-US" dirty="0"/>
              <a:t>Back Home</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4270" y="545698"/>
            <a:ext cx="4861502"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Back Home</a:t>
            </a:r>
          </a:p>
        </p:txBody>
      </p:sp>
      <p:grpSp>
        <p:nvGrpSpPr>
          <p:cNvPr id="13" name="Group 12" descr="A photograph of Queen Mary visiting women working at a factory.">
            <a:extLst>
              <a:ext uri="{FF2B5EF4-FFF2-40B4-BE49-F238E27FC236}">
                <a16:creationId xmlns:a16="http://schemas.microsoft.com/office/drawing/2014/main" id="{25767E0D-2435-E5B1-E680-0F6A82E060E9}"/>
              </a:ext>
            </a:extLst>
          </p:cNvPr>
          <p:cNvGrpSpPr/>
          <p:nvPr/>
        </p:nvGrpSpPr>
        <p:grpSpPr>
          <a:xfrm>
            <a:off x="436945" y="1476917"/>
            <a:ext cx="3270326" cy="2432950"/>
            <a:chOff x="436945" y="1476917"/>
            <a:chExt cx="3270326" cy="2432950"/>
          </a:xfrm>
        </p:grpSpPr>
        <p:pic>
          <p:nvPicPr>
            <p:cNvPr id="3" name="Picture 3">
              <a:extLst>
                <a:ext uri="{FF2B5EF4-FFF2-40B4-BE49-F238E27FC236}">
                  <a16:creationId xmlns:a16="http://schemas.microsoft.com/office/drawing/2014/main" id="{4B574B7B-89C9-EFB9-F766-2538C485B62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94270" y="1476917"/>
              <a:ext cx="3213001" cy="243295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0A7D7660-D2A5-5348-8232-EFB0A13CE7BC}"/>
                </a:ext>
              </a:extLst>
            </p:cNvPr>
            <p:cNvSpPr txBox="1"/>
            <p:nvPr/>
          </p:nvSpPr>
          <p:spPr>
            <a:xfrm>
              <a:off x="436945" y="3633710"/>
              <a:ext cx="2891562" cy="246221"/>
            </a:xfrm>
            <a:prstGeom prst="rect">
              <a:avLst/>
            </a:prstGeom>
            <a:noFill/>
          </p:spPr>
          <p:txBody>
            <a:bodyPr wrap="square">
              <a:spAutoFit/>
            </a:bodyPr>
            <a:lstStyle/>
            <a:p>
              <a:r>
                <a:rPr lang="en-GB" sz="1000" b="0" i="0" dirty="0">
                  <a:solidFill>
                    <a:schemeClr val="bg1"/>
                  </a:solidFill>
                  <a:effectLst/>
                  <a:latin typeface="Nunito" panose="02000503000000000000" pitchFamily="2" charset="77"/>
                </a:rPr>
                <a:t>© LBBD Archives</a:t>
              </a:r>
              <a:endParaRPr lang="en-GB" sz="1000" dirty="0">
                <a:solidFill>
                  <a:schemeClr val="bg1"/>
                </a:solidFill>
                <a:latin typeface="Nunito" panose="02000503000000000000" pitchFamily="2" charset="77"/>
              </a:endParaRPr>
            </a:p>
          </p:txBody>
        </p:sp>
      </p:grpSp>
      <p:grpSp>
        <p:nvGrpSpPr>
          <p:cNvPr id="5" name="Group 4" descr="A caption that says 'Queen Mary visiting the Sterling Works. Women worked at the factory producing telecommunications and wireless sets for planes.'">
            <a:extLst>
              <a:ext uri="{FF2B5EF4-FFF2-40B4-BE49-F238E27FC236}">
                <a16:creationId xmlns:a16="http://schemas.microsoft.com/office/drawing/2014/main" id="{5F3A32A9-655C-BAA9-BAF1-8A9A401B1FF8}"/>
              </a:ext>
            </a:extLst>
          </p:cNvPr>
          <p:cNvGrpSpPr/>
          <p:nvPr/>
        </p:nvGrpSpPr>
        <p:grpSpPr>
          <a:xfrm>
            <a:off x="463826" y="3942637"/>
            <a:ext cx="3243445" cy="1915909"/>
            <a:chOff x="550325" y="4424891"/>
            <a:chExt cx="3243445" cy="1915909"/>
          </a:xfrm>
        </p:grpSpPr>
        <p:pic>
          <p:nvPicPr>
            <p:cNvPr id="6" name="Picture 5" descr="A black drop of water&#10;&#10;Description automatically generated">
              <a:extLst>
                <a:ext uri="{FF2B5EF4-FFF2-40B4-BE49-F238E27FC236}">
                  <a16:creationId xmlns:a16="http://schemas.microsoft.com/office/drawing/2014/main" id="{511FC941-D816-DFA5-9FD2-3EE1D24A8B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0" name="TextBox 9">
              <a:extLst>
                <a:ext uri="{FF2B5EF4-FFF2-40B4-BE49-F238E27FC236}">
                  <a16:creationId xmlns:a16="http://schemas.microsoft.com/office/drawing/2014/main" id="{B0319583-B538-70C9-2A1B-0E584E0716DC}"/>
                </a:ext>
              </a:extLst>
            </p:cNvPr>
            <p:cNvSpPr txBox="1"/>
            <p:nvPr/>
          </p:nvSpPr>
          <p:spPr>
            <a:xfrm>
              <a:off x="830375" y="4424891"/>
              <a:ext cx="2963395" cy="1915909"/>
            </a:xfrm>
            <a:prstGeom prst="rect">
              <a:avLst/>
            </a:prstGeom>
            <a:noFill/>
          </p:spPr>
          <p:txBody>
            <a:bodyPr wrap="square">
              <a:spAutoFit/>
            </a:bodyPr>
            <a:lstStyle/>
            <a:p>
              <a:pPr>
                <a:lnSpc>
                  <a:spcPts val="2420"/>
                </a:lnSpc>
              </a:pPr>
              <a:r>
                <a:rPr lang="en-GB" sz="1400" dirty="0">
                  <a:latin typeface="Linkpen 17a Print" panose="03050602060000000000" pitchFamily="66" charset="77"/>
                </a:rPr>
                <a:t>Queen Mary visiting the Sterling Works. Women worked at the factory producing telecommunications and wireless sets for planes.</a:t>
              </a: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3853543" y="1476917"/>
            <a:ext cx="7874631" cy="4376198"/>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Whilst the men fought, the women of Barking and Dagenham stepped up and took on important roles to support the war effort at home.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They worked as nurses and in local factories, producing ammunition, weapons, and other supplies needed by the soldiers. Women also took on jobs traditionally held by men, such as driving buses.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Their hard work and determination helped keep the country running smoothly during the challenging times of war.</a:t>
            </a:r>
          </a:p>
        </p:txBody>
      </p:sp>
      <p:pic>
        <p:nvPicPr>
          <p:cNvPr id="2" name="Picture 1">
            <a:extLst>
              <a:ext uri="{FF2B5EF4-FFF2-40B4-BE49-F238E27FC236}">
                <a16:creationId xmlns:a16="http://schemas.microsoft.com/office/drawing/2014/main" id="{1460A196-288C-7C6C-0CA3-B5C172A6AC70}"/>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25553349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18B60E-BEFA-E88E-49D1-D80FBCC2928A}"/>
              </a:ext>
            </a:extLst>
          </p:cNvPr>
          <p:cNvSpPr>
            <a:spLocks noGrp="1"/>
          </p:cNvSpPr>
          <p:nvPr>
            <p:ph type="ctrTitle"/>
          </p:nvPr>
        </p:nvSpPr>
        <p:spPr>
          <a:xfrm>
            <a:off x="1524000" y="-1642851"/>
            <a:ext cx="9144000" cy="1223963"/>
          </a:xfrm>
        </p:spPr>
        <p:txBody>
          <a:bodyPr/>
          <a:lstStyle/>
          <a:p>
            <a:r>
              <a:rPr lang="en-US" dirty="0"/>
              <a:t>The End of</a:t>
            </a:r>
            <a:r>
              <a:rPr lang="en-US" baseline="0" dirty="0"/>
              <a:t> World War 1</a:t>
            </a:r>
            <a:endParaRPr lang="en-US" dirty="0"/>
          </a:p>
        </p:txBody>
      </p:sp>
      <p:pic>
        <p:nvPicPr>
          <p:cNvPr id="4" name="Picture 3" descr="A photograph of a Daily Mail newspaper with the headline 'It's Over!'.">
            <a:extLst>
              <a:ext uri="{FF2B5EF4-FFF2-40B4-BE49-F238E27FC236}">
                <a16:creationId xmlns:a16="http://schemas.microsoft.com/office/drawing/2014/main" id="{3A409D3D-C39B-541B-A877-9D27B4CF3C32}"/>
              </a:ext>
              <a:ext uri="{C183D7F6-B498-43B3-948B-1728B52AA6E4}">
                <adec:decorative xmlns:adec="http://schemas.microsoft.com/office/drawing/2017/decorative" val="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384745"/>
            <a:ext cx="636373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The End of World War 1</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507454"/>
            <a:ext cx="6363731"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The end of World War 1 was a significant moment that brought relief and hope for a better future. After four long years of fighting, the war finally came to an end on November the 11th, 1918.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This day is now known as Remembrance Day. It marked the agreement between the warring countries to stop fighting. People all over the borough rejoiced and celebrated the end of the war.</a:t>
            </a:r>
          </a:p>
        </p:txBody>
      </p:sp>
      <p:pic>
        <p:nvPicPr>
          <p:cNvPr id="2" name="Picture 1">
            <a:extLst>
              <a:ext uri="{FF2B5EF4-FFF2-40B4-BE49-F238E27FC236}">
                <a16:creationId xmlns:a16="http://schemas.microsoft.com/office/drawing/2014/main" id="{1460A196-288C-7C6C-0CA3-B5C172A6AC70}"/>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4333191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B1B9CEDE-4B22-28F4-E17F-31C2686E5801}"/>
              </a:ext>
            </a:extLst>
          </p:cNvPr>
          <p:cNvSpPr>
            <a:spLocks noGrp="1"/>
          </p:cNvSpPr>
          <p:nvPr>
            <p:ph type="ctrTitle"/>
          </p:nvPr>
        </p:nvSpPr>
        <p:spPr>
          <a:xfrm>
            <a:off x="1523999" y="-1311715"/>
            <a:ext cx="9144000" cy="946377"/>
          </a:xfrm>
        </p:spPr>
        <p:txBody>
          <a:bodyPr/>
          <a:lstStyle/>
          <a:p>
            <a:r>
              <a:rPr lang="en-US" dirty="0"/>
              <a:t>Street Parties</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525270" y="431888"/>
            <a:ext cx="5358394" cy="5586145"/>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It was a time of mixed emotions, as many families had lost their loved ones during the conflict. </a:t>
            </a:r>
          </a:p>
          <a:p>
            <a:pPr>
              <a:lnSpc>
                <a:spcPct val="150000"/>
              </a:lnSpc>
            </a:pPr>
            <a:endParaRPr lang="en-GB" sz="2400" dirty="0">
              <a:latin typeface="Linkpen 17a Print" panose="03050602060000000000" pitchFamily="66" charset="77"/>
            </a:endParaRPr>
          </a:p>
          <a:p>
            <a:pPr>
              <a:lnSpc>
                <a:spcPct val="150000"/>
              </a:lnSpc>
            </a:pPr>
            <a:r>
              <a:rPr lang="en-GB" sz="2400" dirty="0">
                <a:latin typeface="Linkpen 17a Print" panose="03050602060000000000" pitchFamily="66" charset="77"/>
              </a:rPr>
              <a:t>Some held parties in the streets, known as ‘peace parties’ where people could gather to talk, celebrate and be there for each other.</a:t>
            </a:r>
          </a:p>
        </p:txBody>
      </p:sp>
      <p:pic>
        <p:nvPicPr>
          <p:cNvPr id="2" name="Picture 1">
            <a:extLst>
              <a:ext uri="{FF2B5EF4-FFF2-40B4-BE49-F238E27FC236}">
                <a16:creationId xmlns:a16="http://schemas.microsoft.com/office/drawing/2014/main" id="{1460A196-288C-7C6C-0CA3-B5C172A6AC70}"/>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grpSp>
        <p:nvGrpSpPr>
          <p:cNvPr id="6" name="Group 5" descr="The black and white image shows a large group of women celebrating the end of the war. They are gathered around a long table in the street with lots of homemade food.">
            <a:extLst>
              <a:ext uri="{FF2B5EF4-FFF2-40B4-BE49-F238E27FC236}">
                <a16:creationId xmlns:a16="http://schemas.microsoft.com/office/drawing/2014/main" id="{9F30C583-963A-F31B-E38D-53A76587B7DE}"/>
              </a:ext>
            </a:extLst>
          </p:cNvPr>
          <p:cNvGrpSpPr/>
          <p:nvPr/>
        </p:nvGrpSpPr>
        <p:grpSpPr>
          <a:xfrm>
            <a:off x="6323193" y="1176973"/>
            <a:ext cx="5229237" cy="3746500"/>
            <a:chOff x="6323194" y="617704"/>
            <a:chExt cx="5229237" cy="3746500"/>
          </a:xfrm>
        </p:grpSpPr>
        <p:pic>
          <p:nvPicPr>
            <p:cNvPr id="3" name="Picture 2" descr="A picture containing clothing, person, human face, group&#10;&#10;Description automatically generated">
              <a:extLst>
                <a:ext uri="{FF2B5EF4-FFF2-40B4-BE49-F238E27FC236}">
                  <a16:creationId xmlns:a16="http://schemas.microsoft.com/office/drawing/2014/main" id="{FF31604E-727C-085B-B9E8-94BA9DDD022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388101" y="617704"/>
              <a:ext cx="5164330" cy="3735399"/>
            </a:xfrm>
            <a:prstGeom prst="rect">
              <a:avLst/>
            </a:prstGeom>
            <a:ln w="28575">
              <a:solidFill>
                <a:schemeClr val="tx1"/>
              </a:solidFill>
            </a:ln>
          </p:spPr>
        </p:pic>
        <p:sp>
          <p:nvSpPr>
            <p:cNvPr id="5" name="TextBox 4">
              <a:extLst>
                <a:ext uri="{FF2B5EF4-FFF2-40B4-BE49-F238E27FC236}">
                  <a16:creationId xmlns:a16="http://schemas.microsoft.com/office/drawing/2014/main" id="{36D81AEA-6E9B-BF74-FFF9-A542FAA52B1D}"/>
                </a:ext>
              </a:extLst>
            </p:cNvPr>
            <p:cNvSpPr txBox="1"/>
            <p:nvPr/>
          </p:nvSpPr>
          <p:spPr>
            <a:xfrm>
              <a:off x="6323194" y="4117983"/>
              <a:ext cx="2891562" cy="246221"/>
            </a:xfrm>
            <a:prstGeom prst="rect">
              <a:avLst/>
            </a:prstGeom>
            <a:noFill/>
          </p:spPr>
          <p:txBody>
            <a:bodyPr wrap="square">
              <a:spAutoFit/>
            </a:bodyPr>
            <a:lstStyle/>
            <a:p>
              <a:r>
                <a:rPr lang="en-GB" sz="1000" b="0" i="0" dirty="0">
                  <a:solidFill>
                    <a:schemeClr val="bg1"/>
                  </a:solidFill>
                  <a:effectLst/>
                  <a:latin typeface="Nunito" panose="02000503000000000000" pitchFamily="2" charset="77"/>
                </a:rPr>
                <a:t>© LBBD Archives</a:t>
              </a:r>
              <a:endParaRPr lang="en-GB" sz="1000" dirty="0">
                <a:solidFill>
                  <a:schemeClr val="bg1"/>
                </a:solidFill>
                <a:latin typeface="Nunito" panose="02000503000000000000" pitchFamily="2" charset="77"/>
              </a:endParaRPr>
            </a:p>
          </p:txBody>
        </p:sp>
      </p:grpSp>
      <p:grpSp>
        <p:nvGrpSpPr>
          <p:cNvPr id="10" name="Group 9" descr="A caption that says 'A peace party being held in Dagenham.'">
            <a:extLst>
              <a:ext uri="{FF2B5EF4-FFF2-40B4-BE49-F238E27FC236}">
                <a16:creationId xmlns:a16="http://schemas.microsoft.com/office/drawing/2014/main" id="{FACC42D6-23FA-9521-FD12-BDD1B8AA692E}"/>
              </a:ext>
            </a:extLst>
          </p:cNvPr>
          <p:cNvGrpSpPr/>
          <p:nvPr/>
        </p:nvGrpSpPr>
        <p:grpSpPr>
          <a:xfrm>
            <a:off x="6408931" y="4975716"/>
            <a:ext cx="5257800" cy="384721"/>
            <a:chOff x="550325" y="4424891"/>
            <a:chExt cx="5257800" cy="384721"/>
          </a:xfrm>
        </p:grpSpPr>
        <p:pic>
          <p:nvPicPr>
            <p:cNvPr id="11" name="Picture 10" descr="A black drop of water&#10;&#10;Description automatically generated">
              <a:extLst>
                <a:ext uri="{FF2B5EF4-FFF2-40B4-BE49-F238E27FC236}">
                  <a16:creationId xmlns:a16="http://schemas.microsoft.com/office/drawing/2014/main" id="{3715C96B-8436-D92F-82C0-65712424A1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2" name="TextBox 11">
              <a:extLst>
                <a:ext uri="{FF2B5EF4-FFF2-40B4-BE49-F238E27FC236}">
                  <a16:creationId xmlns:a16="http://schemas.microsoft.com/office/drawing/2014/main" id="{F2C47C31-CE53-66B6-B1A1-4960FF569007}"/>
                </a:ext>
              </a:extLst>
            </p:cNvPr>
            <p:cNvSpPr txBox="1"/>
            <p:nvPr/>
          </p:nvSpPr>
          <p:spPr>
            <a:xfrm>
              <a:off x="830375" y="4424891"/>
              <a:ext cx="4977750" cy="384721"/>
            </a:xfrm>
            <a:prstGeom prst="rect">
              <a:avLst/>
            </a:prstGeom>
            <a:noFill/>
          </p:spPr>
          <p:txBody>
            <a:bodyPr wrap="square">
              <a:spAutoFit/>
            </a:bodyPr>
            <a:lstStyle/>
            <a:p>
              <a:pPr>
                <a:lnSpc>
                  <a:spcPts val="2420"/>
                </a:lnSpc>
              </a:pPr>
              <a:r>
                <a:rPr lang="en-GB" sz="1600" dirty="0">
                  <a:latin typeface="Linkpen 17a Print" panose="03050602060000000000" pitchFamily="66" charset="77"/>
                </a:rPr>
                <a:t>A peace party being held in Dagenham.</a:t>
              </a:r>
            </a:p>
          </p:txBody>
        </p:sp>
      </p:grpSp>
    </p:spTree>
    <p:extLst>
      <p:ext uri="{BB962C8B-B14F-4D97-AF65-F5344CB8AC3E}">
        <p14:creationId xmlns:p14="http://schemas.microsoft.com/office/powerpoint/2010/main" val="11902099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F5C28B-7C0B-B939-65F5-211FE4A18E2A}"/>
              </a:ext>
            </a:extLst>
          </p:cNvPr>
          <p:cNvSpPr>
            <a:spLocks noGrp="1"/>
          </p:cNvSpPr>
          <p:nvPr>
            <p:ph type="ctrTitle"/>
          </p:nvPr>
        </p:nvSpPr>
        <p:spPr>
          <a:xfrm>
            <a:off x="1524000" y="-1302236"/>
            <a:ext cx="9144000" cy="979034"/>
          </a:xfrm>
        </p:spPr>
        <p:txBody>
          <a:bodyPr/>
          <a:lstStyle/>
          <a:p>
            <a:r>
              <a:rPr lang="en-US" dirty="0"/>
              <a:t>Today</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641269" y="952065"/>
            <a:ext cx="8513122" cy="3737946"/>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Today, we still remember and pay tribute to those soldiers who fought for our freedom during World War 1.</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We do this through remembrance day and other gestures such as maintaining monuments or places of rest, allowing people to have a place to pray, think and remember the past.</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Barking and Dagenham has several of these sites across the borough.</a:t>
            </a:r>
          </a:p>
        </p:txBody>
      </p:sp>
      <p:pic>
        <p:nvPicPr>
          <p:cNvPr id="6" name="Picture 5" descr="A cartoon image of a soldier in world war 1 clothing. ">
            <a:extLst>
              <a:ext uri="{FF2B5EF4-FFF2-40B4-BE49-F238E27FC236}">
                <a16:creationId xmlns:a16="http://schemas.microsoft.com/office/drawing/2014/main" id="{5A119349-64B0-326F-1B24-20AFB3B8C8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65035" y="482414"/>
            <a:ext cx="2485696" cy="5893171"/>
          </a:xfrm>
          <a:prstGeom prst="rect">
            <a:avLst/>
          </a:prstGeom>
        </p:spPr>
      </p:pic>
      <p:pic>
        <p:nvPicPr>
          <p:cNvPr id="2" name="Picture 1">
            <a:extLst>
              <a:ext uri="{FF2B5EF4-FFF2-40B4-BE49-F238E27FC236}">
                <a16:creationId xmlns:a16="http://schemas.microsoft.com/office/drawing/2014/main" id="{1460A196-288C-7C6C-0CA3-B5C172A6AC7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4443" y="5496338"/>
            <a:ext cx="1487557" cy="1360219"/>
          </a:xfrm>
          <a:prstGeom prst="rect">
            <a:avLst/>
          </a:prstGeom>
        </p:spPr>
      </p:pic>
    </p:spTree>
    <p:extLst>
      <p:ext uri="{BB962C8B-B14F-4D97-AF65-F5344CB8AC3E}">
        <p14:creationId xmlns:p14="http://schemas.microsoft.com/office/powerpoint/2010/main" val="35439624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248</TotalTime>
  <Words>829</Words>
  <Application>Microsoft Office PowerPoint</Application>
  <PresentationFormat>Widescreen</PresentationFormat>
  <Paragraphs>75</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Calibri Light</vt:lpstr>
      <vt:lpstr>Arial</vt:lpstr>
      <vt:lpstr>Nunito</vt:lpstr>
      <vt:lpstr>Superclarendon Rg</vt:lpstr>
      <vt:lpstr>Linkpen 17a Print</vt:lpstr>
      <vt:lpstr>Calibri</vt:lpstr>
      <vt:lpstr>Office Theme</vt:lpstr>
      <vt:lpstr>Barking and Dagenham World War 1</vt:lpstr>
      <vt:lpstr>World War 1</vt:lpstr>
      <vt:lpstr>World War 1 Report</vt:lpstr>
      <vt:lpstr>Get Involved</vt:lpstr>
      <vt:lpstr>Where would people from Barking and Dagenham served?</vt:lpstr>
      <vt:lpstr>Back Home</vt:lpstr>
      <vt:lpstr>The End of World War 1</vt:lpstr>
      <vt:lpstr>Street Parties</vt:lpstr>
      <vt:lpstr>Today</vt:lpstr>
      <vt:lpstr>Do you recognise any of these?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24</cp:revision>
  <dcterms:created xsi:type="dcterms:W3CDTF">2022-12-09T08:02:53Z</dcterms:created>
  <dcterms:modified xsi:type="dcterms:W3CDTF">2023-09-19T12:43:25Z</dcterms:modified>
</cp:coreProperties>
</file>