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55"/>
  </p:notesMasterIdLst>
  <p:sldIdLst>
    <p:sldId id="292" r:id="rId5"/>
    <p:sldId id="293" r:id="rId6"/>
    <p:sldId id="258" r:id="rId7"/>
    <p:sldId id="315" r:id="rId8"/>
    <p:sldId id="259" r:id="rId9"/>
    <p:sldId id="260" r:id="rId10"/>
    <p:sldId id="262" r:id="rId11"/>
    <p:sldId id="261" r:id="rId12"/>
    <p:sldId id="263" r:id="rId13"/>
    <p:sldId id="316" r:id="rId14"/>
    <p:sldId id="264" r:id="rId15"/>
    <p:sldId id="265" r:id="rId16"/>
    <p:sldId id="266" r:id="rId17"/>
    <p:sldId id="297" r:id="rId18"/>
    <p:sldId id="317" r:id="rId19"/>
    <p:sldId id="257" r:id="rId20"/>
    <p:sldId id="272" r:id="rId21"/>
    <p:sldId id="298" r:id="rId22"/>
    <p:sldId id="270" r:id="rId23"/>
    <p:sldId id="299" r:id="rId24"/>
    <p:sldId id="269" r:id="rId25"/>
    <p:sldId id="300" r:id="rId26"/>
    <p:sldId id="276" r:id="rId27"/>
    <p:sldId id="301" r:id="rId28"/>
    <p:sldId id="267" r:id="rId29"/>
    <p:sldId id="273" r:id="rId30"/>
    <p:sldId id="302" r:id="rId31"/>
    <p:sldId id="295" r:id="rId32"/>
    <p:sldId id="303" r:id="rId33"/>
    <p:sldId id="274" r:id="rId34"/>
    <p:sldId id="304" r:id="rId35"/>
    <p:sldId id="279" r:id="rId36"/>
    <p:sldId id="305" r:id="rId37"/>
    <p:sldId id="277" r:id="rId38"/>
    <p:sldId id="306" r:id="rId39"/>
    <p:sldId id="286" r:id="rId40"/>
    <p:sldId id="307" r:id="rId41"/>
    <p:sldId id="308" r:id="rId42"/>
    <p:sldId id="284" r:id="rId43"/>
    <p:sldId id="309" r:id="rId44"/>
    <p:sldId id="283" r:id="rId45"/>
    <p:sldId id="281" r:id="rId46"/>
    <p:sldId id="310" r:id="rId47"/>
    <p:sldId id="311" r:id="rId48"/>
    <p:sldId id="289" r:id="rId49"/>
    <p:sldId id="312" r:id="rId50"/>
    <p:sldId id="288" r:id="rId51"/>
    <p:sldId id="291" r:id="rId52"/>
    <p:sldId id="313" r:id="rId53"/>
    <p:sldId id="314" r:id="rId54"/>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A2DA"/>
    <a:srgbClr val="906B60"/>
    <a:srgbClr val="7B7492"/>
    <a:srgbClr val="675F7F"/>
    <a:srgbClr val="B2B164"/>
    <a:srgbClr val="434343"/>
    <a:srgbClr val="8E88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004DA1-6ECE-4A7B-B030-EE0E889F4E11}" v="27" dt="2021-10-11T10:40:16.6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79" autoAdjust="0"/>
    <p:restoredTop sz="89424" autoAdjust="0"/>
  </p:normalViewPr>
  <p:slideViewPr>
    <p:cSldViewPr snapToGrid="0" snapToObjects="1">
      <p:cViewPr varScale="1">
        <p:scale>
          <a:sx n="121" d="100"/>
          <a:sy n="121" d="100"/>
        </p:scale>
        <p:origin x="1632" y="108"/>
      </p:cViewPr>
      <p:guideLst>
        <p:guide orient="horz" pos="1800"/>
        <p:guide pos="2880"/>
      </p:guideLst>
    </p:cSldViewPr>
  </p:slideViewPr>
  <p:notesTextViewPr>
    <p:cViewPr>
      <p:scale>
        <a:sx n="1" d="1"/>
        <a:sy n="1" d="1"/>
      </p:scale>
      <p:origin x="0" y="0"/>
    </p:cViewPr>
  </p:notesTextViewPr>
  <p:notesViewPr>
    <p:cSldViewPr snapToGrid="0" snapToObjects="1">
      <p:cViewPr varScale="1">
        <p:scale>
          <a:sx n="90" d="100"/>
          <a:sy n="90" d="100"/>
        </p:scale>
        <p:origin x="-374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FF680257-2227-4CFB-A18F-78DBECF75BD5}"/>
    <pc:docChg chg="custSel delSld modSld">
      <pc:chgData name="McHarg, Catherine" userId="88b8f76c-9ae3-4745-88eb-fe0667a22af5" providerId="ADAL" clId="{FF680257-2227-4CFB-A18F-78DBECF75BD5}" dt="2021-10-11T10:41:48.315" v="224" actId="14100"/>
      <pc:docMkLst>
        <pc:docMk/>
      </pc:docMkLst>
      <pc:sldChg chg="modSp modNotesTx">
        <pc:chgData name="McHarg, Catherine" userId="88b8f76c-9ae3-4745-88eb-fe0667a22af5" providerId="ADAL" clId="{FF680257-2227-4CFB-A18F-78DBECF75BD5}" dt="2021-10-11T10:31:35.301" v="137" actId="14100"/>
        <pc:sldMkLst>
          <pc:docMk/>
          <pc:sldMk cId="1295517158" sldId="261"/>
        </pc:sldMkLst>
        <pc:spChg chg="mod">
          <ac:chgData name="McHarg, Catherine" userId="88b8f76c-9ae3-4745-88eb-fe0667a22af5" providerId="ADAL" clId="{FF680257-2227-4CFB-A18F-78DBECF75BD5}" dt="2021-10-11T10:31:35.301" v="137" actId="14100"/>
          <ac:spMkLst>
            <pc:docMk/>
            <pc:sldMk cId="1295517158" sldId="261"/>
            <ac:spMk id="11" creationId="{5F5BC26E-BD67-4339-A6BF-1EFCEC61D833}"/>
          </ac:spMkLst>
        </pc:spChg>
      </pc:sldChg>
      <pc:sldChg chg="modSp">
        <pc:chgData name="McHarg, Catherine" userId="88b8f76c-9ae3-4745-88eb-fe0667a22af5" providerId="ADAL" clId="{FF680257-2227-4CFB-A18F-78DBECF75BD5}" dt="2021-10-11T10:31:50.892" v="139" actId="14100"/>
        <pc:sldMkLst>
          <pc:docMk/>
          <pc:sldMk cId="1843905885" sldId="266"/>
        </pc:sldMkLst>
        <pc:spChg chg="mod">
          <ac:chgData name="McHarg, Catherine" userId="88b8f76c-9ae3-4745-88eb-fe0667a22af5" providerId="ADAL" clId="{FF680257-2227-4CFB-A18F-78DBECF75BD5}" dt="2021-10-11T10:31:50.892" v="139" actId="14100"/>
          <ac:spMkLst>
            <pc:docMk/>
            <pc:sldMk cId="1843905885" sldId="266"/>
            <ac:spMk id="4" creationId="{D8D0F982-9470-4B69-BA61-5315E5092F69}"/>
          </ac:spMkLst>
        </pc:spChg>
      </pc:sldChg>
      <pc:sldChg chg="del">
        <pc:chgData name="McHarg, Catherine" userId="88b8f76c-9ae3-4745-88eb-fe0667a22af5" providerId="ADAL" clId="{FF680257-2227-4CFB-A18F-78DBECF75BD5}" dt="2021-10-11T10:34:42.061" v="152" actId="2696"/>
        <pc:sldMkLst>
          <pc:docMk/>
          <pc:sldMk cId="1340447733" sldId="280"/>
        </pc:sldMkLst>
      </pc:sldChg>
      <pc:sldChg chg="addSp delSp modSp">
        <pc:chgData name="McHarg, Catherine" userId="88b8f76c-9ae3-4745-88eb-fe0667a22af5" providerId="ADAL" clId="{FF680257-2227-4CFB-A18F-78DBECF75BD5}" dt="2021-10-11T10:41:41.082" v="222" actId="14100"/>
        <pc:sldMkLst>
          <pc:docMk/>
          <pc:sldMk cId="3398593912" sldId="295"/>
        </pc:sldMkLst>
        <pc:spChg chg="mod">
          <ac:chgData name="McHarg, Catherine" userId="88b8f76c-9ae3-4745-88eb-fe0667a22af5" providerId="ADAL" clId="{FF680257-2227-4CFB-A18F-78DBECF75BD5}" dt="2021-10-11T10:41:41.082" v="222" actId="14100"/>
          <ac:spMkLst>
            <pc:docMk/>
            <pc:sldMk cId="3398593912" sldId="295"/>
            <ac:spMk id="3" creationId="{C9C4EC32-1EAC-4653-AF2C-A55C275F2855}"/>
          </ac:spMkLst>
        </pc:spChg>
        <pc:spChg chg="del">
          <ac:chgData name="McHarg, Catherine" userId="88b8f76c-9ae3-4745-88eb-fe0667a22af5" providerId="ADAL" clId="{FF680257-2227-4CFB-A18F-78DBECF75BD5}" dt="2021-10-11T10:38:56.721" v="184" actId="478"/>
          <ac:spMkLst>
            <pc:docMk/>
            <pc:sldMk cId="3398593912" sldId="295"/>
            <ac:spMk id="5" creationId="{5B3E99B4-4105-409A-B524-459981EB5FE4}"/>
          </ac:spMkLst>
        </pc:spChg>
        <pc:spChg chg="add">
          <ac:chgData name="McHarg, Catherine" userId="88b8f76c-9ae3-4745-88eb-fe0667a22af5" providerId="ADAL" clId="{FF680257-2227-4CFB-A18F-78DBECF75BD5}" dt="2021-10-11T10:38:57.664" v="185"/>
          <ac:spMkLst>
            <pc:docMk/>
            <pc:sldMk cId="3398593912" sldId="295"/>
            <ac:spMk id="6" creationId="{FA3969C1-0093-4B69-80B3-735D2968DC6A}"/>
          </ac:spMkLst>
        </pc:spChg>
      </pc:sldChg>
      <pc:sldChg chg="modSp">
        <pc:chgData name="McHarg, Catherine" userId="88b8f76c-9ae3-4745-88eb-fe0667a22af5" providerId="ADAL" clId="{FF680257-2227-4CFB-A18F-78DBECF75BD5}" dt="2021-10-11T10:29:06.546" v="82" actId="14100"/>
        <pc:sldMkLst>
          <pc:docMk/>
          <pc:sldMk cId="4031043736" sldId="297"/>
        </pc:sldMkLst>
        <pc:spChg chg="mod">
          <ac:chgData name="McHarg, Catherine" userId="88b8f76c-9ae3-4745-88eb-fe0667a22af5" providerId="ADAL" clId="{FF680257-2227-4CFB-A18F-78DBECF75BD5}" dt="2021-10-11T10:29:06.546" v="82" actId="14100"/>
          <ac:spMkLst>
            <pc:docMk/>
            <pc:sldMk cId="4031043736" sldId="297"/>
            <ac:spMk id="4" creationId="{D8D0F982-9470-4B69-BA61-5315E5092F69}"/>
          </ac:spMkLst>
        </pc:spChg>
      </pc:sldChg>
      <pc:sldChg chg="modSp">
        <pc:chgData name="McHarg, Catherine" userId="88b8f76c-9ae3-4745-88eb-fe0667a22af5" providerId="ADAL" clId="{FF680257-2227-4CFB-A18F-78DBECF75BD5}" dt="2021-10-11T10:31:22.425" v="135" actId="14100"/>
        <pc:sldMkLst>
          <pc:docMk/>
          <pc:sldMk cId="2223163993" sldId="298"/>
        </pc:sldMkLst>
        <pc:spChg chg="mod">
          <ac:chgData name="McHarg, Catherine" userId="88b8f76c-9ae3-4745-88eb-fe0667a22af5" providerId="ADAL" clId="{FF680257-2227-4CFB-A18F-78DBECF75BD5}" dt="2021-10-11T10:31:22.425" v="135" actId="14100"/>
          <ac:spMkLst>
            <pc:docMk/>
            <pc:sldMk cId="2223163993" sldId="298"/>
            <ac:spMk id="11" creationId="{5F5BC26E-BD67-4339-A6BF-1EFCEC61D833}"/>
          </ac:spMkLst>
        </pc:spChg>
      </pc:sldChg>
      <pc:sldChg chg="modSp">
        <pc:chgData name="McHarg, Catherine" userId="88b8f76c-9ae3-4745-88eb-fe0667a22af5" providerId="ADAL" clId="{FF680257-2227-4CFB-A18F-78DBECF75BD5}" dt="2021-10-11T10:30:59.503" v="131" actId="14100"/>
        <pc:sldMkLst>
          <pc:docMk/>
          <pc:sldMk cId="335168015" sldId="300"/>
        </pc:sldMkLst>
        <pc:spChg chg="mod">
          <ac:chgData name="McHarg, Catherine" userId="88b8f76c-9ae3-4745-88eb-fe0667a22af5" providerId="ADAL" clId="{FF680257-2227-4CFB-A18F-78DBECF75BD5}" dt="2021-10-11T10:30:59.503" v="131" actId="14100"/>
          <ac:spMkLst>
            <pc:docMk/>
            <pc:sldMk cId="335168015" sldId="300"/>
            <ac:spMk id="11" creationId="{5F5BC26E-BD67-4339-A6BF-1EFCEC61D833}"/>
          </ac:spMkLst>
        </pc:spChg>
      </pc:sldChg>
      <pc:sldChg chg="modSp">
        <pc:chgData name="McHarg, Catherine" userId="88b8f76c-9ae3-4745-88eb-fe0667a22af5" providerId="ADAL" clId="{FF680257-2227-4CFB-A18F-78DBECF75BD5}" dt="2021-10-11T10:41:48.315" v="224" actId="14100"/>
        <pc:sldMkLst>
          <pc:docMk/>
          <pc:sldMk cId="153104992" sldId="302"/>
        </pc:sldMkLst>
        <pc:spChg chg="mod">
          <ac:chgData name="McHarg, Catherine" userId="88b8f76c-9ae3-4745-88eb-fe0667a22af5" providerId="ADAL" clId="{FF680257-2227-4CFB-A18F-78DBECF75BD5}" dt="2021-10-11T10:41:48.315" v="224" actId="14100"/>
          <ac:spMkLst>
            <pc:docMk/>
            <pc:sldMk cId="153104992" sldId="302"/>
            <ac:spMk id="11" creationId="{5F5BC26E-BD67-4339-A6BF-1EFCEC61D833}"/>
          </ac:spMkLst>
        </pc:spChg>
      </pc:sldChg>
      <pc:sldChg chg="modSp">
        <pc:chgData name="McHarg, Catherine" userId="88b8f76c-9ae3-4745-88eb-fe0667a22af5" providerId="ADAL" clId="{FF680257-2227-4CFB-A18F-78DBECF75BD5}" dt="2021-10-11T10:41:31.466" v="220" actId="14100"/>
        <pc:sldMkLst>
          <pc:docMk/>
          <pc:sldMk cId="796824152" sldId="305"/>
        </pc:sldMkLst>
        <pc:spChg chg="mod">
          <ac:chgData name="McHarg, Catherine" userId="88b8f76c-9ae3-4745-88eb-fe0667a22af5" providerId="ADAL" clId="{FF680257-2227-4CFB-A18F-78DBECF75BD5}" dt="2021-10-11T10:41:31.466" v="220" actId="14100"/>
          <ac:spMkLst>
            <pc:docMk/>
            <pc:sldMk cId="796824152" sldId="305"/>
            <ac:spMk id="11" creationId="{5F5BC26E-BD67-4339-A6BF-1EFCEC61D833}"/>
          </ac:spMkLst>
        </pc:spChg>
      </pc:sldChg>
      <pc:sldChg chg="modSp">
        <pc:chgData name="McHarg, Catherine" userId="88b8f76c-9ae3-4745-88eb-fe0667a22af5" providerId="ADAL" clId="{FF680257-2227-4CFB-A18F-78DBECF75BD5}" dt="2021-10-11T10:41:17.262" v="218" actId="14100"/>
        <pc:sldMkLst>
          <pc:docMk/>
          <pc:sldMk cId="5040964" sldId="307"/>
        </pc:sldMkLst>
        <pc:spChg chg="mod">
          <ac:chgData name="McHarg, Catherine" userId="88b8f76c-9ae3-4745-88eb-fe0667a22af5" providerId="ADAL" clId="{FF680257-2227-4CFB-A18F-78DBECF75BD5}" dt="2021-10-11T10:41:17.262" v="218" actId="14100"/>
          <ac:spMkLst>
            <pc:docMk/>
            <pc:sldMk cId="5040964" sldId="307"/>
            <ac:spMk id="11" creationId="{5F5BC26E-BD67-4339-A6BF-1EFCEC61D833}"/>
          </ac:spMkLst>
        </pc:spChg>
      </pc:sldChg>
      <pc:sldChg chg="addSp delSp modSp">
        <pc:chgData name="McHarg, Catherine" userId="88b8f76c-9ae3-4745-88eb-fe0667a22af5" providerId="ADAL" clId="{FF680257-2227-4CFB-A18F-78DBECF75BD5}" dt="2021-10-11T10:41:10.523" v="216" actId="14100"/>
        <pc:sldMkLst>
          <pc:docMk/>
          <pc:sldMk cId="1313672092" sldId="308"/>
        </pc:sldMkLst>
        <pc:spChg chg="add del mod">
          <ac:chgData name="McHarg, Catherine" userId="88b8f76c-9ae3-4745-88eb-fe0667a22af5" providerId="ADAL" clId="{FF680257-2227-4CFB-A18F-78DBECF75BD5}" dt="2021-10-11T10:39:22.155" v="189" actId="478"/>
          <ac:spMkLst>
            <pc:docMk/>
            <pc:sldMk cId="1313672092" sldId="308"/>
            <ac:spMk id="4" creationId="{7E49DD0C-8FDB-4603-A32E-D5E12BA07377}"/>
          </ac:spMkLst>
        </pc:spChg>
        <pc:spChg chg="del">
          <ac:chgData name="McHarg, Catherine" userId="88b8f76c-9ae3-4745-88eb-fe0667a22af5" providerId="ADAL" clId="{FF680257-2227-4CFB-A18F-78DBECF75BD5}" dt="2021-10-11T10:39:15.151" v="186" actId="478"/>
          <ac:spMkLst>
            <pc:docMk/>
            <pc:sldMk cId="1313672092" sldId="308"/>
            <ac:spMk id="6" creationId="{BABE5A74-F70F-4655-8734-8B1364171276}"/>
          </ac:spMkLst>
        </pc:spChg>
        <pc:spChg chg="add del">
          <ac:chgData name="McHarg, Catherine" userId="88b8f76c-9ae3-4745-88eb-fe0667a22af5" providerId="ADAL" clId="{FF680257-2227-4CFB-A18F-78DBECF75BD5}" dt="2021-10-11T10:39:18.599" v="188" actId="478"/>
          <ac:spMkLst>
            <pc:docMk/>
            <pc:sldMk cId="1313672092" sldId="308"/>
            <ac:spMk id="8" creationId="{7A194427-F15F-403F-A085-D098DD052349}"/>
          </ac:spMkLst>
        </pc:spChg>
        <pc:spChg chg="add">
          <ac:chgData name="McHarg, Catherine" userId="88b8f76c-9ae3-4745-88eb-fe0667a22af5" providerId="ADAL" clId="{FF680257-2227-4CFB-A18F-78DBECF75BD5}" dt="2021-10-11T10:39:23.020" v="190"/>
          <ac:spMkLst>
            <pc:docMk/>
            <pc:sldMk cId="1313672092" sldId="308"/>
            <ac:spMk id="9" creationId="{77136EBC-8068-437D-937A-C270A204F022}"/>
          </ac:spMkLst>
        </pc:spChg>
        <pc:spChg chg="mod">
          <ac:chgData name="McHarg, Catherine" userId="88b8f76c-9ae3-4745-88eb-fe0667a22af5" providerId="ADAL" clId="{FF680257-2227-4CFB-A18F-78DBECF75BD5}" dt="2021-10-11T10:41:10.523" v="216" actId="14100"/>
          <ac:spMkLst>
            <pc:docMk/>
            <pc:sldMk cId="1313672092" sldId="308"/>
            <ac:spMk id="11" creationId="{5F5BC26E-BD67-4339-A6BF-1EFCEC61D833}"/>
          </ac:spMkLst>
        </pc:spChg>
      </pc:sldChg>
      <pc:sldChg chg="modSp">
        <pc:chgData name="McHarg, Catherine" userId="88b8f76c-9ae3-4745-88eb-fe0667a22af5" providerId="ADAL" clId="{FF680257-2227-4CFB-A18F-78DBECF75BD5}" dt="2021-10-11T10:40:59.731" v="214" actId="14100"/>
        <pc:sldMkLst>
          <pc:docMk/>
          <pc:sldMk cId="2743496936" sldId="310"/>
        </pc:sldMkLst>
        <pc:spChg chg="mod">
          <ac:chgData name="McHarg, Catherine" userId="88b8f76c-9ae3-4745-88eb-fe0667a22af5" providerId="ADAL" clId="{FF680257-2227-4CFB-A18F-78DBECF75BD5}" dt="2021-10-11T10:40:59.731" v="214" actId="14100"/>
          <ac:spMkLst>
            <pc:docMk/>
            <pc:sldMk cId="2743496936" sldId="310"/>
            <ac:spMk id="11" creationId="{5F5BC26E-BD67-4339-A6BF-1EFCEC61D833}"/>
          </ac:spMkLst>
        </pc:spChg>
      </pc:sldChg>
      <pc:sldChg chg="addSp delSp modSp">
        <pc:chgData name="McHarg, Catherine" userId="88b8f76c-9ae3-4745-88eb-fe0667a22af5" providerId="ADAL" clId="{FF680257-2227-4CFB-A18F-78DBECF75BD5}" dt="2021-10-11T10:39:59.336" v="200" actId="14100"/>
        <pc:sldMkLst>
          <pc:docMk/>
          <pc:sldMk cId="1443505809" sldId="311"/>
        </pc:sldMkLst>
        <pc:spChg chg="add del mod">
          <ac:chgData name="McHarg, Catherine" userId="88b8f76c-9ae3-4745-88eb-fe0667a22af5" providerId="ADAL" clId="{FF680257-2227-4CFB-A18F-78DBECF75BD5}" dt="2021-10-11T10:39:44.275" v="194" actId="478"/>
          <ac:spMkLst>
            <pc:docMk/>
            <pc:sldMk cId="1443505809" sldId="311"/>
            <ac:spMk id="4" creationId="{47C44D3A-3C30-4F3C-817D-0C0988A31A8C}"/>
          </ac:spMkLst>
        </pc:spChg>
        <pc:spChg chg="del">
          <ac:chgData name="McHarg, Catherine" userId="88b8f76c-9ae3-4745-88eb-fe0667a22af5" providerId="ADAL" clId="{FF680257-2227-4CFB-A18F-78DBECF75BD5}" dt="2021-10-11T10:39:41.459" v="193" actId="478"/>
          <ac:spMkLst>
            <pc:docMk/>
            <pc:sldMk cId="1443505809" sldId="311"/>
            <ac:spMk id="6" creationId="{BABE5A74-F70F-4655-8734-8B1364171276}"/>
          </ac:spMkLst>
        </pc:spChg>
        <pc:spChg chg="add">
          <ac:chgData name="McHarg, Catherine" userId="88b8f76c-9ae3-4745-88eb-fe0667a22af5" providerId="ADAL" clId="{FF680257-2227-4CFB-A18F-78DBECF75BD5}" dt="2021-10-11T10:39:45.062" v="195"/>
          <ac:spMkLst>
            <pc:docMk/>
            <pc:sldMk cId="1443505809" sldId="311"/>
            <ac:spMk id="8" creationId="{D240B20F-6DDE-493D-8B8D-C16884F15A70}"/>
          </ac:spMkLst>
        </pc:spChg>
        <pc:spChg chg="mod">
          <ac:chgData name="McHarg, Catherine" userId="88b8f76c-9ae3-4745-88eb-fe0667a22af5" providerId="ADAL" clId="{FF680257-2227-4CFB-A18F-78DBECF75BD5}" dt="2021-10-11T10:39:59.336" v="200" actId="14100"/>
          <ac:spMkLst>
            <pc:docMk/>
            <pc:sldMk cId="1443505809" sldId="311"/>
            <ac:spMk id="11" creationId="{5F5BC26E-BD67-4339-A6BF-1EFCEC61D833}"/>
          </ac:spMkLst>
        </pc:spChg>
      </pc:sldChg>
      <pc:sldChg chg="modSp">
        <pc:chgData name="McHarg, Catherine" userId="88b8f76c-9ae3-4745-88eb-fe0667a22af5" providerId="ADAL" clId="{FF680257-2227-4CFB-A18F-78DBECF75BD5}" dt="2021-10-11T10:40:44.649" v="212" actId="14100"/>
        <pc:sldMkLst>
          <pc:docMk/>
          <pc:sldMk cId="311876954" sldId="313"/>
        </pc:sldMkLst>
        <pc:spChg chg="mod">
          <ac:chgData name="McHarg, Catherine" userId="88b8f76c-9ae3-4745-88eb-fe0667a22af5" providerId="ADAL" clId="{FF680257-2227-4CFB-A18F-78DBECF75BD5}" dt="2021-10-11T10:40:44.649" v="212" actId="14100"/>
          <ac:spMkLst>
            <pc:docMk/>
            <pc:sldMk cId="311876954" sldId="313"/>
            <ac:spMk id="11" creationId="{5F5BC26E-BD67-4339-A6BF-1EFCEC61D833}"/>
          </ac:spMkLst>
        </pc:spChg>
      </pc:sldChg>
      <pc:sldChg chg="addSp delSp modSp">
        <pc:chgData name="McHarg, Catherine" userId="88b8f76c-9ae3-4745-88eb-fe0667a22af5" providerId="ADAL" clId="{FF680257-2227-4CFB-A18F-78DBECF75BD5}" dt="2021-10-11T10:40:37.730" v="210" actId="122"/>
        <pc:sldMkLst>
          <pc:docMk/>
          <pc:sldMk cId="3278691988" sldId="314"/>
        </pc:sldMkLst>
        <pc:spChg chg="add del mod">
          <ac:chgData name="McHarg, Catherine" userId="88b8f76c-9ae3-4745-88eb-fe0667a22af5" providerId="ADAL" clId="{FF680257-2227-4CFB-A18F-78DBECF75BD5}" dt="2021-10-11T10:40:15.200" v="202" actId="478"/>
          <ac:spMkLst>
            <pc:docMk/>
            <pc:sldMk cId="3278691988" sldId="314"/>
            <ac:spMk id="4" creationId="{10EB5099-CC73-4910-89B2-818A0F37AD83}"/>
          </ac:spMkLst>
        </pc:spChg>
        <pc:spChg chg="del">
          <ac:chgData name="McHarg, Catherine" userId="88b8f76c-9ae3-4745-88eb-fe0667a22af5" providerId="ADAL" clId="{FF680257-2227-4CFB-A18F-78DBECF75BD5}" dt="2021-10-11T10:40:13.033" v="201" actId="478"/>
          <ac:spMkLst>
            <pc:docMk/>
            <pc:sldMk cId="3278691988" sldId="314"/>
            <ac:spMk id="6" creationId="{BABE5A74-F70F-4655-8734-8B1364171276}"/>
          </ac:spMkLst>
        </pc:spChg>
        <pc:spChg chg="add">
          <ac:chgData name="McHarg, Catherine" userId="88b8f76c-9ae3-4745-88eb-fe0667a22af5" providerId="ADAL" clId="{FF680257-2227-4CFB-A18F-78DBECF75BD5}" dt="2021-10-11T10:40:16.607" v="203"/>
          <ac:spMkLst>
            <pc:docMk/>
            <pc:sldMk cId="3278691988" sldId="314"/>
            <ac:spMk id="8" creationId="{F574BCD6-E5BC-4925-AF0C-02301C0CB733}"/>
          </ac:spMkLst>
        </pc:spChg>
        <pc:spChg chg="mod">
          <ac:chgData name="McHarg, Catherine" userId="88b8f76c-9ae3-4745-88eb-fe0667a22af5" providerId="ADAL" clId="{FF680257-2227-4CFB-A18F-78DBECF75BD5}" dt="2021-10-11T10:40:37.730" v="210" actId="122"/>
          <ac:spMkLst>
            <pc:docMk/>
            <pc:sldMk cId="3278691988" sldId="314"/>
            <ac:spMk id="11" creationId="{5F5BC26E-BD67-4339-A6BF-1EFCEC61D8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panose="020B0604020202020204" pitchFamily="34" charset="0"/>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Arial" panose="020B0604020202020204" pitchFamily="34" charset="0"/>
                <a:cs typeface="+mn-cs"/>
              </a:defRPr>
            </a:lvl1pPr>
          </a:lstStyle>
          <a:p>
            <a:pPr>
              <a:defRPr/>
            </a:pPr>
            <a:fld id="{633E9F5D-B5A6-45B0-9B8A-FE605F09F4BB}" type="datetimeFigureOut">
              <a:rPr lang="en-US" smtClean="0"/>
              <a:pPr>
                <a:defRPr/>
              </a:pPr>
              <a:t>10/15/2021</a:t>
            </a:fld>
            <a:endParaRPr lang="en-US" dirty="0"/>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panose="020B0604020202020204" pitchFamily="34" charset="0"/>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Arial" panose="020B0604020202020204" pitchFamily="34" charset="0"/>
                <a:cs typeface="+mn-cs"/>
              </a:defRPr>
            </a:lvl1pPr>
          </a:lstStyle>
          <a:p>
            <a:pPr>
              <a:defRPr/>
            </a:pPr>
            <a:fld id="{A35BEF74-EBCA-4719-8DDE-DACBE6F77DF8}" type="slidenum">
              <a:rPr lang="en-US" smtClean="0"/>
              <a:pPr>
                <a:defRPr/>
              </a:pPr>
              <a:t>‹#›</a:t>
            </a:fld>
            <a:endParaRPr lang="en-US" dirty="0"/>
          </a:p>
        </p:txBody>
      </p:sp>
    </p:spTree>
    <p:extLst>
      <p:ext uri="{BB962C8B-B14F-4D97-AF65-F5344CB8AC3E}">
        <p14:creationId xmlns:p14="http://schemas.microsoft.com/office/powerpoint/2010/main" val="1593943736"/>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defTabSz="457200"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defTabSz="457200"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defTabSz="457200"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defTabSz="457200"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ki/File:Ellen_Craft_escaped_slave.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oldnewcastle.org.uk/black-gate" TargetMode="External"/><Relationship Id="rId7" Type="http://schemas.openxmlformats.org/officeDocument/2006/relationships/hyperlink" Target="https://www.runaways.gla.ac.uk/"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english-heritage.org.uk/visit/places/portchester-castle/history-and-stories/black-people-in-late-18th-century-britain/" TargetMode="External"/><Relationship Id="rId5" Type="http://schemas.openxmlformats.org/officeDocument/2006/relationships/hyperlink" Target="https://www.youtube.com/watch?v=UGWRrytmRaU" TargetMode="External"/><Relationship Id="rId4" Type="http://schemas.openxmlformats.org/officeDocument/2006/relationships/hyperlink" Target="http://www.newcastle-antiquaries.org.uk/index.php?pageId=793"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oldnewcastle.org.uk/black-gate"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english-heritage.org.uk/visit/places/portchester-castle/history-and-stories/black-people-in-late-18th-century-britain/" TargetMode="External"/><Relationship Id="rId5" Type="http://schemas.openxmlformats.org/officeDocument/2006/relationships/hyperlink" Target="https://www.youtube.com/watch?v=UGWRrytmRaU" TargetMode="External"/><Relationship Id="rId4" Type="http://schemas.openxmlformats.org/officeDocument/2006/relationships/hyperlink" Target="http://www.newcastle-antiquaries.org.uk/index.php?pageId=793"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Temperance_movement"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co-curate.ncl.ac.uk/carlisle-railway-station/" TargetMode="External"/><Relationship Id="rId4" Type="http://schemas.openxmlformats.org/officeDocument/2006/relationships/hyperlink" Target="https://www.tulliehouse.co.uk/carlisle-citadel-railway-station"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ki/File:Daniel_Orme,_W._Denton_-_Olaudah_Equiano_(Gustavus_Vassa),_1789.p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File:Daniel_Orme,_W._Denton_-_Olaudah_Equiano_(Gustavus_Vassa),_1789.p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wikimedia.org/wiki/File:Ellen_Craft_escaped_slave.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ki/File:Ellen_Craft_escaped_slave.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Stockton_and_Darlington_Railway"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en.wikipedia.org/wiki/Underground_Railroad" TargetMode="External"/><Relationship Id="rId4" Type="http://schemas.openxmlformats.org/officeDocument/2006/relationships/hyperlink" Target="https://www.head-of-steam.co.uk/about-us/stockton-and-darlington-railway/"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research.ncl.ac.uk/martinlutherking/activities/mlkinu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ducksters.com/history/africa/empire_of_ancient_ghana.php"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bristolmuseums.org.uk/stories/bristol-bus-boycott/"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Robert_Benjamin_Ageh_Wellesley_Cole#/media/File:RWellesley-Cole.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n.wikipedia.org/wiki/History_of_the_National_Health_Servic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upload.wikimedia.org/wikipedia/commons/3/3b/Paul_Robeson_1942_crop.jpg"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upload.wikimedia.org/wikipedia/commons/3/3b/Paul_Robeson_1942_crop.jp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eh9WayN7R-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upload.wikimedia.org/wikipedia/commons/1/15/HMT_Empire_Windrush_FL9448.jp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upload.wikimedia.org/wikipedia/commons/1/15/HMT_Empire_Windrush_FL9448.jp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indrushfoundation.com/wp-content/uploads/2019/06/WindrushFoundationEduPack2018_R10R4.pdf"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iwm.org.uk/collections/item/object/205199635"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bbc.co.uk/teach/how-did-the-heroes-of-the-caribbean-help-win-ww2/zn96d6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lackpast.org/global-african-history/africans-hadrians-wall/" TargetMode="External"/><Relationship Id="rId7" Type="http://schemas.openxmlformats.org/officeDocument/2006/relationships/hyperlink" Target="https://www.history.org.uk/primary/resource/7010/the-world-on-the-wall-exploring-diversity-on-hadr"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english-heritage.org.uk/visit/places/hadrians-wall/hadrians-wall-history-and-stories/" TargetMode="External"/><Relationship Id="rId5" Type="http://schemas.openxmlformats.org/officeDocument/2006/relationships/hyperlink" Target="https://blog.historicenvironment.scot/2018/10/africans-antonine-wall/" TargetMode="External"/><Relationship Id="rId4" Type="http://schemas.openxmlformats.org/officeDocument/2006/relationships/hyperlink" Target="https://www.bbc.co.uk/programmes/p0113mp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ea typeface="MS PGothic" pitchFamily="34" charset="-128"/>
                <a:cs typeface="Arial" charset="0"/>
              </a:rPr>
              <a:t>Images:</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Celestine Edwards portrait, reproduced courtesy  of National Archives</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mn-ea"/>
                <a:cs typeface="+mn-cs"/>
              </a:rPr>
              <a:t>Ellen Craft, image from </a:t>
            </a:r>
            <a:r>
              <a:rPr lang="en-GB" sz="1200" i="1" kern="1200" dirty="0">
                <a:solidFill>
                  <a:schemeClr val="tx1"/>
                </a:solidFill>
                <a:effectLst/>
                <a:ea typeface="+mn-ea"/>
                <a:cs typeface="+mn-cs"/>
              </a:rPr>
              <a:t>The Underground Railroad from Slavery to Freedom</a:t>
            </a:r>
            <a:r>
              <a:rPr lang="en-GB" sz="1200" kern="1200" dirty="0">
                <a:solidFill>
                  <a:schemeClr val="tx1"/>
                </a:solidFill>
                <a:effectLst/>
                <a:ea typeface="+mn-ea"/>
                <a:cs typeface="+mn-cs"/>
              </a:rPr>
              <a:t> by Wilbur Henry Siebert, Albert Bushnell Hart, Edition: 2. London: Macmillan, 1898. Public domain, retrieved from </a:t>
            </a:r>
            <a:r>
              <a:rPr lang="en-US" sz="1200" u="sng" kern="1200" dirty="0">
                <a:solidFill>
                  <a:schemeClr val="tx1"/>
                </a:solidFill>
                <a:effectLst/>
                <a:ea typeface="+mn-ea"/>
                <a:cs typeface="+mn-cs"/>
                <a:hlinkClick r:id="rId3"/>
              </a:rPr>
              <a:t>https://commons.wikimedia.org/wiki/File:Ellen_Craft_escaped_slave.jpg</a:t>
            </a:r>
            <a:endParaRPr lang="en-US" sz="1200" u="sng" kern="1200" dirty="0">
              <a:solidFill>
                <a:schemeClr val="tx1"/>
              </a:solidFill>
              <a:effectLst/>
              <a:ea typeface="+mn-ea"/>
              <a:cs typeface="+mn-cs"/>
            </a:endParaRPr>
          </a:p>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The Black Gate, reproduced courtesy of Don O’Meara, Historic England</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10</a:t>
            </a:fld>
            <a:endParaRPr lang="en-US"/>
          </a:p>
        </p:txBody>
      </p:sp>
    </p:spTree>
    <p:extLst>
      <p:ext uri="{BB962C8B-B14F-4D97-AF65-F5344CB8AC3E}">
        <p14:creationId xmlns:p14="http://schemas.microsoft.com/office/powerpoint/2010/main" val="3350151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Arial" panose="020B0604020202020204" pitchFamily="34" charset="0"/>
              </a:rPr>
              <a:t>Images: Reproduced courtesy of Breaking Chains Exhibition, The Old Low Light Heritage Centre, North Shields</a:t>
            </a:r>
            <a:endParaRPr lang="en-GB" sz="1400"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11</a:t>
            </a:fld>
            <a:endParaRPr lang="en-US"/>
          </a:p>
        </p:txBody>
      </p:sp>
    </p:spTree>
    <p:extLst>
      <p:ext uri="{BB962C8B-B14F-4D97-AF65-F5344CB8AC3E}">
        <p14:creationId xmlns:p14="http://schemas.microsoft.com/office/powerpoint/2010/main" val="4192576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dirty="0"/>
              <a:t>Image: </a:t>
            </a:r>
            <a:r>
              <a:rPr lang="en-GB" sz="1200" i="1" dirty="0">
                <a:latin typeface="Arial" panose="020B0604020202020204" pitchFamily="34" charset="0"/>
                <a:ea typeface="Calibri" panose="020F0502020204030204" pitchFamily="34" charset="0"/>
              </a:rPr>
              <a:t>TW426810, reproduced courtesy of Laing Art Gallery, Newcastle upon Tyne, TWAM</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12</a:t>
            </a:fld>
            <a:endParaRPr lang="en-US"/>
          </a:p>
        </p:txBody>
      </p:sp>
    </p:spTree>
    <p:extLst>
      <p:ext uri="{BB962C8B-B14F-4D97-AF65-F5344CB8AC3E}">
        <p14:creationId xmlns:p14="http://schemas.microsoft.com/office/powerpoint/2010/main" val="2235851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https://www.oldnewcastle.org.uk/black-gate</a:t>
            </a:r>
            <a:r>
              <a:rPr lang="en-GB" sz="1200" dirty="0"/>
              <a:t> </a:t>
            </a:r>
            <a:endParaRPr lang="en-GB" sz="1000" dirty="0"/>
          </a:p>
          <a:p>
            <a:pPr marL="0" indent="0">
              <a:buNone/>
            </a:pPr>
            <a:r>
              <a:rPr lang="en-GB" sz="1200" dirty="0">
                <a:hlinkClick r:id="rId4"/>
              </a:rPr>
              <a:t>http://www.newcastle-antiquaries.org.uk/index.php?pageId=793</a:t>
            </a:r>
            <a:endParaRPr lang="en-GB" sz="1000" dirty="0"/>
          </a:p>
          <a:p>
            <a:pPr marL="0" indent="0">
              <a:buNone/>
            </a:pPr>
            <a:r>
              <a:rPr lang="en-GB" sz="1200" dirty="0">
                <a:hlinkClick r:id="rId5"/>
              </a:rPr>
              <a:t>https://www.youtube.com/watch?v=UGWRrytmRaU</a:t>
            </a:r>
            <a:endParaRPr lang="en-GB" sz="1000" dirty="0"/>
          </a:p>
          <a:p>
            <a:pPr marL="0" indent="0">
              <a:buNone/>
            </a:pPr>
            <a:r>
              <a:rPr lang="en-GB" sz="1200" dirty="0">
                <a:hlinkClick r:id="rId6"/>
              </a:rPr>
              <a:t>https://www.english-heritage.org.uk/visit/places/portchester-castle/history-and-stories/black-people-in-late-18th-century-britain/</a:t>
            </a:r>
            <a:endParaRPr lang="en-GB" sz="1200" dirty="0"/>
          </a:p>
          <a:p>
            <a:pPr marL="0" indent="0">
              <a:buNone/>
            </a:pPr>
            <a:r>
              <a:rPr lang="en-GB" sz="1200" dirty="0">
                <a:hlinkClick r:id="rId7"/>
              </a:rPr>
              <a:t>https://www.runaways.gla.ac.uk/</a:t>
            </a:r>
            <a:r>
              <a:rPr lang="en-GB" sz="1200" dirty="0"/>
              <a:t> </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13</a:t>
            </a:fld>
            <a:endParaRPr lang="en-US"/>
          </a:p>
        </p:txBody>
      </p:sp>
    </p:spTree>
    <p:extLst>
      <p:ext uri="{BB962C8B-B14F-4D97-AF65-F5344CB8AC3E}">
        <p14:creationId xmlns:p14="http://schemas.microsoft.com/office/powerpoint/2010/main" val="3193064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a:solidFill>
                  <a:schemeClr val="tx1"/>
                </a:solidFill>
                <a:effectLst/>
                <a:latin typeface="Arial" panose="020B0604020202020204" pitchFamily="34" charset="0"/>
                <a:ea typeface="+mn-ea"/>
                <a:cs typeface="+mn-cs"/>
                <a:hlinkClick r:id="rId3"/>
              </a:rPr>
              <a:t>https://www.oldnewcastle.org.uk/black-gate</a:t>
            </a:r>
            <a:r>
              <a:rPr lang="en-GB" sz="1200" kern="1200" dirty="0">
                <a:solidFill>
                  <a:schemeClr val="tx1"/>
                </a:solidFill>
                <a:effectLst/>
                <a:latin typeface="Arial" panose="020B0604020202020204" pitchFamily="34" charset="0"/>
                <a:ea typeface="+mn-ea"/>
                <a:cs typeface="+mn-cs"/>
              </a:rPr>
              <a:t> </a:t>
            </a:r>
          </a:p>
          <a:p>
            <a:r>
              <a:rPr lang="en-GB" sz="1200" u="sng" kern="1200" dirty="0">
                <a:solidFill>
                  <a:schemeClr val="tx1"/>
                </a:solidFill>
                <a:effectLst/>
                <a:latin typeface="Arial" panose="020B0604020202020204" pitchFamily="34" charset="0"/>
                <a:ea typeface="+mn-ea"/>
                <a:cs typeface="+mn-cs"/>
                <a:hlinkClick r:id="rId4"/>
              </a:rPr>
              <a:t>http://www.newcastle-antiquaries.org.uk/index.php?pageId=793</a:t>
            </a:r>
            <a:r>
              <a:rPr lang="en-GB" sz="1200" kern="1200" dirty="0">
                <a:solidFill>
                  <a:schemeClr val="tx1"/>
                </a:solidFill>
                <a:effectLst/>
                <a:latin typeface="Arial" panose="020B0604020202020204" pitchFamily="34" charset="0"/>
                <a:ea typeface="+mn-ea"/>
                <a:cs typeface="+mn-cs"/>
              </a:rPr>
              <a:t> </a:t>
            </a:r>
          </a:p>
          <a:p>
            <a:r>
              <a:rPr lang="en-GB" sz="1200" u="sng" kern="1200" dirty="0">
                <a:solidFill>
                  <a:schemeClr val="tx1"/>
                </a:solidFill>
                <a:effectLst/>
                <a:latin typeface="Arial" panose="020B0604020202020204" pitchFamily="34" charset="0"/>
                <a:ea typeface="+mn-ea"/>
                <a:cs typeface="+mn-cs"/>
                <a:hlinkClick r:id="rId5"/>
              </a:rPr>
              <a:t>https://www.youtube.com/watch?v=UGWRrytmRaU</a:t>
            </a:r>
            <a:r>
              <a:rPr lang="en-GB" sz="1200" kern="1200" dirty="0">
                <a:solidFill>
                  <a:schemeClr val="tx1"/>
                </a:solidFill>
                <a:effectLst/>
                <a:latin typeface="Arial" panose="020B0604020202020204" pitchFamily="34" charset="0"/>
                <a:ea typeface="+mn-ea"/>
                <a:cs typeface="+mn-cs"/>
              </a:rPr>
              <a:t> </a:t>
            </a:r>
          </a:p>
          <a:p>
            <a:r>
              <a:rPr lang="en-GB" sz="1200" u="sng" kern="1200" dirty="0">
                <a:solidFill>
                  <a:schemeClr val="tx1"/>
                </a:solidFill>
                <a:effectLst/>
                <a:latin typeface="Arial" panose="020B0604020202020204" pitchFamily="34" charset="0"/>
                <a:ea typeface="+mn-ea"/>
                <a:cs typeface="+mn-cs"/>
                <a:hlinkClick r:id="rId6"/>
              </a:rPr>
              <a:t>https://www.english-heritage.org.uk/visit/places/portchester-castle/history-and-stories/black-people-in-late-18th-century-britain/</a:t>
            </a:r>
            <a:r>
              <a:rPr lang="en-GB" sz="1200" kern="1200" dirty="0">
                <a:solidFill>
                  <a:schemeClr val="tx1"/>
                </a:solidFill>
                <a:effectLst/>
                <a:latin typeface="Arial" panose="020B0604020202020204" pitchFamily="34" charset="0"/>
                <a:ea typeface="+mn-ea"/>
                <a:cs typeface="+mn-cs"/>
              </a:rPr>
              <a:t> </a:t>
            </a:r>
          </a:p>
          <a:p>
            <a:endParaRPr lang="en-GB" dirty="0"/>
          </a:p>
          <a:p>
            <a:r>
              <a:rPr lang="en-GB" dirty="0"/>
              <a:t>https://www.runaways.gla.ac.uk/</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14</a:t>
            </a:fld>
            <a:endParaRPr lang="en-US"/>
          </a:p>
        </p:txBody>
      </p:sp>
    </p:spTree>
    <p:extLst>
      <p:ext uri="{BB962C8B-B14F-4D97-AF65-F5344CB8AC3E}">
        <p14:creationId xmlns:p14="http://schemas.microsoft.com/office/powerpoint/2010/main" val="4006775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Images: </a:t>
            </a:r>
            <a:r>
              <a:rPr lang="en-GB" sz="1200" i="0" dirty="0">
                <a:latin typeface="Arial" panose="020B0604020202020204" pitchFamily="34" charset="0"/>
              </a:rPr>
              <a:t>Jimmy Durham, </a:t>
            </a:r>
            <a:r>
              <a:rPr lang="en-GB" sz="1200" i="1" dirty="0">
                <a:latin typeface="Arial" panose="020B0604020202020204" pitchFamily="34" charset="0"/>
              </a:rPr>
              <a:t>b</a:t>
            </a:r>
            <a:r>
              <a:rPr lang="en-GB" sz="1200" kern="1200" dirty="0">
                <a:solidFill>
                  <a:schemeClr val="tx1"/>
                </a:solidFill>
                <a:effectLst/>
                <a:latin typeface="Arial" panose="020B0604020202020204" pitchFamily="34" charset="0"/>
                <a:ea typeface="+mn-ea"/>
                <a:cs typeface="Arial" panose="020B0604020202020204" pitchFamily="34" charset="0"/>
              </a:rPr>
              <a:t>oth pictures reproduced courtesy of DLI Archives and Durham County Record Office, D/Lo/C 113</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rPr>
              <a:t>John Kent plaque, reproduced courtesy of </a:t>
            </a:r>
            <a:r>
              <a:rPr lang="en-GB" sz="1200" dirty="0" err="1">
                <a:latin typeface="Arial" panose="020B0604020202020204" pitchFamily="34" charset="0"/>
              </a:rPr>
              <a:t>Maryport</a:t>
            </a:r>
            <a:r>
              <a:rPr lang="en-GB" sz="1200" dirty="0">
                <a:latin typeface="Arial" panose="020B0604020202020204" pitchFamily="34" charset="0"/>
              </a:rPr>
              <a:t> Town Council</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15</a:t>
            </a:fld>
            <a:endParaRPr lang="en-US"/>
          </a:p>
        </p:txBody>
      </p:sp>
    </p:spTree>
    <p:extLst>
      <p:ext uri="{BB962C8B-B14F-4D97-AF65-F5344CB8AC3E}">
        <p14:creationId xmlns:p14="http://schemas.microsoft.com/office/powerpoint/2010/main" val="1921527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Images: Both pictures reproduced courtesy of DLI Archives and Durham County Record Office, D/Lo/C 113</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16</a:t>
            </a:fld>
            <a:endParaRPr lang="en-US"/>
          </a:p>
        </p:txBody>
      </p:sp>
    </p:spTree>
    <p:extLst>
      <p:ext uri="{BB962C8B-B14F-4D97-AF65-F5344CB8AC3E}">
        <p14:creationId xmlns:p14="http://schemas.microsoft.com/office/powerpoint/2010/main" val="1704328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rPr>
              <a:t>Image: John Kent plaque, reproduced courtesy of </a:t>
            </a:r>
            <a:r>
              <a:rPr lang="en-GB" sz="1200" dirty="0" err="1">
                <a:latin typeface="Arial" panose="020B0604020202020204" pitchFamily="34" charset="0"/>
              </a:rPr>
              <a:t>Maryport</a:t>
            </a:r>
            <a:r>
              <a:rPr lang="en-GB" sz="1200" dirty="0">
                <a:latin typeface="Arial" panose="020B0604020202020204" pitchFamily="34" charset="0"/>
              </a:rPr>
              <a:t> Town Council</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17</a:t>
            </a:fld>
            <a:endParaRPr lang="en-US"/>
          </a:p>
        </p:txBody>
      </p:sp>
    </p:spTree>
    <p:extLst>
      <p:ext uri="{BB962C8B-B14F-4D97-AF65-F5344CB8AC3E}">
        <p14:creationId xmlns:p14="http://schemas.microsoft.com/office/powerpoint/2010/main" val="2686422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https://en.wikipedia.org/wiki/Temperance_movement</a:t>
            </a:r>
            <a:r>
              <a:rPr lang="en-GB" sz="1200" dirty="0"/>
              <a:t> </a:t>
            </a:r>
          </a:p>
          <a:p>
            <a:pPr marL="0" indent="0">
              <a:buNone/>
            </a:pPr>
            <a:r>
              <a:rPr lang="en-GB" sz="1200" dirty="0">
                <a:hlinkClick r:id="rId4"/>
              </a:rPr>
              <a:t>https://www.tulliehouse.co.uk/carlisle-citadel-railway-station</a:t>
            </a:r>
            <a:r>
              <a:rPr lang="en-GB" sz="1200" dirty="0"/>
              <a:t> </a:t>
            </a:r>
          </a:p>
          <a:p>
            <a:pPr marL="0" indent="0">
              <a:buNone/>
            </a:pPr>
            <a:r>
              <a:rPr lang="en-GB" sz="1200" dirty="0">
                <a:hlinkClick r:id="rId5"/>
              </a:rPr>
              <a:t>https://co-curate.ncl.ac.uk/carlisle-railway-station/</a:t>
            </a:r>
            <a:r>
              <a:rPr lang="en-GB" sz="1200" dirty="0"/>
              <a:t> </a:t>
            </a:r>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18</a:t>
            </a:fld>
            <a:endParaRPr lang="en-US"/>
          </a:p>
        </p:txBody>
      </p:sp>
    </p:spTree>
    <p:extLst>
      <p:ext uri="{BB962C8B-B14F-4D97-AF65-F5344CB8AC3E}">
        <p14:creationId xmlns:p14="http://schemas.microsoft.com/office/powerpoint/2010/main" val="2520176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i="1" kern="1200" dirty="0">
                <a:solidFill>
                  <a:schemeClr val="tx1"/>
                </a:solidFill>
                <a:effectLst/>
                <a:ea typeface="+mn-ea"/>
                <a:cs typeface="+mn-cs"/>
              </a:rPr>
              <a:t>Olaudah Equiano, also called Gustavus </a:t>
            </a:r>
            <a:r>
              <a:rPr lang="en-US" sz="1200" i="1" kern="1200" dirty="0" err="1">
                <a:solidFill>
                  <a:schemeClr val="tx1"/>
                </a:solidFill>
                <a:effectLst/>
                <a:ea typeface="+mn-ea"/>
                <a:cs typeface="+mn-cs"/>
              </a:rPr>
              <a:t>Vassa</a:t>
            </a:r>
            <a:r>
              <a:rPr lang="en-US" sz="1200" i="1" kern="1200" dirty="0">
                <a:solidFill>
                  <a:schemeClr val="tx1"/>
                </a:solidFill>
                <a:effectLst/>
                <a:ea typeface="+mn-ea"/>
                <a:cs typeface="+mn-cs"/>
              </a:rPr>
              <a:t> </a:t>
            </a:r>
            <a:r>
              <a:rPr lang="en-US" sz="1200" kern="1200" dirty="0">
                <a:solidFill>
                  <a:schemeClr val="tx1"/>
                </a:solidFill>
                <a:effectLst/>
                <a:ea typeface="+mn-ea"/>
                <a:cs typeface="+mn-cs"/>
              </a:rPr>
              <a:t>by: Orme, D., after Denton, W. (1789), National Portrait Gallery. Public Domain, retrieved from </a:t>
            </a:r>
            <a:r>
              <a:rPr lang="en-US" sz="1200" u="none" strike="noStrike" kern="1200" dirty="0">
                <a:solidFill>
                  <a:schemeClr val="tx1"/>
                </a:solidFill>
                <a:effectLst/>
                <a:ea typeface="+mn-ea"/>
                <a:cs typeface="+mn-cs"/>
                <a:hlinkClick r:id="rId3"/>
              </a:rPr>
              <a:t>https://commons.wikimedia.org/wiki/File:Daniel_Orme,_W._Denton_-_Olaudah_Equiano_(Gustavus_Vassa),_1789.png</a:t>
            </a:r>
            <a:endParaRPr lang="en-GB" sz="1200" kern="1200" dirty="0">
              <a:solidFill>
                <a:schemeClr val="tx1"/>
              </a:solidFill>
              <a:effectLs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Celestine Edwards portrait, reproduced courtesy  of National Archives</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19</a:t>
            </a:fld>
            <a:endParaRPr lang="en-US"/>
          </a:p>
        </p:txBody>
      </p:sp>
    </p:spTree>
    <p:extLst>
      <p:ext uri="{BB962C8B-B14F-4D97-AF65-F5344CB8AC3E}">
        <p14:creationId xmlns:p14="http://schemas.microsoft.com/office/powerpoint/2010/main" val="2703130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i="1" kern="1200" dirty="0">
                <a:solidFill>
                  <a:schemeClr val="tx1"/>
                </a:solidFill>
                <a:effectLst/>
                <a:ea typeface="+mn-ea"/>
                <a:cs typeface="+mn-cs"/>
              </a:rPr>
              <a:t>Olaudah Equiano, also called Gustavus </a:t>
            </a:r>
            <a:r>
              <a:rPr lang="en-US" sz="1200" i="1" kern="1200" dirty="0" err="1">
                <a:solidFill>
                  <a:schemeClr val="tx1"/>
                </a:solidFill>
                <a:effectLst/>
                <a:ea typeface="+mn-ea"/>
                <a:cs typeface="+mn-cs"/>
              </a:rPr>
              <a:t>Vassa</a:t>
            </a:r>
            <a:r>
              <a:rPr lang="en-US" sz="1200" i="1" kern="1200" dirty="0">
                <a:solidFill>
                  <a:schemeClr val="tx1"/>
                </a:solidFill>
                <a:effectLst/>
                <a:ea typeface="+mn-ea"/>
                <a:cs typeface="+mn-cs"/>
              </a:rPr>
              <a:t> </a:t>
            </a:r>
            <a:r>
              <a:rPr lang="en-US" sz="1200" kern="1200" dirty="0">
                <a:solidFill>
                  <a:schemeClr val="tx1"/>
                </a:solidFill>
                <a:effectLst/>
                <a:ea typeface="+mn-ea"/>
                <a:cs typeface="+mn-cs"/>
              </a:rPr>
              <a:t>by: Orme, D., after Denton, W. (1789), National Portrait Gallery. Public Domain, retrieved from </a:t>
            </a:r>
            <a:r>
              <a:rPr lang="en-US" sz="1200" u="none" strike="noStrike" kern="1200" dirty="0">
                <a:solidFill>
                  <a:schemeClr val="tx1"/>
                </a:solidFill>
                <a:effectLst/>
                <a:ea typeface="+mn-ea"/>
                <a:cs typeface="+mn-cs"/>
                <a:hlinkClick r:id="rId3"/>
              </a:rPr>
              <a:t>https://commons.wikimedia.org/wiki/File:Daniel_Orme,_W._Denton_-_Olaudah_Equiano_(Gustavus_Vassa),_1789.png</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20</a:t>
            </a:fld>
            <a:endParaRPr lang="en-US"/>
          </a:p>
        </p:txBody>
      </p:sp>
    </p:spTree>
    <p:extLst>
      <p:ext uri="{BB962C8B-B14F-4D97-AF65-F5344CB8AC3E}">
        <p14:creationId xmlns:p14="http://schemas.microsoft.com/office/powerpoint/2010/main" val="4101486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Images: Celestine Edwards portrait, reproduced courtesy  of National Archives</a:t>
            </a:r>
          </a:p>
          <a:p>
            <a:r>
              <a:rPr lang="en-US" sz="1200" kern="1200" dirty="0">
                <a:solidFill>
                  <a:schemeClr val="tx1"/>
                </a:solidFill>
                <a:effectLst/>
                <a:ea typeface="+mn-ea"/>
                <a:cs typeface="+mn-cs"/>
              </a:rPr>
              <a:t>Assembly Hall, Sunderland 1900, reproduced courtesy of Newcastle Libraries Collection</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21</a:t>
            </a:fld>
            <a:endParaRPr lang="en-US"/>
          </a:p>
        </p:txBody>
      </p:sp>
    </p:spTree>
    <p:extLst>
      <p:ext uri="{BB962C8B-B14F-4D97-AF65-F5344CB8AC3E}">
        <p14:creationId xmlns:p14="http://schemas.microsoft.com/office/powerpoint/2010/main" val="600532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22</a:t>
            </a:fld>
            <a:endParaRPr lang="en-US"/>
          </a:p>
        </p:txBody>
      </p:sp>
    </p:spTree>
    <p:extLst>
      <p:ext uri="{BB962C8B-B14F-4D97-AF65-F5344CB8AC3E}">
        <p14:creationId xmlns:p14="http://schemas.microsoft.com/office/powerpoint/2010/main" val="2401043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mn-ea"/>
                <a:cs typeface="+mn-cs"/>
              </a:rPr>
              <a:t>Images: Ellen Craft, image from </a:t>
            </a:r>
            <a:r>
              <a:rPr lang="en-GB" sz="1200" i="1" kern="1200" dirty="0">
                <a:solidFill>
                  <a:schemeClr val="tx1"/>
                </a:solidFill>
                <a:effectLst/>
                <a:ea typeface="+mn-ea"/>
                <a:cs typeface="+mn-cs"/>
              </a:rPr>
              <a:t>The Underground Railroad from Slavery to Freedom</a:t>
            </a:r>
            <a:r>
              <a:rPr lang="en-GB" sz="1200" kern="1200" dirty="0">
                <a:solidFill>
                  <a:schemeClr val="tx1"/>
                </a:solidFill>
                <a:effectLst/>
                <a:ea typeface="+mn-ea"/>
                <a:cs typeface="+mn-cs"/>
              </a:rPr>
              <a:t> by Wilbur Henry Siebert, Albert Bushnell Hart, Edition: 2. London: Macmillan, 1898. Public domain, retrieved from </a:t>
            </a:r>
            <a:r>
              <a:rPr lang="en-US" sz="1200" u="sng" kern="1200" dirty="0">
                <a:solidFill>
                  <a:schemeClr val="tx1"/>
                </a:solidFill>
                <a:effectLst/>
                <a:ea typeface="+mn-ea"/>
                <a:cs typeface="+mn-cs"/>
                <a:hlinkClick r:id="rId3"/>
              </a:rPr>
              <a:t>https://commons.wikimedia.org/wiki/File:Ellen_Craft_escaped_slave.jpg</a:t>
            </a:r>
            <a:endParaRPr lang="en-US" sz="1200" u="sng" kern="1200" dirty="0">
              <a:solidFill>
                <a:schemeClr val="tx1"/>
              </a:solidFill>
              <a:effectLs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mn-ea"/>
                <a:cs typeface="+mn-cs"/>
              </a:rPr>
              <a:t>Frederick Douglass’ temporary plaque at Richardson’s Home in Summerhill Grove, Newcastle. Reproduced courtesy of Beverley </a:t>
            </a:r>
            <a:r>
              <a:rPr lang="en-US" sz="1200" kern="1200" dirty="0" err="1">
                <a:solidFill>
                  <a:schemeClr val="tx1"/>
                </a:solidFill>
                <a:effectLst/>
                <a:ea typeface="+mn-ea"/>
                <a:cs typeface="+mn-cs"/>
              </a:rPr>
              <a:t>Prevatt</a:t>
            </a:r>
            <a:r>
              <a:rPr lang="en-US" sz="1200" kern="1200" dirty="0">
                <a:solidFill>
                  <a:schemeClr val="tx1"/>
                </a:solidFill>
                <a:effectLst/>
                <a:ea typeface="+mn-ea"/>
                <a:cs typeface="+mn-cs"/>
              </a:rPr>
              <a:t> Goldstein</a:t>
            </a:r>
            <a:endParaRPr lang="en-GB" sz="1200" kern="1200" dirty="0">
              <a:solidFill>
                <a:schemeClr val="tx1"/>
              </a:solidFill>
              <a:effectLst/>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dirty="0">
                <a:latin typeface="Arial" panose="020B0604020202020204" pitchFamily="34" charset="0"/>
                <a:ea typeface="Calibri" panose="020F0502020204030204" pitchFamily="34" charset="0"/>
              </a:rPr>
              <a:t>Martin Luther King reproduced courtesy of Beverley </a:t>
            </a:r>
            <a:r>
              <a:rPr lang="en-US" sz="1200" dirty="0" err="1">
                <a:latin typeface="Arial" panose="020B0604020202020204" pitchFamily="34" charset="0"/>
                <a:ea typeface="Calibri" panose="020F0502020204030204" pitchFamily="34" charset="0"/>
              </a:rPr>
              <a:t>Prevatt</a:t>
            </a:r>
            <a:r>
              <a:rPr lang="en-US" sz="1200" dirty="0">
                <a:latin typeface="Arial" panose="020B0604020202020204" pitchFamily="34" charset="0"/>
                <a:ea typeface="Calibri" panose="020F0502020204030204" pitchFamily="34" charset="0"/>
              </a:rPr>
              <a:t> Goldstein </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23</a:t>
            </a:fld>
            <a:endParaRPr lang="en-US"/>
          </a:p>
        </p:txBody>
      </p:sp>
    </p:spTree>
    <p:extLst>
      <p:ext uri="{BB962C8B-B14F-4D97-AF65-F5344CB8AC3E}">
        <p14:creationId xmlns:p14="http://schemas.microsoft.com/office/powerpoint/2010/main" val="3502787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mn-ea"/>
                <a:cs typeface="+mn-cs"/>
              </a:rPr>
              <a:t>Image: Ellen Craft, image from </a:t>
            </a:r>
            <a:r>
              <a:rPr lang="en-GB" sz="1200" i="1" kern="1200" dirty="0">
                <a:solidFill>
                  <a:schemeClr val="tx1"/>
                </a:solidFill>
                <a:effectLst/>
                <a:ea typeface="+mn-ea"/>
                <a:cs typeface="+mn-cs"/>
              </a:rPr>
              <a:t>The Underground Railroad from Slavery to Freedom</a:t>
            </a:r>
            <a:r>
              <a:rPr lang="en-GB" sz="1200" kern="1200" dirty="0">
                <a:solidFill>
                  <a:schemeClr val="tx1"/>
                </a:solidFill>
                <a:effectLst/>
                <a:ea typeface="+mn-ea"/>
                <a:cs typeface="+mn-cs"/>
              </a:rPr>
              <a:t> by Wilbur Henry Siebert, Albert Bushnell Hart, Edition: 2. London: Macmillan, 1898. Public domain, retrieved from </a:t>
            </a:r>
            <a:r>
              <a:rPr lang="en-US" sz="1200" u="sng" kern="1200" dirty="0">
                <a:solidFill>
                  <a:schemeClr val="tx1"/>
                </a:solidFill>
                <a:effectLst/>
                <a:ea typeface="+mn-ea"/>
                <a:cs typeface="+mn-cs"/>
                <a:hlinkClick r:id="rId3"/>
              </a:rPr>
              <a:t>https://commons.wikimedia.org/wiki/File:Ellen_Craft_escaped_slave.jpg</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24</a:t>
            </a:fld>
            <a:endParaRPr lang="en-US"/>
          </a:p>
        </p:txBody>
      </p:sp>
    </p:spTree>
    <p:extLst>
      <p:ext uri="{BB962C8B-B14F-4D97-AF65-F5344CB8AC3E}">
        <p14:creationId xmlns:p14="http://schemas.microsoft.com/office/powerpoint/2010/main" val="389915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ea typeface="+mn-ea"/>
                <a:cs typeface="+mn-cs"/>
              </a:rPr>
              <a:t>Image: Frederick Douglass’ temporary plaque at Richardson’s Home in Summerhill Grove, Newcastle. Reproduced courtesy of Beverley Prevatt Goldstein</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25</a:t>
            </a:fld>
            <a:endParaRPr lang="en-US"/>
          </a:p>
        </p:txBody>
      </p:sp>
    </p:spTree>
    <p:extLst>
      <p:ext uri="{BB962C8B-B14F-4D97-AF65-F5344CB8AC3E}">
        <p14:creationId xmlns:p14="http://schemas.microsoft.com/office/powerpoint/2010/main" val="4242443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Martin Luther King reproduced courtesy of Beverley </a:t>
            </a:r>
            <a:r>
              <a:rPr lang="en-GB" dirty="0" err="1"/>
              <a:t>Prevatt</a:t>
            </a:r>
            <a:r>
              <a:rPr lang="en-GB" dirty="0"/>
              <a:t> Goldstein </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26</a:t>
            </a:fld>
            <a:endParaRPr lang="en-US"/>
          </a:p>
        </p:txBody>
      </p:sp>
    </p:spTree>
    <p:extLst>
      <p:ext uri="{BB962C8B-B14F-4D97-AF65-F5344CB8AC3E}">
        <p14:creationId xmlns:p14="http://schemas.microsoft.com/office/powerpoint/2010/main" val="3043543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https://en.wikipedia.org/wiki/Stockton_and_Darlington_Railway</a:t>
            </a:r>
            <a:r>
              <a:rPr lang="en-GB" sz="1200" dirty="0"/>
              <a:t> </a:t>
            </a:r>
          </a:p>
          <a:p>
            <a:pPr marL="0" indent="0">
              <a:buNone/>
            </a:pPr>
            <a:r>
              <a:rPr lang="en-GB" sz="1200" dirty="0">
                <a:hlinkClick r:id="rId4"/>
              </a:rPr>
              <a:t>https://www.head-of-steam.co.uk/about-us/stockton-and-darlington-railway/</a:t>
            </a:r>
            <a:r>
              <a:rPr lang="en-GB" sz="1200" dirty="0"/>
              <a:t> </a:t>
            </a:r>
          </a:p>
          <a:p>
            <a:pPr marL="0" indent="0">
              <a:buNone/>
            </a:pPr>
            <a:r>
              <a:rPr lang="en-GB" sz="1200" dirty="0">
                <a:hlinkClick r:id="rId5"/>
              </a:rPr>
              <a:t>https://en.wikipedia.org/wiki/Underground_Railroad</a:t>
            </a:r>
            <a:r>
              <a:rPr lang="en-GB" sz="1200" dirty="0"/>
              <a:t>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27</a:t>
            </a:fld>
            <a:endParaRPr lang="en-US"/>
          </a:p>
        </p:txBody>
      </p:sp>
    </p:spTree>
    <p:extLst>
      <p:ext uri="{BB962C8B-B14F-4D97-AF65-F5344CB8AC3E}">
        <p14:creationId xmlns:p14="http://schemas.microsoft.com/office/powerpoint/2010/main" val="280153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dirty="0"/>
              <a:t>A whole Teachers’ Pack of resources can be found here: </a:t>
            </a:r>
            <a:r>
              <a:rPr lang="en-GB" sz="1200" u="sng" kern="1200" dirty="0">
                <a:solidFill>
                  <a:schemeClr val="tx1"/>
                </a:solidFill>
                <a:effectLst/>
                <a:latin typeface="Arial" panose="020B0604020202020204" pitchFamily="34" charset="0"/>
                <a:ea typeface="+mn-ea"/>
                <a:cs typeface="+mn-cs"/>
                <a:hlinkClick r:id="rId3"/>
              </a:rPr>
              <a:t>https://research.ncl.ac.uk/martinlutherking/activities/mlkinuk/</a:t>
            </a:r>
            <a:r>
              <a:rPr lang="en-GB" sz="1200" kern="1200" dirty="0">
                <a:solidFill>
                  <a:schemeClr val="tx1"/>
                </a:solidFill>
                <a:effectLst/>
                <a:latin typeface="Arial" panose="020B0604020202020204" pitchFamily="34" charset="0"/>
                <a:ea typeface="+mn-ea"/>
                <a:cs typeface="+mn-cs"/>
              </a:rPr>
              <a:t> </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28</a:t>
            </a:fld>
            <a:endParaRPr lang="en-US"/>
          </a:p>
        </p:txBody>
      </p:sp>
    </p:spTree>
    <p:extLst>
      <p:ext uri="{BB962C8B-B14F-4D97-AF65-F5344CB8AC3E}">
        <p14:creationId xmlns:p14="http://schemas.microsoft.com/office/powerpoint/2010/main" val="3032835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dirty="0"/>
              <a:t>Images: </a:t>
            </a:r>
            <a:r>
              <a:rPr lang="en-GB" sz="1200" dirty="0">
                <a:latin typeface="Arial" panose="020B0604020202020204" pitchFamily="34" charset="0"/>
                <a:ea typeface="Calibri" panose="020F0502020204030204" pitchFamily="34" charset="0"/>
              </a:rPr>
              <a:t>Arthur Wharton statue at St George’s Park, from the Arthur Wharton Foundation, reproduced courtesy of Shaun Campbell</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err="1">
                <a:solidFill>
                  <a:schemeClr val="tx1"/>
                </a:solidFill>
                <a:effectLst/>
                <a:ea typeface="+mn-ea"/>
                <a:cs typeface="+mn-cs"/>
              </a:rPr>
              <a:t>Learie</a:t>
            </a:r>
            <a:r>
              <a:rPr lang="en-GB" sz="1200" kern="1200" dirty="0">
                <a:solidFill>
                  <a:schemeClr val="tx1"/>
                </a:solidFill>
                <a:effectLst/>
                <a:ea typeface="+mn-ea"/>
                <a:cs typeface="+mn-cs"/>
              </a:rPr>
              <a:t> Constantine retrieved from National Library of Australia, Public domain, via Wikimedia Commons, https://upload.wikimedia.org/wikipedia/commons/a/af/Learie_Constantine_1930_01.jpg</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dirty="0"/>
              <a:t>Muhammad Ali </a:t>
            </a:r>
            <a:r>
              <a:rPr lang="en-GB" sz="1200" dirty="0">
                <a:latin typeface="Arial" panose="020B0604020202020204" pitchFamily="34" charset="0"/>
              </a:rPr>
              <a:t>By John Stango, CC BY-SA 3.0, https://commons.wikimedia.org/w/index.php?curid=24121520</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29</a:t>
            </a:fld>
            <a:endParaRPr lang="en-US"/>
          </a:p>
        </p:txBody>
      </p:sp>
    </p:spTree>
    <p:extLst>
      <p:ext uri="{BB962C8B-B14F-4D97-AF65-F5344CB8AC3E}">
        <p14:creationId xmlns:p14="http://schemas.microsoft.com/office/powerpoint/2010/main" val="3320902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rPr>
              <a:t>Image: Plaque commemorating first African Community, reproduced courtesy of Beverley </a:t>
            </a:r>
            <a:r>
              <a:rPr lang="en-GB" sz="1200" dirty="0" err="1">
                <a:latin typeface="Arial" panose="020B0604020202020204" pitchFamily="34" charset="0"/>
              </a:rPr>
              <a:t>Prevatt</a:t>
            </a:r>
            <a:r>
              <a:rPr lang="en-GB" sz="1200" dirty="0">
                <a:latin typeface="Arial" panose="020B0604020202020204" pitchFamily="34" charset="0"/>
              </a:rPr>
              <a:t> Goldstein</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rPr>
              <a:t>The Victor Tombstone reproduced courtesy of Tyne and Wear Archives &amp; Museum (TWAM)</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dirty="0">
              <a:latin typeface="Arial" panose="020B0604020202020204" pitchFamily="34"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rPr>
              <a:t>Severus Coin, reproduced courtesy of Tyne and Wear Archives &amp; Museum (TWAM)</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GB" sz="1200" dirty="0">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3</a:t>
            </a:fld>
            <a:endParaRPr lang="en-US"/>
          </a:p>
        </p:txBody>
      </p:sp>
    </p:spTree>
    <p:extLst>
      <p:ext uri="{BB962C8B-B14F-4D97-AF65-F5344CB8AC3E}">
        <p14:creationId xmlns:p14="http://schemas.microsoft.com/office/powerpoint/2010/main" val="2985606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err="1">
                <a:solidFill>
                  <a:schemeClr val="tx1"/>
                </a:solidFill>
                <a:effectLst/>
                <a:ea typeface="+mn-ea"/>
                <a:cs typeface="+mn-cs"/>
              </a:rPr>
              <a:t>Learie</a:t>
            </a:r>
            <a:r>
              <a:rPr lang="en-GB" sz="1200" kern="1200" dirty="0">
                <a:solidFill>
                  <a:schemeClr val="tx1"/>
                </a:solidFill>
                <a:effectLst/>
                <a:ea typeface="+mn-ea"/>
                <a:cs typeface="+mn-cs"/>
              </a:rPr>
              <a:t> Constantine retrieved from National Library of Australia, Public domain, via Wikimedia Commons, https://upload.wikimedia.org/wikipedia/commons/a/af/Learie_Constantine_1930_01.jpg</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31</a:t>
            </a:fld>
            <a:endParaRPr lang="en-US"/>
          </a:p>
        </p:txBody>
      </p:sp>
    </p:spTree>
    <p:extLst>
      <p:ext uri="{BB962C8B-B14F-4D97-AF65-F5344CB8AC3E}">
        <p14:creationId xmlns:p14="http://schemas.microsoft.com/office/powerpoint/2010/main" val="3587992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dirty="0">
                <a:latin typeface="Arial" panose="020B0604020202020204" pitchFamily="34" charset="0"/>
              </a:rPr>
              <a:t>Muhammad Ali By John Stango, CC BY-SA 3.0, https://commons.wikimedia.org/w/index.php?curid=24121520</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32</a:t>
            </a:fld>
            <a:endParaRPr lang="en-US"/>
          </a:p>
        </p:txBody>
      </p:sp>
    </p:spTree>
    <p:extLst>
      <p:ext uri="{BB962C8B-B14F-4D97-AF65-F5344CB8AC3E}">
        <p14:creationId xmlns:p14="http://schemas.microsoft.com/office/powerpoint/2010/main" val="3817569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https://www.ducksters.com/history/africa/empire_of_ancient_ghana.php</a:t>
            </a:r>
            <a:r>
              <a:rPr lang="en-GB" sz="1200" dirty="0"/>
              <a:t> </a:t>
            </a:r>
          </a:p>
          <a:p>
            <a:pPr marL="0" indent="0">
              <a:buNone/>
            </a:pPr>
            <a:r>
              <a:rPr lang="en-GB" sz="1200" dirty="0">
                <a:hlinkClick r:id="rId4"/>
              </a:rPr>
              <a:t>https://www.bristolmuseums.org.uk/stories/bristol-bus-boycott/</a:t>
            </a:r>
            <a:r>
              <a:rPr lang="en-GB" sz="1200" dirty="0"/>
              <a:t> </a:t>
            </a:r>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33</a:t>
            </a:fld>
            <a:endParaRPr lang="en-US"/>
          </a:p>
        </p:txBody>
      </p:sp>
    </p:spTree>
    <p:extLst>
      <p:ext uri="{BB962C8B-B14F-4D97-AF65-F5344CB8AC3E}">
        <p14:creationId xmlns:p14="http://schemas.microsoft.com/office/powerpoint/2010/main" val="4140875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dirty="0"/>
              <a:t>Images: </a:t>
            </a:r>
            <a:r>
              <a:rPr lang="en-GB" sz="1200" dirty="0">
                <a:latin typeface="Arial" panose="020B0604020202020204" pitchFamily="34" charset="0"/>
                <a:ea typeface="Calibri" panose="020F0502020204030204" pitchFamily="34" charset="0"/>
              </a:rPr>
              <a:t>Royal Victoria Infirmary, Newcastle, 1906, HO.RVI.163.2, reproduced courtesy of TWAM </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34</a:t>
            </a:fld>
            <a:endParaRPr lang="en-US"/>
          </a:p>
        </p:txBody>
      </p:sp>
    </p:spTree>
    <p:extLst>
      <p:ext uri="{BB962C8B-B14F-4D97-AF65-F5344CB8AC3E}">
        <p14:creationId xmlns:p14="http://schemas.microsoft.com/office/powerpoint/2010/main" val="3229272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dirty="0"/>
              <a:t>Image: </a:t>
            </a:r>
            <a:r>
              <a:rPr lang="en-GB" sz="1200" dirty="0">
                <a:latin typeface="Arial" panose="020B0604020202020204" pitchFamily="34" charset="0"/>
                <a:ea typeface="Calibri" panose="020F0502020204030204" pitchFamily="34" charset="0"/>
              </a:rPr>
              <a:t>Royal Victoria Infirmary, Newcastle, 1906, HO.RVI.163.2, reproduced courtesy of TWAM </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35</a:t>
            </a:fld>
            <a:endParaRPr lang="en-US"/>
          </a:p>
        </p:txBody>
      </p:sp>
    </p:spTree>
    <p:extLst>
      <p:ext uri="{BB962C8B-B14F-4D97-AF65-F5344CB8AC3E}">
        <p14:creationId xmlns:p14="http://schemas.microsoft.com/office/powerpoint/2010/main" val="369831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Dr Robert Wellesley-Cole,  Creative Commons Licence, retrieved from </a:t>
            </a:r>
            <a:r>
              <a:rPr lang="en-GB" sz="1200" u="sng" kern="1200" dirty="0">
                <a:solidFill>
                  <a:schemeClr val="tx1"/>
                </a:solidFill>
                <a:effectLst/>
                <a:ea typeface="+mn-ea"/>
                <a:cs typeface="+mn-cs"/>
                <a:hlinkClick r:id="rId3"/>
              </a:rPr>
              <a:t>https://en.wikipedia.org/wiki/Robert_Benjamin_Ageh_Wellesley_Cole#/media/File:RWellesley-Cole.jpg</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36</a:t>
            </a:fld>
            <a:endParaRPr lang="en-US"/>
          </a:p>
        </p:txBody>
      </p:sp>
    </p:spTree>
    <p:extLst>
      <p:ext uri="{BB962C8B-B14F-4D97-AF65-F5344CB8AC3E}">
        <p14:creationId xmlns:p14="http://schemas.microsoft.com/office/powerpoint/2010/main" val="2229170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37</a:t>
            </a:fld>
            <a:endParaRPr lang="en-US"/>
          </a:p>
        </p:txBody>
      </p:sp>
    </p:spTree>
    <p:extLst>
      <p:ext uri="{BB962C8B-B14F-4D97-AF65-F5344CB8AC3E}">
        <p14:creationId xmlns:p14="http://schemas.microsoft.com/office/powerpoint/2010/main" val="3762134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hlinkClick r:id="rId3"/>
              </a:rPr>
              <a:t>https://en.wikipedia.org/wiki/History_of_the_National_Health_Service</a:t>
            </a:r>
            <a:r>
              <a:rPr lang="en-GB" sz="1200" dirty="0"/>
              <a:t> </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38</a:t>
            </a:fld>
            <a:endParaRPr lang="en-US"/>
          </a:p>
        </p:txBody>
      </p:sp>
    </p:spTree>
    <p:extLst>
      <p:ext uri="{BB962C8B-B14F-4D97-AF65-F5344CB8AC3E}">
        <p14:creationId xmlns:p14="http://schemas.microsoft.com/office/powerpoint/2010/main" val="3371955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Images: Ira Aldridge, permission to reproduce purchased from </a:t>
            </a:r>
            <a:r>
              <a:rPr lang="en-GB" sz="1200" kern="1200" dirty="0" err="1">
                <a:solidFill>
                  <a:schemeClr val="tx1"/>
                </a:solidFill>
                <a:effectLst/>
                <a:ea typeface="+mn-ea"/>
                <a:cs typeface="+mn-cs"/>
              </a:rPr>
              <a:t>Alamy</a:t>
            </a:r>
            <a:r>
              <a:rPr lang="en-GB" sz="1200" kern="1200" dirty="0">
                <a:solidFill>
                  <a:schemeClr val="tx1"/>
                </a:solidFill>
                <a:effectLst/>
                <a:ea typeface="+mn-ea"/>
                <a:cs typeface="+mn-cs"/>
              </a:rPr>
              <a:t> Stock Photo, ID MP3PTM PA</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Samuel Coleridge Taylor. Unknown author, Public domain, via Wikimedia Commons, retrieved from https://upload.wikimedia.org/wikipedia/commons/2/2d/Samuel_Coleridge-Taylor_c.1893.JPG</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Paul Robeson, Gordon Parks, Office of War Information; cropped by </a:t>
            </a:r>
            <a:r>
              <a:rPr lang="en-GB" sz="1200" i="1" kern="1200" dirty="0">
                <a:solidFill>
                  <a:schemeClr val="tx1"/>
                </a:solidFill>
                <a:effectLst/>
                <a:ea typeface="+mn-ea"/>
                <a:cs typeface="+mn-cs"/>
              </a:rPr>
              <a:t>Beyond My Ken</a:t>
            </a:r>
            <a:r>
              <a:rPr lang="en-GB" sz="1200" kern="1200" dirty="0">
                <a:solidFill>
                  <a:schemeClr val="tx1"/>
                </a:solidFill>
                <a:effectLst/>
                <a:ea typeface="+mn-ea"/>
                <a:cs typeface="+mn-cs"/>
              </a:rPr>
              <a:t> (talk) 07:13, 3 February 2011 (UTC). Public domain, retrieved from </a:t>
            </a:r>
            <a:r>
              <a:rPr lang="en-GB" sz="1200" u="sng" kern="1200" dirty="0">
                <a:solidFill>
                  <a:schemeClr val="tx1"/>
                </a:solidFill>
                <a:effectLst/>
                <a:ea typeface="+mn-ea"/>
                <a:cs typeface="+mn-cs"/>
                <a:hlinkClick r:id="rId3"/>
              </a:rPr>
              <a:t>https://upload.wikimedia.org/wikipedia/commons/3/3b/Paul_Robeson_1942_crop.jpg</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39</a:t>
            </a:fld>
            <a:endParaRPr lang="en-US"/>
          </a:p>
        </p:txBody>
      </p:sp>
    </p:spTree>
    <p:extLst>
      <p:ext uri="{BB962C8B-B14F-4D97-AF65-F5344CB8AC3E}">
        <p14:creationId xmlns:p14="http://schemas.microsoft.com/office/powerpoint/2010/main" val="2409124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ea typeface="+mn-ea"/>
                <a:cs typeface="+mn-cs"/>
              </a:rPr>
              <a:t>Images: Ira Aldridge, permission to reproduce purchased from </a:t>
            </a:r>
            <a:r>
              <a:rPr lang="en-GB" sz="1200" kern="1200" dirty="0" err="1">
                <a:solidFill>
                  <a:schemeClr val="tx1"/>
                </a:solidFill>
                <a:effectLst/>
                <a:ea typeface="+mn-ea"/>
                <a:cs typeface="+mn-cs"/>
              </a:rPr>
              <a:t>Alamy</a:t>
            </a:r>
            <a:r>
              <a:rPr lang="en-GB" sz="1200" kern="1200" dirty="0">
                <a:solidFill>
                  <a:schemeClr val="tx1"/>
                </a:solidFill>
                <a:effectLst/>
                <a:ea typeface="+mn-ea"/>
                <a:cs typeface="+mn-cs"/>
              </a:rPr>
              <a:t> Stock Photo, ID MP3PTM PA Images</a:t>
            </a:r>
          </a:p>
          <a:p>
            <a:r>
              <a:rPr lang="en-GB" sz="1200" kern="1200" dirty="0">
                <a:solidFill>
                  <a:schemeClr val="tx1"/>
                </a:solidFill>
                <a:effectLst/>
                <a:ea typeface="+mn-ea"/>
                <a:cs typeface="+mn-cs"/>
              </a:rPr>
              <a:t>Playbill, 1947: Public Domain, retrieved from https://nmaahc.si.edu/object/nmaahc_2011.57.44</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40</a:t>
            </a:fld>
            <a:endParaRPr lang="en-US"/>
          </a:p>
        </p:txBody>
      </p:sp>
    </p:spTree>
    <p:extLst>
      <p:ext uri="{BB962C8B-B14F-4D97-AF65-F5344CB8AC3E}">
        <p14:creationId xmlns:p14="http://schemas.microsoft.com/office/powerpoint/2010/main" val="2652523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rPr>
              <a:t>Image: Plaque commemorating first African Community, reproduced courtesy of Beverley Prevatt Goldstein</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4</a:t>
            </a:fld>
            <a:endParaRPr lang="en-US"/>
          </a:p>
        </p:txBody>
      </p:sp>
    </p:spTree>
    <p:extLst>
      <p:ext uri="{BB962C8B-B14F-4D97-AF65-F5344CB8AC3E}">
        <p14:creationId xmlns:p14="http://schemas.microsoft.com/office/powerpoint/2010/main" val="574556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Samuel Coleridge Taylor. Unknown author, Public domain, via Wikimedia Commons, retrieved from https://upload.wikimedia.org/wikipedia/commons/2/2d/Samuel_Coleridge-Taylor_c.1893.JPG</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41</a:t>
            </a:fld>
            <a:endParaRPr lang="en-US"/>
          </a:p>
        </p:txBody>
      </p:sp>
    </p:spTree>
    <p:extLst>
      <p:ext uri="{BB962C8B-B14F-4D97-AF65-F5344CB8AC3E}">
        <p14:creationId xmlns:p14="http://schemas.microsoft.com/office/powerpoint/2010/main" val="3318792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ea typeface="+mn-ea"/>
                <a:cs typeface="+mn-cs"/>
              </a:rPr>
              <a:t>Paul Robeson, Gordon Parks, Office of War Information; cropped by </a:t>
            </a:r>
            <a:r>
              <a:rPr lang="en-GB" sz="1200" i="1" kern="1200" dirty="0">
                <a:solidFill>
                  <a:schemeClr val="tx1"/>
                </a:solidFill>
                <a:effectLst/>
                <a:ea typeface="+mn-ea"/>
                <a:cs typeface="+mn-cs"/>
              </a:rPr>
              <a:t>Beyond My Ken</a:t>
            </a:r>
            <a:r>
              <a:rPr lang="en-GB" sz="1200" kern="1200" dirty="0">
                <a:solidFill>
                  <a:schemeClr val="tx1"/>
                </a:solidFill>
                <a:effectLst/>
                <a:ea typeface="+mn-ea"/>
                <a:cs typeface="+mn-cs"/>
              </a:rPr>
              <a:t> (talk) 07:13, 3 February 2011 (UTC). Public domain, retrieved from </a:t>
            </a:r>
            <a:r>
              <a:rPr lang="en-GB" sz="1200" u="sng" kern="1200" dirty="0">
                <a:solidFill>
                  <a:schemeClr val="tx1"/>
                </a:solidFill>
                <a:effectLst/>
                <a:ea typeface="+mn-ea"/>
                <a:cs typeface="+mn-cs"/>
                <a:hlinkClick r:id="rId3"/>
              </a:rPr>
              <a:t>https://upload.wikimedia.org/wikipedia/commons/3/3b/Paul_Robeson_1942_crop.jpg</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42</a:t>
            </a:fld>
            <a:endParaRPr lang="en-US"/>
          </a:p>
        </p:txBody>
      </p:sp>
    </p:spTree>
    <p:extLst>
      <p:ext uri="{BB962C8B-B14F-4D97-AF65-F5344CB8AC3E}">
        <p14:creationId xmlns:p14="http://schemas.microsoft.com/office/powerpoint/2010/main" val="37251128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43</a:t>
            </a:fld>
            <a:endParaRPr lang="en-US"/>
          </a:p>
        </p:txBody>
      </p:sp>
    </p:spTree>
    <p:extLst>
      <p:ext uri="{BB962C8B-B14F-4D97-AF65-F5344CB8AC3E}">
        <p14:creationId xmlns:p14="http://schemas.microsoft.com/office/powerpoint/2010/main" val="674104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https://www.youtube.com/watch?v=eh9WayN7R-s</a:t>
            </a:r>
            <a:r>
              <a:rPr lang="en-GB" sz="1200" dirty="0"/>
              <a:t> </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44</a:t>
            </a:fld>
            <a:endParaRPr lang="en-US"/>
          </a:p>
        </p:txBody>
      </p:sp>
    </p:spTree>
    <p:extLst>
      <p:ext uri="{BB962C8B-B14F-4D97-AF65-F5344CB8AC3E}">
        <p14:creationId xmlns:p14="http://schemas.microsoft.com/office/powerpoint/2010/main" val="27756652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ea typeface="Calibri" panose="020F0502020204030204" pitchFamily="34" charset="0"/>
              </a:rPr>
              <a:t>Charles Duncan O’ Neal Stamp retrieved from https://www.barbadosstamps.co.uk/</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i="1" dirty="0">
                <a:latin typeface="Arial" panose="020B0604020202020204" pitchFamily="34" charset="0"/>
                <a:ea typeface="Calibri" panose="020F0502020204030204" pitchFamily="34" charset="0"/>
              </a:rPr>
              <a:t>HMT Empire Windrush</a:t>
            </a:r>
            <a:r>
              <a:rPr lang="en-GB" sz="1200" dirty="0">
                <a:latin typeface="Arial" panose="020B0604020202020204" pitchFamily="34" charset="0"/>
                <a:ea typeface="Calibri" panose="020F0502020204030204" pitchFamily="34" charset="0"/>
              </a:rPr>
              <a:t> Royal Navy official photographer, Public domain, via Wikimedia Commons Public domain, retrieved from </a:t>
            </a:r>
            <a:r>
              <a:rPr lang="en-GB" sz="1200" u="sng" dirty="0">
                <a:solidFill>
                  <a:srgbClr val="0563C1"/>
                </a:solidFill>
                <a:latin typeface="Arial" panose="020B0604020202020204" pitchFamily="34" charset="0"/>
                <a:ea typeface="Calibri" panose="020F0502020204030204" pitchFamily="34" charset="0"/>
                <a:hlinkClick r:id="rId3"/>
              </a:rPr>
              <a:t>https://upload.wikimedia.org/wikipedia/commons/1/15/HMT_Empire_Windrush_FL9448.jpg</a:t>
            </a:r>
            <a:endParaRPr lang="en-GB"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ea typeface="Calibri" panose="020F0502020204030204" pitchFamily="34" charset="0"/>
              </a:rPr>
              <a:t>Archie Sibeko, reproduced courtesy of Steve Brock</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45</a:t>
            </a:fld>
            <a:endParaRPr lang="en-US"/>
          </a:p>
        </p:txBody>
      </p:sp>
    </p:spTree>
    <p:extLst>
      <p:ext uri="{BB962C8B-B14F-4D97-AF65-F5344CB8AC3E}">
        <p14:creationId xmlns:p14="http://schemas.microsoft.com/office/powerpoint/2010/main" val="41613925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ea typeface="Calibri" panose="020F0502020204030204" pitchFamily="34" charset="0"/>
              </a:rPr>
              <a:t>Images: Charles Duncan O’ Neal Stamp retrieved from https://www.barbadosstamps.co.uk/new-definitive-stamp-issue-from-barbados-january-2016-the-builders-of-barbados/</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46</a:t>
            </a:fld>
            <a:endParaRPr lang="en-US"/>
          </a:p>
        </p:txBody>
      </p:sp>
    </p:spTree>
    <p:extLst>
      <p:ext uri="{BB962C8B-B14F-4D97-AF65-F5344CB8AC3E}">
        <p14:creationId xmlns:p14="http://schemas.microsoft.com/office/powerpoint/2010/main" val="3588010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i="1" dirty="0">
                <a:latin typeface="Arial" panose="020B0604020202020204" pitchFamily="34" charset="0"/>
                <a:ea typeface="Calibri" panose="020F0502020204030204" pitchFamily="34" charset="0"/>
              </a:rPr>
              <a:t>HMT Empire Windrush</a:t>
            </a:r>
            <a:r>
              <a:rPr lang="en-GB" sz="1200" dirty="0">
                <a:latin typeface="Arial" panose="020B0604020202020204" pitchFamily="34" charset="0"/>
                <a:ea typeface="Calibri" panose="020F0502020204030204" pitchFamily="34" charset="0"/>
              </a:rPr>
              <a:t> Royal Navy official photographer, Public domain, via Wikimedia Commons Public domain, retrieved from </a:t>
            </a:r>
            <a:r>
              <a:rPr lang="en-GB" sz="1200" u="sng" dirty="0">
                <a:solidFill>
                  <a:srgbClr val="0563C1"/>
                </a:solidFill>
                <a:latin typeface="Arial" panose="020B0604020202020204" pitchFamily="34" charset="0"/>
                <a:ea typeface="Calibri" panose="020F0502020204030204" pitchFamily="34" charset="0"/>
                <a:hlinkClick r:id="rId3"/>
              </a:rPr>
              <a:t>https://upload.wikimedia.org/wikipedia/commons/1/15/HMT_Empire_Windrush_FL9448.jpg</a:t>
            </a:r>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47</a:t>
            </a:fld>
            <a:endParaRPr lang="en-US"/>
          </a:p>
        </p:txBody>
      </p:sp>
    </p:spTree>
    <p:extLst>
      <p:ext uri="{BB962C8B-B14F-4D97-AF65-F5344CB8AC3E}">
        <p14:creationId xmlns:p14="http://schemas.microsoft.com/office/powerpoint/2010/main" val="1438230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https://windrushfoundation.com/wp-content/uploads/2019/06/WindrushFoundationEduPack2018_R10R4.pdf</a:t>
            </a:r>
            <a:r>
              <a:rPr lang="en-GB" sz="1200" dirty="0"/>
              <a:t> </a:t>
            </a:r>
          </a:p>
          <a:p>
            <a:pPr marL="0" indent="0">
              <a:buNone/>
            </a:pPr>
            <a:r>
              <a:rPr lang="en-GB" sz="1200" dirty="0">
                <a:hlinkClick r:id="rId4"/>
              </a:rPr>
              <a:t>https://www.iwm.org.uk/collections/item/object/205199635</a:t>
            </a:r>
            <a:r>
              <a:rPr lang="en-GB" sz="1200" dirty="0"/>
              <a:t> </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49</a:t>
            </a:fld>
            <a:endParaRPr lang="en-US"/>
          </a:p>
        </p:txBody>
      </p:sp>
    </p:spTree>
    <p:extLst>
      <p:ext uri="{BB962C8B-B14F-4D97-AF65-F5344CB8AC3E}">
        <p14:creationId xmlns:p14="http://schemas.microsoft.com/office/powerpoint/2010/main" val="17546082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https://www.bbc.co.uk/teach/how-did-the-heroes-of-the-caribbean-help-win-ww2/zn96d6f</a:t>
            </a:r>
            <a:r>
              <a:rPr lang="en-GB" sz="1200" dirty="0"/>
              <a:t> </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50</a:t>
            </a:fld>
            <a:endParaRPr lang="en-US"/>
          </a:p>
        </p:txBody>
      </p:sp>
    </p:spTree>
    <p:extLst>
      <p:ext uri="{BB962C8B-B14F-4D97-AF65-F5344CB8AC3E}">
        <p14:creationId xmlns:p14="http://schemas.microsoft.com/office/powerpoint/2010/main" val="741815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rPr>
              <a:t>Image: Coin with </a:t>
            </a:r>
            <a:r>
              <a:rPr lang="en-GB" sz="1200" dirty="0" err="1">
                <a:latin typeface="Arial" panose="020B0604020202020204" pitchFamily="34" charset="0"/>
              </a:rPr>
              <a:t>Septimus</a:t>
            </a:r>
            <a:r>
              <a:rPr lang="en-GB" sz="1200" dirty="0">
                <a:latin typeface="Arial" panose="020B0604020202020204" pitchFamily="34" charset="0"/>
              </a:rPr>
              <a:t> Severus, dated 201AD.</a:t>
            </a:r>
          </a:p>
          <a:p>
            <a:r>
              <a:rPr lang="en-GB" sz="1200" dirty="0">
                <a:latin typeface="Arial" panose="020B0604020202020204" pitchFamily="34" charset="0"/>
              </a:rPr>
              <a:t>Severus Coin, reproduced courtesy of Tyne and Wear Archives &amp; Museum (TWAM)</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5</a:t>
            </a:fld>
            <a:endParaRPr lang="en-US"/>
          </a:p>
        </p:txBody>
      </p:sp>
    </p:spTree>
    <p:extLst>
      <p:ext uri="{BB962C8B-B14F-4D97-AF65-F5344CB8AC3E}">
        <p14:creationId xmlns:p14="http://schemas.microsoft.com/office/powerpoint/2010/main" val="3877513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latin typeface="Arial" panose="020B0604020202020204" pitchFamily="34" charset="0"/>
              </a:rPr>
              <a:t>Image: The Victor Tombstone reproduced courtesy of Tyne and Wear Archives &amp; Museum (TWAM)</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6</a:t>
            </a:fld>
            <a:endParaRPr lang="en-US"/>
          </a:p>
        </p:txBody>
      </p:sp>
    </p:spTree>
    <p:extLst>
      <p:ext uri="{BB962C8B-B14F-4D97-AF65-F5344CB8AC3E}">
        <p14:creationId xmlns:p14="http://schemas.microsoft.com/office/powerpoint/2010/main" val="3377494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200" dirty="0">
                <a:solidFill>
                  <a:schemeClr val="tx1"/>
                </a:solidFill>
                <a:effectLst/>
                <a:latin typeface="Arial" panose="020B0604020202020204" pitchFamily="34" charset="0"/>
                <a:ea typeface="+mn-ea"/>
                <a:cs typeface="Arial" panose="020B0604020202020204" pitchFamily="34" charset="0"/>
              </a:rPr>
              <a:t>Image: Maps reproduced courtesy of Don O’Meara, Historic England</a:t>
            </a:r>
            <a:endParaRPr lang="en-GB"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7</a:t>
            </a:fld>
            <a:endParaRPr lang="en-US"/>
          </a:p>
        </p:txBody>
      </p:sp>
    </p:spTree>
    <p:extLst>
      <p:ext uri="{BB962C8B-B14F-4D97-AF65-F5344CB8AC3E}">
        <p14:creationId xmlns:p14="http://schemas.microsoft.com/office/powerpoint/2010/main" val="4164886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hlinkClick r:id="rId3"/>
              </a:rPr>
              <a:t>https://www.blackpast.org/global-african-history/africans-hadrians-wall/</a:t>
            </a:r>
            <a:r>
              <a:rPr lang="en-GB" sz="1200" dirty="0"/>
              <a:t> </a:t>
            </a:r>
          </a:p>
          <a:p>
            <a:pPr marL="0" indent="0">
              <a:buNone/>
            </a:pPr>
            <a:r>
              <a:rPr lang="en-GB" sz="1200" dirty="0">
                <a:hlinkClick r:id="rId4"/>
              </a:rPr>
              <a:t>https://www.bbc.co.uk/programmes/p0113mp1</a:t>
            </a:r>
            <a:r>
              <a:rPr lang="en-GB" sz="1200" dirty="0"/>
              <a: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u="sng" kern="1200" dirty="0">
                <a:solidFill>
                  <a:schemeClr val="tx1"/>
                </a:solidFill>
                <a:effectLst/>
                <a:latin typeface="Arial" panose="020B0604020202020204" pitchFamily="34" charset="0"/>
                <a:ea typeface="+mn-ea"/>
                <a:cs typeface="+mn-cs"/>
                <a:hlinkClick r:id="rId5"/>
              </a:rPr>
              <a:t>https://blog.historicenvironment.scot/2018/10/africans-antonine-wall/</a:t>
            </a:r>
            <a:r>
              <a:rPr lang="en-GB" sz="1200" kern="1200" dirty="0">
                <a:solidFill>
                  <a:schemeClr val="tx1"/>
                </a:solidFill>
                <a:effectLst/>
                <a:latin typeface="Arial" panose="020B0604020202020204" pitchFamily="34" charset="0"/>
                <a:ea typeface="+mn-ea"/>
                <a:cs typeface="+mn-cs"/>
              </a:rPr>
              <a:t> </a:t>
            </a:r>
            <a:endParaRPr lang="en-GB" sz="1200" dirty="0"/>
          </a:p>
          <a:p>
            <a:pPr marL="0" indent="0">
              <a:buNone/>
            </a:pPr>
            <a:r>
              <a:rPr lang="en-GB" sz="1200" dirty="0">
                <a:hlinkClick r:id="rId6"/>
              </a:rPr>
              <a:t>https://www.english-heritage.org.uk/visit/places/hadrians-wall/hadrians-wall-history-and-stories/</a:t>
            </a:r>
            <a:r>
              <a:rPr lang="en-GB" sz="1200" dirty="0"/>
              <a:t> </a:t>
            </a:r>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dirty="0">
                <a:hlinkClick r:id="rId7"/>
              </a:rPr>
              <a:t>https://www.history.org.uk/primary/resource/7010/the-world-on-the-wall-exploring-diversity-on-hadr</a:t>
            </a:r>
            <a:r>
              <a:rPr lang="en-GB" sz="1200" dirty="0"/>
              <a:t> </a:t>
            </a:r>
          </a:p>
          <a:p>
            <a:pPr marL="0" indent="0">
              <a:buNone/>
            </a:pPr>
            <a:endParaRPr lang="en-GB" sz="1200"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8</a:t>
            </a:fld>
            <a:endParaRPr lang="en-US"/>
          </a:p>
        </p:txBody>
      </p:sp>
    </p:spTree>
    <p:extLst>
      <p:ext uri="{BB962C8B-B14F-4D97-AF65-F5344CB8AC3E}">
        <p14:creationId xmlns:p14="http://schemas.microsoft.com/office/powerpoint/2010/main" val="248827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p>
          <a:p>
            <a:r>
              <a:rPr lang="en-GB" dirty="0"/>
              <a:t>The Black Gate, reproduced courtesy of Don O’Meara, Historic England</a:t>
            </a:r>
          </a:p>
          <a:p>
            <a:r>
              <a:rPr lang="en-GB" sz="1200" dirty="0">
                <a:latin typeface="Arial" panose="020B0604020202020204" pitchFamily="34" charset="0"/>
              </a:rPr>
              <a:t>Mary Ann Macham, Reproduced courtesy of Breaking Chains Exhibition, The Old Low Light Heritage Centre, North Shields</a:t>
            </a:r>
            <a:endParaRPr lang="en-GB"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GB" sz="1200" i="1" dirty="0">
                <a:latin typeface="Arial" panose="020B0604020202020204" pitchFamily="34" charset="0"/>
                <a:ea typeface="Calibri" panose="020F0502020204030204" pitchFamily="34" charset="0"/>
              </a:rPr>
              <a:t>Portrait of Captain Fenwick, his Wife Isabella </a:t>
            </a:r>
            <a:r>
              <a:rPr lang="en-GB" sz="1200" i="1" dirty="0" err="1">
                <a:latin typeface="Arial" panose="020B0604020202020204" pitchFamily="34" charset="0"/>
                <a:ea typeface="Calibri" panose="020F0502020204030204" pitchFamily="34" charset="0"/>
              </a:rPr>
              <a:t>Orde</a:t>
            </a:r>
            <a:r>
              <a:rPr lang="en-GB" sz="1200" i="1" dirty="0">
                <a:latin typeface="Arial" panose="020B0604020202020204" pitchFamily="34" charset="0"/>
                <a:ea typeface="Calibri" panose="020F0502020204030204" pitchFamily="34" charset="0"/>
              </a:rPr>
              <a:t> and her Sister Ann by Thomas Bardwell, TW426810, reproduced courtesy of Laing Art Gallery, Newcastle upon Tyne, TWAM</a:t>
            </a:r>
          </a:p>
          <a:p>
            <a:endParaRPr lang="en-GB" dirty="0"/>
          </a:p>
        </p:txBody>
      </p:sp>
      <p:sp>
        <p:nvSpPr>
          <p:cNvPr id="4" name="Slide Number Placeholder 3"/>
          <p:cNvSpPr>
            <a:spLocks noGrp="1"/>
          </p:cNvSpPr>
          <p:nvPr>
            <p:ph type="sldNum" sz="quarter" idx="5"/>
          </p:nvPr>
        </p:nvSpPr>
        <p:spPr/>
        <p:txBody>
          <a:bodyPr/>
          <a:lstStyle/>
          <a:p>
            <a:pPr>
              <a:defRPr/>
            </a:pPr>
            <a:fld id="{A35BEF74-EBCA-4719-8DDE-DACBE6F77DF8}" type="slidenum">
              <a:rPr lang="en-US" smtClean="0"/>
              <a:pPr>
                <a:defRPr/>
              </a:pPr>
              <a:t>9</a:t>
            </a:fld>
            <a:endParaRPr lang="en-US"/>
          </a:p>
        </p:txBody>
      </p:sp>
    </p:spTree>
    <p:extLst>
      <p:ext uri="{BB962C8B-B14F-4D97-AF65-F5344CB8AC3E}">
        <p14:creationId xmlns:p14="http://schemas.microsoft.com/office/powerpoint/2010/main" val="2946499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66B8F-BEC2-47C4-ABBE-49DF3A210A82}"/>
              </a:ext>
            </a:extLst>
          </p:cNvPr>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2B3CB20A-9D4C-4F3A-9D7D-ECEB4221751B}"/>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69589D8-620D-4B05-9436-8D485031A2B7}"/>
              </a:ext>
            </a:extLst>
          </p:cNvPr>
          <p:cNvSpPr>
            <a:spLocks noGrp="1"/>
          </p:cNvSpPr>
          <p:nvPr>
            <p:ph type="dt" sz="half" idx="10"/>
          </p:nvPr>
        </p:nvSpPr>
        <p:spPr/>
        <p:txBody>
          <a:bodyPr/>
          <a:lstStyle/>
          <a:p>
            <a:pPr>
              <a:defRPr/>
            </a:pPr>
            <a:fld id="{5A2ED341-97B6-413B-A703-AD87D8284B13}" type="datetimeFigureOut">
              <a:rPr lang="en-US" smtClean="0"/>
              <a:pPr>
                <a:defRPr/>
              </a:pPr>
              <a:t>10/15/2021</a:t>
            </a:fld>
            <a:endParaRPr lang="en-US" dirty="0"/>
          </a:p>
        </p:txBody>
      </p:sp>
      <p:sp>
        <p:nvSpPr>
          <p:cNvPr id="5" name="Footer Placeholder 4">
            <a:extLst>
              <a:ext uri="{FF2B5EF4-FFF2-40B4-BE49-F238E27FC236}">
                <a16:creationId xmlns:a16="http://schemas.microsoft.com/office/drawing/2014/main" id="{359E5724-F3B7-4C9B-A1CC-2204CA8C8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8DF165-1906-470C-B7AC-AE247397AAE7}"/>
              </a:ext>
            </a:extLst>
          </p:cNvPr>
          <p:cNvSpPr>
            <a:spLocks noGrp="1"/>
          </p:cNvSpPr>
          <p:nvPr>
            <p:ph type="sldNum" sz="quarter" idx="12"/>
          </p:nvPr>
        </p:nvSpPr>
        <p:spPr/>
        <p:txBody>
          <a:bodyPr/>
          <a:lstStyle/>
          <a:p>
            <a:pPr>
              <a:defRPr/>
            </a:pPr>
            <a:fld id="{E3897971-EB27-40FC-A7B4-E40D6A18978C}" type="slidenum">
              <a:rPr lang="en-US" smtClean="0"/>
              <a:pPr>
                <a:defRPr/>
              </a:pPr>
              <a:t>‹#›</a:t>
            </a:fld>
            <a:endParaRPr lang="en-US" dirty="0"/>
          </a:p>
        </p:txBody>
      </p:sp>
    </p:spTree>
    <p:extLst>
      <p:ext uri="{BB962C8B-B14F-4D97-AF65-F5344CB8AC3E}">
        <p14:creationId xmlns:p14="http://schemas.microsoft.com/office/powerpoint/2010/main" val="1313810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7E9C7-4341-4817-B4E1-C474DA40564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E1C600-3A32-47D1-916E-8CC054CE47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851A9-B7F8-4A90-B235-C016E7FB024C}"/>
              </a:ext>
            </a:extLst>
          </p:cNvPr>
          <p:cNvSpPr>
            <a:spLocks noGrp="1"/>
          </p:cNvSpPr>
          <p:nvPr>
            <p:ph type="dt" sz="half" idx="10"/>
          </p:nvPr>
        </p:nvSpPr>
        <p:spPr/>
        <p:txBody>
          <a:bodyPr/>
          <a:lstStyle/>
          <a:p>
            <a:fld id="{DE7CA20A-4F98-452A-8D64-CA635D3BCE39}" type="datetimeFigureOut">
              <a:rPr lang="en-GB" smtClean="0"/>
              <a:t>15/10/2021</a:t>
            </a:fld>
            <a:endParaRPr lang="en-GB"/>
          </a:p>
        </p:txBody>
      </p:sp>
      <p:sp>
        <p:nvSpPr>
          <p:cNvPr id="5" name="Footer Placeholder 4">
            <a:extLst>
              <a:ext uri="{FF2B5EF4-FFF2-40B4-BE49-F238E27FC236}">
                <a16:creationId xmlns:a16="http://schemas.microsoft.com/office/drawing/2014/main" id="{010D2C9D-640E-4D5A-9C8D-8E0A58E4DB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EAAE12-292B-4B1B-8DC1-8BCBCFE273A4}"/>
              </a:ext>
            </a:extLst>
          </p:cNvPr>
          <p:cNvSpPr>
            <a:spLocks noGrp="1"/>
          </p:cNvSpPr>
          <p:nvPr>
            <p:ph type="sldNum" sz="quarter" idx="12"/>
          </p:nvPr>
        </p:nvSpPr>
        <p:spPr/>
        <p:txBody>
          <a:bodyPr/>
          <a:lstStyle/>
          <a:p>
            <a:fld id="{1F13C699-E362-47C4-85A0-D93FEA9A2F9C}" type="slidenum">
              <a:rPr lang="en-GB" smtClean="0"/>
              <a:t>‹#›</a:t>
            </a:fld>
            <a:endParaRPr lang="en-GB"/>
          </a:p>
        </p:txBody>
      </p:sp>
    </p:spTree>
    <p:extLst>
      <p:ext uri="{BB962C8B-B14F-4D97-AF65-F5344CB8AC3E}">
        <p14:creationId xmlns:p14="http://schemas.microsoft.com/office/powerpoint/2010/main" val="3158624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948B78-8C83-472C-8139-696463BDC439}"/>
              </a:ext>
            </a:extLst>
          </p:cNvPr>
          <p:cNvSpPr>
            <a:spLocks noGrp="1"/>
          </p:cNvSpPr>
          <p:nvPr>
            <p:ph type="title" orient="vert"/>
          </p:nvPr>
        </p:nvSpPr>
        <p:spPr>
          <a:xfrm>
            <a:off x="6543675" y="304271"/>
            <a:ext cx="1971675" cy="484319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F8AFFE2-AB47-4AF5-8CB7-8510D4DC66AE}"/>
              </a:ext>
            </a:extLst>
          </p:cNvPr>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8CD0FE-DFF7-4525-BA83-5AE1739514A5}"/>
              </a:ext>
            </a:extLst>
          </p:cNvPr>
          <p:cNvSpPr>
            <a:spLocks noGrp="1"/>
          </p:cNvSpPr>
          <p:nvPr>
            <p:ph type="dt" sz="half" idx="10"/>
          </p:nvPr>
        </p:nvSpPr>
        <p:spPr/>
        <p:txBody>
          <a:bodyPr/>
          <a:lstStyle/>
          <a:p>
            <a:fld id="{DE7CA20A-4F98-452A-8D64-CA635D3BCE39}" type="datetimeFigureOut">
              <a:rPr lang="en-GB" smtClean="0"/>
              <a:t>15/10/2021</a:t>
            </a:fld>
            <a:endParaRPr lang="en-GB"/>
          </a:p>
        </p:txBody>
      </p:sp>
      <p:sp>
        <p:nvSpPr>
          <p:cNvPr id="5" name="Footer Placeholder 4">
            <a:extLst>
              <a:ext uri="{FF2B5EF4-FFF2-40B4-BE49-F238E27FC236}">
                <a16:creationId xmlns:a16="http://schemas.microsoft.com/office/drawing/2014/main" id="{6755BDAB-2133-4DE5-8376-B25B6A7E10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8102B9-3C66-4DCB-8D43-38699A5C9437}"/>
              </a:ext>
            </a:extLst>
          </p:cNvPr>
          <p:cNvSpPr>
            <a:spLocks noGrp="1"/>
          </p:cNvSpPr>
          <p:nvPr>
            <p:ph type="sldNum" sz="quarter" idx="12"/>
          </p:nvPr>
        </p:nvSpPr>
        <p:spPr/>
        <p:txBody>
          <a:bodyPr/>
          <a:lstStyle/>
          <a:p>
            <a:fld id="{1F13C699-E362-47C4-85A0-D93FEA9A2F9C}" type="slidenum">
              <a:rPr lang="en-GB" smtClean="0"/>
              <a:t>‹#›</a:t>
            </a:fld>
            <a:endParaRPr lang="en-GB"/>
          </a:p>
        </p:txBody>
      </p:sp>
    </p:spTree>
    <p:extLst>
      <p:ext uri="{BB962C8B-B14F-4D97-AF65-F5344CB8AC3E}">
        <p14:creationId xmlns:p14="http://schemas.microsoft.com/office/powerpoint/2010/main" val="3628104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408308"/>
            <a:ext cx="8229600" cy="952500"/>
          </a:xfrm>
          <a:prstGeom prst="rect">
            <a:avLst/>
          </a:prstGeom>
        </p:spPr>
        <p:txBody>
          <a:bodyPr rtlCol="0">
            <a:normAutofit/>
          </a:bodyPr>
          <a:lstStyle/>
          <a:p>
            <a:r>
              <a:rPr lang="en-US"/>
              <a:t>Click to edit Master title style</a:t>
            </a:r>
            <a:endParaRPr lang="en-US" dirty="0"/>
          </a:p>
        </p:txBody>
      </p:sp>
      <p:sp>
        <p:nvSpPr>
          <p:cNvPr id="9" name="Text Placeholder 2"/>
          <p:cNvSpPr>
            <a:spLocks noGrp="1"/>
          </p:cNvSpPr>
          <p:nvPr>
            <p:ph idx="1"/>
          </p:nvPr>
        </p:nvSpPr>
        <p:spPr>
          <a:xfrm>
            <a:off x="457200" y="2524538"/>
            <a:ext cx="8229600" cy="2580597"/>
          </a:xfrm>
          <a:prstGeom prst="rect">
            <a:avLst/>
          </a:prstGeom>
        </p:spPr>
        <p:txBody>
          <a:bodyPr rtlCol="0">
            <a:normAutofit/>
          </a:bodyPr>
          <a:lstStyle/>
          <a:p>
            <a:pPr lvl="0"/>
            <a:r>
              <a:rPr lang="en-US"/>
              <a:t>Click to edit Master text styles</a:t>
            </a:r>
          </a:p>
          <a:p>
            <a:pPr lvl="1"/>
            <a:r>
              <a:rPr lang="en-US"/>
              <a:t>Second level</a:t>
            </a:r>
          </a:p>
        </p:txBody>
      </p:sp>
      <p:sp>
        <p:nvSpPr>
          <p:cNvPr id="5" name="Date Placeholder 3"/>
          <p:cNvSpPr>
            <a:spLocks noGrp="1"/>
          </p:cNvSpPr>
          <p:nvPr>
            <p:ph type="dt" sz="half" idx="10"/>
          </p:nvPr>
        </p:nvSpPr>
        <p:spPr>
          <a:xfrm>
            <a:off x="457200" y="5297488"/>
            <a:ext cx="2133600" cy="303212"/>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pPr>
              <a:defRPr/>
            </a:pPr>
            <a:fld id="{5A2ED341-97B6-413B-A703-AD87D8284B13}" type="datetimeFigureOut">
              <a:rPr lang="en-US" smtClean="0"/>
              <a:pPr>
                <a:defRPr/>
              </a:pPr>
              <a:t>10/15/2021</a:t>
            </a:fld>
            <a:endParaRPr lang="en-US" dirty="0"/>
          </a:p>
        </p:txBody>
      </p:sp>
      <p:sp>
        <p:nvSpPr>
          <p:cNvPr id="6" name="Slide Number Placeholder 5"/>
          <p:cNvSpPr>
            <a:spLocks noGrp="1"/>
          </p:cNvSpPr>
          <p:nvPr>
            <p:ph type="sldNum" sz="quarter" idx="11"/>
          </p:nvPr>
        </p:nvSpPr>
        <p:spPr>
          <a:xfrm>
            <a:off x="6553200" y="5297488"/>
            <a:ext cx="2133600" cy="303212"/>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pPr>
              <a:defRPr/>
            </a:pPr>
            <a:fld id="{E3897971-EB27-40FC-A7B4-E40D6A18978C}" type="slidenum">
              <a:rPr lang="en-US" smtClean="0"/>
              <a:pPr>
                <a:defRPr/>
              </a:pPr>
              <a:t>‹#›</a:t>
            </a:fld>
            <a:endParaRPr lang="en-US" dirty="0"/>
          </a:p>
        </p:txBody>
      </p:sp>
    </p:spTree>
    <p:extLst>
      <p:ext uri="{BB962C8B-B14F-4D97-AF65-F5344CB8AC3E}">
        <p14:creationId xmlns:p14="http://schemas.microsoft.com/office/powerpoint/2010/main" val="584975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Lis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2524125"/>
            <a:ext cx="4068000" cy="2581275"/>
          </a:xfrm>
        </p:spPr>
        <p:txBody>
          <a:bodyPr/>
          <a:lstStyle>
            <a:lvl1pPr>
              <a:defRPr sz="2800"/>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4" name="Date Placeholder 3"/>
          <p:cNvSpPr>
            <a:spLocks noGrp="1"/>
          </p:cNvSpPr>
          <p:nvPr>
            <p:ph type="dt" sz="half" idx="10"/>
          </p:nvPr>
        </p:nvSpPr>
        <p:spPr>
          <a:xfrm>
            <a:off x="457200" y="5297488"/>
            <a:ext cx="2133600" cy="303212"/>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pPr>
              <a:defRPr/>
            </a:pPr>
            <a:fld id="{E496A430-7909-4B7E-B28E-D2E48AF4C5BF}" type="datetimeFigureOut">
              <a:rPr lang="en-US" smtClean="0"/>
              <a:pPr>
                <a:defRPr/>
              </a:pPr>
              <a:t>10/15/2021</a:t>
            </a:fld>
            <a:endParaRPr lang="en-US" dirty="0"/>
          </a:p>
        </p:txBody>
      </p:sp>
      <p:sp>
        <p:nvSpPr>
          <p:cNvPr id="5" name="Slide Number Placeholder 5"/>
          <p:cNvSpPr>
            <a:spLocks noGrp="1"/>
          </p:cNvSpPr>
          <p:nvPr>
            <p:ph type="sldNum" sz="quarter" idx="11"/>
          </p:nvPr>
        </p:nvSpPr>
        <p:spPr>
          <a:xfrm>
            <a:off x="6553200" y="5297488"/>
            <a:ext cx="2133600" cy="303212"/>
          </a:xfrm>
          <a:prstGeom prst="rect">
            <a:avLst/>
          </a:prstGeom>
        </p:spPr>
        <p:txBody>
          <a:bodyPr/>
          <a:lstStyle>
            <a:lvl1pPr fontAlgn="auto">
              <a:spcBef>
                <a:spcPts val="0"/>
              </a:spcBef>
              <a:spcAft>
                <a:spcPts val="0"/>
              </a:spcAft>
              <a:defRPr sz="1400" smtClean="0">
                <a:latin typeface="Arial" panose="020B0604020202020204" pitchFamily="34" charset="0"/>
                <a:cs typeface="Arial" panose="020B0604020202020204" pitchFamily="34" charset="0"/>
              </a:defRPr>
            </a:lvl1pPr>
          </a:lstStyle>
          <a:p>
            <a:pPr>
              <a:defRPr/>
            </a:pPr>
            <a:fld id="{16D8BFB3-1106-475C-A06F-BFEAA2FC21E5}" type="slidenum">
              <a:rPr lang="en-US" smtClean="0"/>
              <a:pPr>
                <a:defRPr/>
              </a:pPr>
              <a:t>‹#›</a:t>
            </a:fld>
            <a:endParaRPr lang="en-US" dirty="0"/>
          </a:p>
        </p:txBody>
      </p:sp>
      <p:sp>
        <p:nvSpPr>
          <p:cNvPr id="7" name="Content Placeholder 6"/>
          <p:cNvSpPr>
            <a:spLocks noGrp="1"/>
          </p:cNvSpPr>
          <p:nvPr>
            <p:ph sz="quarter" idx="12"/>
          </p:nvPr>
        </p:nvSpPr>
        <p:spPr>
          <a:xfrm>
            <a:off x="4618176" y="2524125"/>
            <a:ext cx="4068000" cy="2581275"/>
          </a:xfrm>
        </p:spPr>
        <p:txBody>
          <a:bodyPr/>
          <a:lstStyle>
            <a:lvl1pPr marL="342900" indent="-342900">
              <a:defRPr lang="en-US" sz="2800" kern="1200" dirty="0" smtClean="0">
                <a:solidFill>
                  <a:schemeClr val="tx1"/>
                </a:solidFill>
                <a:latin typeface="Arial" panose="020B0604020202020204" pitchFamily="34" charset="0"/>
                <a:ea typeface="+mn-ea"/>
                <a:cs typeface="Arial" panose="020B0604020202020204" pitchFamily="34" charset="0"/>
              </a:defRPr>
            </a:lvl1pPr>
          </a:lstStyle>
          <a:p>
            <a:pPr marL="342900" lvl="0" indent="-342900" algn="l" defTabSz="457200" rtl="0" eaLnBrk="1" fontAlgn="base" hangingPunct="1">
              <a:spcBef>
                <a:spcPct val="20000"/>
              </a:spcBef>
              <a:spcAft>
                <a:spcPct val="0"/>
              </a:spcAft>
              <a:buFont typeface="Wingdings" pitchFamily="2" charset="2"/>
              <a:buChar char="§"/>
            </a:pPr>
            <a:r>
              <a:rPr lang="en-US"/>
              <a:t>Click to edit Master text styles</a:t>
            </a:r>
          </a:p>
        </p:txBody>
      </p:sp>
    </p:spTree>
    <p:extLst>
      <p:ext uri="{BB962C8B-B14F-4D97-AF65-F5344CB8AC3E}">
        <p14:creationId xmlns:p14="http://schemas.microsoft.com/office/powerpoint/2010/main" val="1716357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Picture with Caption">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509451" y="783771"/>
            <a:ext cx="8321040" cy="425196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8" name="Title 1"/>
          <p:cNvSpPr>
            <a:spLocks noGrp="1"/>
          </p:cNvSpPr>
          <p:nvPr>
            <p:ph type="title"/>
          </p:nvPr>
        </p:nvSpPr>
        <p:spPr>
          <a:xfrm>
            <a:off x="509451" y="5052060"/>
            <a:ext cx="3468189" cy="485344"/>
          </a:xfrm>
        </p:spPr>
        <p:txBody>
          <a:bodyPr anchor="b"/>
          <a:lstStyle>
            <a:lvl1pPr algn="l">
              <a:defRPr sz="20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Text Placeholder 3"/>
          <p:cNvSpPr>
            <a:spLocks noGrp="1"/>
          </p:cNvSpPr>
          <p:nvPr>
            <p:ph type="body" sz="half" idx="2"/>
          </p:nvPr>
        </p:nvSpPr>
        <p:spPr>
          <a:xfrm>
            <a:off x="3977640" y="5056097"/>
            <a:ext cx="4852851" cy="48130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7144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2689B-1105-4230-92BB-78EA62FDEF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A18B2C-7D7C-4CD7-BEBE-6B46CDE98C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511183-F4C5-4DDB-B5C9-B36EF7239731}"/>
              </a:ext>
            </a:extLst>
          </p:cNvPr>
          <p:cNvSpPr>
            <a:spLocks noGrp="1"/>
          </p:cNvSpPr>
          <p:nvPr>
            <p:ph type="dt" sz="half" idx="10"/>
          </p:nvPr>
        </p:nvSpPr>
        <p:spPr/>
        <p:txBody>
          <a:bodyPr/>
          <a:lstStyle/>
          <a:p>
            <a:pPr>
              <a:defRPr/>
            </a:pPr>
            <a:fld id="{E496A430-7909-4B7E-B28E-D2E48AF4C5BF}" type="datetimeFigureOut">
              <a:rPr lang="en-US" smtClean="0"/>
              <a:pPr>
                <a:defRPr/>
              </a:pPr>
              <a:t>10/15/2021</a:t>
            </a:fld>
            <a:endParaRPr lang="en-US" dirty="0"/>
          </a:p>
        </p:txBody>
      </p:sp>
      <p:sp>
        <p:nvSpPr>
          <p:cNvPr id="5" name="Footer Placeholder 4">
            <a:extLst>
              <a:ext uri="{FF2B5EF4-FFF2-40B4-BE49-F238E27FC236}">
                <a16:creationId xmlns:a16="http://schemas.microsoft.com/office/drawing/2014/main" id="{A027C12D-45AD-4710-8EF3-B51EB743D7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2D4F93-DA8B-41DA-8D74-1EE61807A9B3}"/>
              </a:ext>
            </a:extLst>
          </p:cNvPr>
          <p:cNvSpPr>
            <a:spLocks noGrp="1"/>
          </p:cNvSpPr>
          <p:nvPr>
            <p:ph type="sldNum" sz="quarter" idx="12"/>
          </p:nvPr>
        </p:nvSpPr>
        <p:spPr/>
        <p:txBody>
          <a:bodyPr/>
          <a:lstStyle/>
          <a:p>
            <a:pPr>
              <a:defRPr/>
            </a:pPr>
            <a:fld id="{16D8BFB3-1106-475C-A06F-BFEAA2FC21E5}" type="slidenum">
              <a:rPr lang="en-US" smtClean="0"/>
              <a:pPr>
                <a:defRPr/>
              </a:pPr>
              <a:t>‹#›</a:t>
            </a:fld>
            <a:endParaRPr lang="en-US" dirty="0"/>
          </a:p>
        </p:txBody>
      </p:sp>
    </p:spTree>
    <p:extLst>
      <p:ext uri="{BB962C8B-B14F-4D97-AF65-F5344CB8AC3E}">
        <p14:creationId xmlns:p14="http://schemas.microsoft.com/office/powerpoint/2010/main" val="2133784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F7EE3-81C4-46CB-A9DF-694E34E69CD7}"/>
              </a:ext>
            </a:extLst>
          </p:cNvPr>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BB09243-83C4-43B3-AE29-FF10C4C76F0A}"/>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B92FBA-42A4-4C50-B91E-7A9D2163B16D}"/>
              </a:ext>
            </a:extLst>
          </p:cNvPr>
          <p:cNvSpPr>
            <a:spLocks noGrp="1"/>
          </p:cNvSpPr>
          <p:nvPr>
            <p:ph type="dt" sz="half" idx="10"/>
          </p:nvPr>
        </p:nvSpPr>
        <p:spPr/>
        <p:txBody>
          <a:bodyPr/>
          <a:lstStyle/>
          <a:p>
            <a:pPr>
              <a:defRPr/>
            </a:pPr>
            <a:fld id="{4DACC598-9788-47EA-B202-6DEF8220641F}" type="datetimeFigureOut">
              <a:rPr lang="en-US" smtClean="0"/>
              <a:pPr>
                <a:defRPr/>
              </a:pPr>
              <a:t>10/15/2021</a:t>
            </a:fld>
            <a:endParaRPr lang="en-US" dirty="0"/>
          </a:p>
        </p:txBody>
      </p:sp>
      <p:sp>
        <p:nvSpPr>
          <p:cNvPr id="5" name="Footer Placeholder 4">
            <a:extLst>
              <a:ext uri="{FF2B5EF4-FFF2-40B4-BE49-F238E27FC236}">
                <a16:creationId xmlns:a16="http://schemas.microsoft.com/office/drawing/2014/main" id="{0F3363C0-E403-4498-9CB9-4921B8053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ACB481-BAD6-4E55-955D-9999691F0C1F}"/>
              </a:ext>
            </a:extLst>
          </p:cNvPr>
          <p:cNvSpPr>
            <a:spLocks noGrp="1"/>
          </p:cNvSpPr>
          <p:nvPr>
            <p:ph type="sldNum" sz="quarter" idx="12"/>
          </p:nvPr>
        </p:nvSpPr>
        <p:spPr/>
        <p:txBody>
          <a:bodyPr/>
          <a:lstStyle/>
          <a:p>
            <a:pPr>
              <a:defRPr/>
            </a:pPr>
            <a:fld id="{E914BD58-AC99-486A-906B-E16DB1D3624F}" type="slidenum">
              <a:rPr lang="en-US" smtClean="0"/>
              <a:pPr>
                <a:defRPr/>
              </a:pPr>
              <a:t>‹#›</a:t>
            </a:fld>
            <a:endParaRPr lang="en-US" dirty="0"/>
          </a:p>
        </p:txBody>
      </p:sp>
    </p:spTree>
    <p:extLst>
      <p:ext uri="{BB962C8B-B14F-4D97-AF65-F5344CB8AC3E}">
        <p14:creationId xmlns:p14="http://schemas.microsoft.com/office/powerpoint/2010/main" val="2759862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AAA8-C3A6-4C91-951D-7F2A06A589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C25A6F0-C9D9-4561-9262-13466F5A02C0}"/>
              </a:ext>
            </a:extLst>
          </p:cNvPr>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5579508-15D5-4A24-B9F1-099D45DCBEF3}"/>
              </a:ext>
            </a:extLst>
          </p:cNvPr>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301E374-DB0F-4642-A14A-0D2088E3B7D6}"/>
              </a:ext>
            </a:extLst>
          </p:cNvPr>
          <p:cNvSpPr>
            <a:spLocks noGrp="1"/>
          </p:cNvSpPr>
          <p:nvPr>
            <p:ph type="dt" sz="half" idx="10"/>
          </p:nvPr>
        </p:nvSpPr>
        <p:spPr/>
        <p:txBody>
          <a:bodyPr/>
          <a:lstStyle/>
          <a:p>
            <a:fld id="{DE7CA20A-4F98-452A-8D64-CA635D3BCE39}" type="datetimeFigureOut">
              <a:rPr lang="en-GB" smtClean="0"/>
              <a:t>15/10/2021</a:t>
            </a:fld>
            <a:endParaRPr lang="en-GB"/>
          </a:p>
        </p:txBody>
      </p:sp>
      <p:sp>
        <p:nvSpPr>
          <p:cNvPr id="6" name="Footer Placeholder 5">
            <a:extLst>
              <a:ext uri="{FF2B5EF4-FFF2-40B4-BE49-F238E27FC236}">
                <a16:creationId xmlns:a16="http://schemas.microsoft.com/office/drawing/2014/main" id="{745BF971-7F9F-4D51-9E53-981B8AC1CF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16633B-B166-431C-A0B6-14F81881C732}"/>
              </a:ext>
            </a:extLst>
          </p:cNvPr>
          <p:cNvSpPr>
            <a:spLocks noGrp="1"/>
          </p:cNvSpPr>
          <p:nvPr>
            <p:ph type="sldNum" sz="quarter" idx="12"/>
          </p:nvPr>
        </p:nvSpPr>
        <p:spPr/>
        <p:txBody>
          <a:bodyPr/>
          <a:lstStyle/>
          <a:p>
            <a:fld id="{1F13C699-E362-47C4-85A0-D93FEA9A2F9C}" type="slidenum">
              <a:rPr lang="en-GB" smtClean="0"/>
              <a:t>‹#›</a:t>
            </a:fld>
            <a:endParaRPr lang="en-GB"/>
          </a:p>
        </p:txBody>
      </p:sp>
    </p:spTree>
    <p:extLst>
      <p:ext uri="{BB962C8B-B14F-4D97-AF65-F5344CB8AC3E}">
        <p14:creationId xmlns:p14="http://schemas.microsoft.com/office/powerpoint/2010/main" val="3808858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DED18-DE25-41F4-9441-D1D46DE0158A}"/>
              </a:ext>
            </a:extLst>
          </p:cNvPr>
          <p:cNvSpPr>
            <a:spLocks noGrp="1"/>
          </p:cNvSpPr>
          <p:nvPr>
            <p:ph type="title"/>
          </p:nvPr>
        </p:nvSpPr>
        <p:spPr>
          <a:xfrm>
            <a:off x="629841" y="304271"/>
            <a:ext cx="7886700" cy="110463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6ABF3A-4E1B-4F73-994E-36B29479B98C}"/>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5B3A693-FE3E-44D1-96D5-841D4C7FA114}"/>
              </a:ext>
            </a:extLst>
          </p:cNvPr>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E25534-B353-4184-9520-693AD73518CC}"/>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BA3643-D97C-48FD-A08E-0B35EDA8AEEE}"/>
              </a:ext>
            </a:extLst>
          </p:cNvPr>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79BA0D-12C7-4E14-9BF3-008BC2FE9486}"/>
              </a:ext>
            </a:extLst>
          </p:cNvPr>
          <p:cNvSpPr>
            <a:spLocks noGrp="1"/>
          </p:cNvSpPr>
          <p:nvPr>
            <p:ph type="dt" sz="half" idx="10"/>
          </p:nvPr>
        </p:nvSpPr>
        <p:spPr/>
        <p:txBody>
          <a:bodyPr/>
          <a:lstStyle/>
          <a:p>
            <a:fld id="{DE7CA20A-4F98-452A-8D64-CA635D3BCE39}" type="datetimeFigureOut">
              <a:rPr lang="en-GB" smtClean="0"/>
              <a:t>15/10/2021</a:t>
            </a:fld>
            <a:endParaRPr lang="en-GB"/>
          </a:p>
        </p:txBody>
      </p:sp>
      <p:sp>
        <p:nvSpPr>
          <p:cNvPr id="8" name="Footer Placeholder 7">
            <a:extLst>
              <a:ext uri="{FF2B5EF4-FFF2-40B4-BE49-F238E27FC236}">
                <a16:creationId xmlns:a16="http://schemas.microsoft.com/office/drawing/2014/main" id="{29432049-E729-4B84-9BFF-53718E4F1B6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C64240-92B3-42D5-B247-A6284922D4E4}"/>
              </a:ext>
            </a:extLst>
          </p:cNvPr>
          <p:cNvSpPr>
            <a:spLocks noGrp="1"/>
          </p:cNvSpPr>
          <p:nvPr>
            <p:ph type="sldNum" sz="quarter" idx="12"/>
          </p:nvPr>
        </p:nvSpPr>
        <p:spPr/>
        <p:txBody>
          <a:bodyPr/>
          <a:lstStyle/>
          <a:p>
            <a:fld id="{1F13C699-E362-47C4-85A0-D93FEA9A2F9C}" type="slidenum">
              <a:rPr lang="en-GB" smtClean="0"/>
              <a:t>‹#›</a:t>
            </a:fld>
            <a:endParaRPr lang="en-GB"/>
          </a:p>
        </p:txBody>
      </p:sp>
    </p:spTree>
    <p:extLst>
      <p:ext uri="{BB962C8B-B14F-4D97-AF65-F5344CB8AC3E}">
        <p14:creationId xmlns:p14="http://schemas.microsoft.com/office/powerpoint/2010/main" val="3066571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DC0B-2445-4CDC-8E01-47EAF8F65E0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FA0D42E-CF5C-41D5-AD1D-D70B46AA7735}"/>
              </a:ext>
            </a:extLst>
          </p:cNvPr>
          <p:cNvSpPr>
            <a:spLocks noGrp="1"/>
          </p:cNvSpPr>
          <p:nvPr>
            <p:ph type="dt" sz="half" idx="10"/>
          </p:nvPr>
        </p:nvSpPr>
        <p:spPr/>
        <p:txBody>
          <a:bodyPr/>
          <a:lstStyle/>
          <a:p>
            <a:pPr>
              <a:defRPr/>
            </a:pPr>
            <a:fld id="{0A1051AD-CD83-4B41-AEF3-52487221D6B1}" type="datetimeFigureOut">
              <a:rPr lang="en-US" smtClean="0"/>
              <a:pPr>
                <a:defRPr/>
              </a:pPr>
              <a:t>10/15/2021</a:t>
            </a:fld>
            <a:endParaRPr lang="en-US" dirty="0"/>
          </a:p>
        </p:txBody>
      </p:sp>
      <p:sp>
        <p:nvSpPr>
          <p:cNvPr id="4" name="Footer Placeholder 3">
            <a:extLst>
              <a:ext uri="{FF2B5EF4-FFF2-40B4-BE49-F238E27FC236}">
                <a16:creationId xmlns:a16="http://schemas.microsoft.com/office/drawing/2014/main" id="{161B0F0C-7908-4CE1-974B-45955482E73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FD51A9-626A-49CA-A278-C2889C01233A}"/>
              </a:ext>
            </a:extLst>
          </p:cNvPr>
          <p:cNvSpPr>
            <a:spLocks noGrp="1"/>
          </p:cNvSpPr>
          <p:nvPr>
            <p:ph type="sldNum" sz="quarter" idx="12"/>
          </p:nvPr>
        </p:nvSpPr>
        <p:spPr/>
        <p:txBody>
          <a:bodyPr/>
          <a:lstStyle/>
          <a:p>
            <a:pPr>
              <a:defRPr/>
            </a:pPr>
            <a:fld id="{0B158280-463D-441D-B19A-35A3D3A20006}" type="slidenum">
              <a:rPr lang="en-US" smtClean="0"/>
              <a:pPr>
                <a:defRPr/>
              </a:pPr>
              <a:t>‹#›</a:t>
            </a:fld>
            <a:endParaRPr lang="en-US" dirty="0"/>
          </a:p>
        </p:txBody>
      </p:sp>
    </p:spTree>
    <p:extLst>
      <p:ext uri="{BB962C8B-B14F-4D97-AF65-F5344CB8AC3E}">
        <p14:creationId xmlns:p14="http://schemas.microsoft.com/office/powerpoint/2010/main" val="3092421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84F89-FF50-43B2-AFB3-A80DEC57A40A}"/>
              </a:ext>
            </a:extLst>
          </p:cNvPr>
          <p:cNvSpPr>
            <a:spLocks noGrp="1"/>
          </p:cNvSpPr>
          <p:nvPr>
            <p:ph type="dt" sz="half" idx="10"/>
          </p:nvPr>
        </p:nvSpPr>
        <p:spPr/>
        <p:txBody>
          <a:bodyPr/>
          <a:lstStyle/>
          <a:p>
            <a:fld id="{83182520-3AD8-4952-80FD-92DA4D574AFE}" type="datetimeFigureOut">
              <a:rPr lang="en-GB" smtClean="0"/>
              <a:t>15/10/2021</a:t>
            </a:fld>
            <a:endParaRPr lang="en-GB"/>
          </a:p>
        </p:txBody>
      </p:sp>
      <p:sp>
        <p:nvSpPr>
          <p:cNvPr id="3" name="Footer Placeholder 2">
            <a:extLst>
              <a:ext uri="{FF2B5EF4-FFF2-40B4-BE49-F238E27FC236}">
                <a16:creationId xmlns:a16="http://schemas.microsoft.com/office/drawing/2014/main" id="{A9967920-A179-49E9-A8FF-93EBEAAC9ED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68C9A5-E4AB-45C6-992E-1F864E962436}"/>
              </a:ext>
            </a:extLst>
          </p:cNvPr>
          <p:cNvSpPr>
            <a:spLocks noGrp="1"/>
          </p:cNvSpPr>
          <p:nvPr>
            <p:ph type="sldNum" sz="quarter" idx="12"/>
          </p:nvPr>
        </p:nvSpPr>
        <p:spPr/>
        <p:txBody>
          <a:bodyPr/>
          <a:lstStyle/>
          <a:p>
            <a:fld id="{F1E17CA2-2E0B-46E8-94F7-C35033414893}" type="slidenum">
              <a:rPr lang="en-GB" smtClean="0"/>
              <a:t>‹#›</a:t>
            </a:fld>
            <a:endParaRPr lang="en-GB"/>
          </a:p>
        </p:txBody>
      </p:sp>
    </p:spTree>
    <p:extLst>
      <p:ext uri="{BB962C8B-B14F-4D97-AF65-F5344CB8AC3E}">
        <p14:creationId xmlns:p14="http://schemas.microsoft.com/office/powerpoint/2010/main" val="91019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C874-69AB-4DE1-968A-252F82E199B0}"/>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5A55E9-A363-4FFD-A2E6-F6C91C601DC7}"/>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F5EFB7-C611-410A-A7DE-EF2D9FCB29A4}"/>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6AB35D0-8A74-499C-8104-CF117F095156}"/>
              </a:ext>
            </a:extLst>
          </p:cNvPr>
          <p:cNvSpPr>
            <a:spLocks noGrp="1"/>
          </p:cNvSpPr>
          <p:nvPr>
            <p:ph type="dt" sz="half" idx="10"/>
          </p:nvPr>
        </p:nvSpPr>
        <p:spPr/>
        <p:txBody>
          <a:bodyPr/>
          <a:lstStyle/>
          <a:p>
            <a:fld id="{DE7CA20A-4F98-452A-8D64-CA635D3BCE39}" type="datetimeFigureOut">
              <a:rPr lang="en-GB" smtClean="0"/>
              <a:t>15/10/2021</a:t>
            </a:fld>
            <a:endParaRPr lang="en-GB"/>
          </a:p>
        </p:txBody>
      </p:sp>
      <p:sp>
        <p:nvSpPr>
          <p:cNvPr id="6" name="Footer Placeholder 5">
            <a:extLst>
              <a:ext uri="{FF2B5EF4-FFF2-40B4-BE49-F238E27FC236}">
                <a16:creationId xmlns:a16="http://schemas.microsoft.com/office/drawing/2014/main" id="{B47EB8C8-8881-45E8-B44F-DEB5C4F023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B2F424-AD2E-4367-BC3B-54D0E9CB835F}"/>
              </a:ext>
            </a:extLst>
          </p:cNvPr>
          <p:cNvSpPr>
            <a:spLocks noGrp="1"/>
          </p:cNvSpPr>
          <p:nvPr>
            <p:ph type="sldNum" sz="quarter" idx="12"/>
          </p:nvPr>
        </p:nvSpPr>
        <p:spPr/>
        <p:txBody>
          <a:bodyPr/>
          <a:lstStyle/>
          <a:p>
            <a:fld id="{1F13C699-E362-47C4-85A0-D93FEA9A2F9C}" type="slidenum">
              <a:rPr lang="en-GB" smtClean="0"/>
              <a:t>‹#›</a:t>
            </a:fld>
            <a:endParaRPr lang="en-GB"/>
          </a:p>
        </p:txBody>
      </p:sp>
    </p:spTree>
    <p:extLst>
      <p:ext uri="{BB962C8B-B14F-4D97-AF65-F5344CB8AC3E}">
        <p14:creationId xmlns:p14="http://schemas.microsoft.com/office/powerpoint/2010/main" val="1861454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7DFE-F1D5-46F6-8B92-585D4F085D03}"/>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6D0B206-3702-4EF4-B1F3-24FE4C22FA99}"/>
              </a:ext>
            </a:extLst>
          </p:cNvPr>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B3115AF9-7B50-4BCC-AD3E-D0BA205F4196}"/>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E02FED-0126-4111-BFAD-FB5166A2BDA8}"/>
              </a:ext>
            </a:extLst>
          </p:cNvPr>
          <p:cNvSpPr>
            <a:spLocks noGrp="1"/>
          </p:cNvSpPr>
          <p:nvPr>
            <p:ph type="dt" sz="half" idx="10"/>
          </p:nvPr>
        </p:nvSpPr>
        <p:spPr/>
        <p:txBody>
          <a:bodyPr/>
          <a:lstStyle/>
          <a:p>
            <a:pPr>
              <a:defRPr/>
            </a:pPr>
            <a:fld id="{44C4824F-BC2E-43D5-A561-70B1DCB0D3EF}" type="datetimeFigureOut">
              <a:rPr lang="en-US" smtClean="0"/>
              <a:pPr>
                <a:defRPr/>
              </a:pPr>
              <a:t>10/15/2021</a:t>
            </a:fld>
            <a:endParaRPr lang="en-US" dirty="0"/>
          </a:p>
        </p:txBody>
      </p:sp>
      <p:sp>
        <p:nvSpPr>
          <p:cNvPr id="6" name="Footer Placeholder 5">
            <a:extLst>
              <a:ext uri="{FF2B5EF4-FFF2-40B4-BE49-F238E27FC236}">
                <a16:creationId xmlns:a16="http://schemas.microsoft.com/office/drawing/2014/main" id="{F5E12C7A-E2BC-46BC-84AA-E72162BB64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95A876-E6C4-4675-B130-B224823BEABD}"/>
              </a:ext>
            </a:extLst>
          </p:cNvPr>
          <p:cNvSpPr>
            <a:spLocks noGrp="1"/>
          </p:cNvSpPr>
          <p:nvPr>
            <p:ph type="sldNum" sz="quarter" idx="12"/>
          </p:nvPr>
        </p:nvSpPr>
        <p:spPr/>
        <p:txBody>
          <a:bodyPr/>
          <a:lstStyle/>
          <a:p>
            <a:pPr>
              <a:defRPr/>
            </a:pPr>
            <a:fld id="{E196E1C3-DBAB-4938-BF09-B918553B4146}" type="slidenum">
              <a:rPr lang="en-US" smtClean="0"/>
              <a:pPr>
                <a:defRPr/>
              </a:pPr>
              <a:t>‹#›</a:t>
            </a:fld>
            <a:endParaRPr lang="en-US" dirty="0"/>
          </a:p>
        </p:txBody>
      </p:sp>
    </p:spTree>
    <p:extLst>
      <p:ext uri="{BB962C8B-B14F-4D97-AF65-F5344CB8AC3E}">
        <p14:creationId xmlns:p14="http://schemas.microsoft.com/office/powerpoint/2010/main" val="264296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ECBAD0-57EC-42DC-BEFA-50F847DE1E0D}"/>
              </a:ext>
            </a:extLst>
          </p:cNvPr>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DF5AB5C-2CFC-413F-A63D-0FB8F57366FD}"/>
              </a:ext>
            </a:extLst>
          </p:cNvPr>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813D284-7562-4986-8703-1F507253965B}"/>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fld id="{DE7CA20A-4F98-452A-8D64-CA635D3BCE39}" type="datetimeFigureOut">
              <a:rPr lang="en-GB" smtClean="0"/>
              <a:pPr/>
              <a:t>15/10/2021</a:t>
            </a:fld>
            <a:endParaRPr lang="en-GB" dirty="0"/>
          </a:p>
        </p:txBody>
      </p:sp>
      <p:sp>
        <p:nvSpPr>
          <p:cNvPr id="5" name="Footer Placeholder 4">
            <a:extLst>
              <a:ext uri="{FF2B5EF4-FFF2-40B4-BE49-F238E27FC236}">
                <a16:creationId xmlns:a16="http://schemas.microsoft.com/office/drawing/2014/main" id="{0BAEC1B2-AAD3-499F-901E-69611020972C}"/>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5D6F9931-224E-4D35-B15F-506A22159547}"/>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defRPr>
            </a:lvl1pPr>
          </a:lstStyle>
          <a:p>
            <a:fld id="{1F13C699-E362-47C4-85A0-D93FEA9A2F9C}" type="slidenum">
              <a:rPr lang="en-GB" smtClean="0"/>
              <a:pPr/>
              <a:t>‹#›</a:t>
            </a:fld>
            <a:endParaRPr lang="en-GB" dirty="0"/>
          </a:p>
        </p:txBody>
      </p:sp>
    </p:spTree>
    <p:extLst>
      <p:ext uri="{BB962C8B-B14F-4D97-AF65-F5344CB8AC3E}">
        <p14:creationId xmlns:p14="http://schemas.microsoft.com/office/powerpoint/2010/main" val="342319629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63" r:id="rId12"/>
    <p:sldLayoutId id="2147483668" r:id="rId13"/>
    <p:sldLayoutId id="2147483669" r:id="rId14"/>
  </p:sldLayoutIdLst>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hyperlink" Target="https://www.oldnewcastle.org.uk/black-gate" TargetMode="External"/><Relationship Id="rId7" Type="http://schemas.openxmlformats.org/officeDocument/2006/relationships/hyperlink" Target="https://www.runaways.gla.ac.u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english-heritage.org.uk/visit/places/portchester-castle/history-and-stories/black-people-in-late-18th-century-britain/" TargetMode="External"/><Relationship Id="rId5" Type="http://schemas.openxmlformats.org/officeDocument/2006/relationships/hyperlink" Target="https://www.youtube.com/watch?v=UGWRrytmRaU" TargetMode="External"/><Relationship Id="rId4" Type="http://schemas.openxmlformats.org/officeDocument/2006/relationships/hyperlink" Target="http://www.newcastle-antiquaries.org.uk/index.php?pageId=793"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Temperance_movemen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co-curate.ncl.ac.uk/carlisle-railway-station/" TargetMode="External"/><Relationship Id="rId4" Type="http://schemas.openxmlformats.org/officeDocument/2006/relationships/hyperlink" Target="https://www.tulliehouse.co.uk/carlisle-citadel-railway-sta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Stockton_and_Darlington_Railway"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en.wikipedia.org/wiki/Underground_Railroad" TargetMode="External"/><Relationship Id="rId4" Type="http://schemas.openxmlformats.org/officeDocument/2006/relationships/hyperlink" Target="https://www.head-of-steam.co.uk/about-us/stockton-and-darlington-railway/"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ducksters.com/history/africa/empire_of_ancient_ghana.php"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bristolmuseums.org.uk/stories/bristol-bus-boycot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History_of_the_National_Health_Servic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eh9WayN7R-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iwm.org.uk/collections/item/object/205199635"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bbc.co.uk/teach/how-did-the-heroes-of-the-caribbean-help-win-ww2/zn96d6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history.org.uk/primary/resource/7010/the-world-on-the-wall-exploring-diversity-on-had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english-heritage.org.uk/visit/places/hadrians-wall/hadrians-wall-history-and-stories/" TargetMode="External"/><Relationship Id="rId5" Type="http://schemas.openxmlformats.org/officeDocument/2006/relationships/hyperlink" Target="https://www.bbc.co.uk/programmes/p0113mp1" TargetMode="External"/><Relationship Id="rId4" Type="http://schemas.openxmlformats.org/officeDocument/2006/relationships/hyperlink" Target="https://www.blackpast.org/global-african-history/africans-hadrians-wal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4469" y="2645561"/>
            <a:ext cx="4635063" cy="2410981"/>
          </a:xfrm>
          <a:prstGeom prst="rect">
            <a:avLst/>
          </a:prstGeom>
        </p:spPr>
        <p:txBody>
          <a:bodyPr wrap="square">
            <a:spAutoFit/>
          </a:bodyPr>
          <a:lstStyle/>
          <a:p>
            <a:pPr algn="ctr"/>
            <a:r>
              <a:rPr lang="en-GB" sz="2400" dirty="0">
                <a:latin typeface="Arial" panose="020B0604020202020204" pitchFamily="34" charset="0"/>
              </a:rPr>
              <a:t>This resource tells the stories of the many men and women of </a:t>
            </a:r>
            <a:r>
              <a:rPr lang="en-GB" sz="2400">
                <a:latin typeface="Arial" panose="020B0604020202020204" pitchFamily="34" charset="0"/>
              </a:rPr>
              <a:t>African descent </a:t>
            </a:r>
            <a:r>
              <a:rPr lang="en-GB" sz="2400" dirty="0">
                <a:latin typeface="Arial" panose="020B0604020202020204" pitchFamily="34" charset="0"/>
              </a:rPr>
              <a:t>who have visited and lived in villages and towns across the North East of England and Cumbria. </a:t>
            </a:r>
            <a:endParaRPr lang="en-GB" sz="2400" b="1" dirty="0">
              <a:latin typeface="Arial" panose="020B0604020202020204" pitchFamily="34" charset="0"/>
            </a:endParaRPr>
          </a:p>
          <a:p>
            <a:pPr algn="ctr"/>
            <a:endParaRPr lang="en-GB" sz="667" dirty="0">
              <a:latin typeface="Arial" panose="020B0604020202020204" pitchFamily="34" charset="0"/>
            </a:endParaRPr>
          </a:p>
        </p:txBody>
      </p:sp>
      <p:sp>
        <p:nvSpPr>
          <p:cNvPr id="3" name="Title 1">
            <a:extLst>
              <a:ext uri="{FF2B5EF4-FFF2-40B4-BE49-F238E27FC236}">
                <a16:creationId xmlns:a16="http://schemas.microsoft.com/office/drawing/2014/main" id="{CEF8C53D-17DA-4F2C-B49D-67339C60D85C}"/>
              </a:ext>
            </a:extLst>
          </p:cNvPr>
          <p:cNvSpPr txBox="1">
            <a:spLocks/>
          </p:cNvSpPr>
          <p:nvPr/>
        </p:nvSpPr>
        <p:spPr>
          <a:xfrm>
            <a:off x="0" y="557286"/>
            <a:ext cx="9144000" cy="782072"/>
          </a:xfrm>
          <a:prstGeom prst="rect">
            <a:avLst/>
          </a:prstGeom>
        </p:spPr>
        <p:txBody>
          <a:bodyPr>
            <a:noAutofit/>
          </a:bodyPr>
          <a:lstStyle>
            <a:lvl1pPr algn="ctr" defTabSz="457200" rtl="0" eaLnBrk="1" fontAlgn="base" hangingPunct="1">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r>
              <a:rPr lang="en-GB" sz="4800" b="1" dirty="0"/>
              <a:t>African Lives in </a:t>
            </a:r>
          </a:p>
          <a:p>
            <a:r>
              <a:rPr lang="en-GB" sz="4800" b="1" dirty="0"/>
              <a:t>Northern England</a:t>
            </a:r>
          </a:p>
        </p:txBody>
      </p:sp>
      <p:pic>
        <p:nvPicPr>
          <p:cNvPr id="4" name="Picture 3">
            <a:extLst>
              <a:ext uri="{FF2B5EF4-FFF2-40B4-BE49-F238E27FC236}">
                <a16:creationId xmlns:a16="http://schemas.microsoft.com/office/drawing/2014/main" id="{DEE69B07-7A8E-4A04-9F9A-344A8CE3A976}"/>
              </a:ext>
            </a:extLst>
          </p:cNvPr>
          <p:cNvPicPr>
            <a:picLocks noChangeAspect="1"/>
          </p:cNvPicPr>
          <p:nvPr/>
        </p:nvPicPr>
        <p:blipFill rotWithShape="1">
          <a:blip r:embed="rId4"/>
          <a:srcRect t="1525" b="1"/>
          <a:stretch/>
        </p:blipFill>
        <p:spPr>
          <a:xfrm>
            <a:off x="324106" y="2488331"/>
            <a:ext cx="1780590" cy="2554835"/>
          </a:xfrm>
          <a:prstGeom prst="rect">
            <a:avLst/>
          </a:prstGeom>
        </p:spPr>
      </p:pic>
      <p:sp>
        <p:nvSpPr>
          <p:cNvPr id="5" name="Rectangle 4">
            <a:extLst>
              <a:ext uri="{FF2B5EF4-FFF2-40B4-BE49-F238E27FC236}">
                <a16:creationId xmlns:a16="http://schemas.microsoft.com/office/drawing/2014/main" id="{69DC798D-8394-4122-B69C-CF38BB8D1AF7}"/>
              </a:ext>
            </a:extLst>
          </p:cNvPr>
          <p:cNvSpPr/>
          <p:nvPr/>
        </p:nvSpPr>
        <p:spPr>
          <a:xfrm>
            <a:off x="249520" y="5034586"/>
            <a:ext cx="1642342" cy="276999"/>
          </a:xfrm>
          <a:prstGeom prst="rect">
            <a:avLst/>
          </a:prstGeom>
        </p:spPr>
        <p:txBody>
          <a:bodyPr wrap="square">
            <a:spAutoFit/>
          </a:bodyPr>
          <a:lstStyle/>
          <a:p>
            <a:r>
              <a:rPr lang="en-GB" sz="1200" dirty="0">
                <a:latin typeface="Arial" panose="020B0604020202020204" pitchFamily="34" charset="0"/>
              </a:rPr>
              <a:t>Celestine Edwards</a:t>
            </a:r>
          </a:p>
        </p:txBody>
      </p:sp>
      <p:pic>
        <p:nvPicPr>
          <p:cNvPr id="6" name="Picture 5">
            <a:extLst>
              <a:ext uri="{FF2B5EF4-FFF2-40B4-BE49-F238E27FC236}">
                <a16:creationId xmlns:a16="http://schemas.microsoft.com/office/drawing/2014/main" id="{F4C341FE-DABF-42AB-BF1B-FEDE742A93AA}"/>
              </a:ext>
            </a:extLst>
          </p:cNvPr>
          <p:cNvPicPr>
            <a:picLocks noChangeAspect="1"/>
          </p:cNvPicPr>
          <p:nvPr/>
        </p:nvPicPr>
        <p:blipFill>
          <a:blip r:embed="rId5"/>
          <a:stretch>
            <a:fillRect/>
          </a:stretch>
        </p:blipFill>
        <p:spPr>
          <a:xfrm>
            <a:off x="7243696" y="2478649"/>
            <a:ext cx="1576198" cy="2564517"/>
          </a:xfrm>
          <a:prstGeom prst="rect">
            <a:avLst/>
          </a:prstGeom>
        </p:spPr>
      </p:pic>
      <p:sp>
        <p:nvSpPr>
          <p:cNvPr id="7" name="Rectangle 6">
            <a:extLst>
              <a:ext uri="{FF2B5EF4-FFF2-40B4-BE49-F238E27FC236}">
                <a16:creationId xmlns:a16="http://schemas.microsoft.com/office/drawing/2014/main" id="{133F1595-9E42-4CDD-B253-E09A23A580B7}"/>
              </a:ext>
            </a:extLst>
          </p:cNvPr>
          <p:cNvSpPr/>
          <p:nvPr/>
        </p:nvSpPr>
        <p:spPr>
          <a:xfrm>
            <a:off x="7243696" y="5021914"/>
            <a:ext cx="1151442" cy="276999"/>
          </a:xfrm>
          <a:prstGeom prst="rect">
            <a:avLst/>
          </a:prstGeom>
        </p:spPr>
        <p:txBody>
          <a:bodyPr wrap="square">
            <a:spAutoFit/>
          </a:bodyPr>
          <a:lstStyle/>
          <a:p>
            <a:r>
              <a:rPr lang="en-US" sz="1200" dirty="0">
                <a:latin typeface="Arial" panose="020B0604020202020204" pitchFamily="34" charset="0"/>
              </a:rPr>
              <a:t>Ellen Craft</a:t>
            </a:r>
            <a:endParaRPr lang="en-GB" sz="1200" dirty="0">
              <a:latin typeface="Arial" panose="020B0604020202020204" pitchFamily="34" charset="0"/>
            </a:endParaRPr>
          </a:p>
        </p:txBody>
      </p:sp>
      <p:sp>
        <p:nvSpPr>
          <p:cNvPr id="9" name="TextBox 8">
            <a:extLst>
              <a:ext uri="{FF2B5EF4-FFF2-40B4-BE49-F238E27FC236}">
                <a16:creationId xmlns:a16="http://schemas.microsoft.com/office/drawing/2014/main" id="{603A7235-AF4B-4A82-9FDC-387E73DA1B07}"/>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custDataLst>
      <p:tags r:id="rId1"/>
    </p:custDataLst>
    <p:extLst>
      <p:ext uri="{BB962C8B-B14F-4D97-AF65-F5344CB8AC3E}">
        <p14:creationId xmlns:p14="http://schemas.microsoft.com/office/powerpoint/2010/main" val="1841160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1D9FC3-9036-4708-8811-F92070069183}"/>
              </a:ext>
            </a:extLst>
          </p:cNvPr>
          <p:cNvSpPr/>
          <p:nvPr/>
        </p:nvSpPr>
        <p:spPr>
          <a:xfrm>
            <a:off x="5646305" y="4755627"/>
            <a:ext cx="3192458" cy="409664"/>
          </a:xfrm>
          <a:prstGeom prst="rect">
            <a:avLst/>
          </a:prstGeom>
        </p:spPr>
        <p:txBody>
          <a:bodyPr wrap="square">
            <a:spAutoFit/>
          </a:bodyPr>
          <a:lstStyle/>
          <a:p>
            <a:pPr>
              <a:lnSpc>
                <a:spcPct val="107000"/>
              </a:lnSpc>
              <a:spcAft>
                <a:spcPts val="800"/>
              </a:spcAft>
            </a:pPr>
            <a:r>
              <a:rPr lang="en-GB" sz="1000" i="1" dirty="0">
                <a:latin typeface="Arial" panose="020B0604020202020204" pitchFamily="34" charset="0"/>
                <a:ea typeface="Calibri" panose="020F0502020204030204" pitchFamily="34" charset="0"/>
              </a:rPr>
              <a:t>The Black Gate, reproduced courtesy of Don O’Meara, Historic England</a:t>
            </a:r>
          </a:p>
        </p:txBody>
      </p:sp>
      <p:sp>
        <p:nvSpPr>
          <p:cNvPr id="10" name="Title 1">
            <a:extLst>
              <a:ext uri="{FF2B5EF4-FFF2-40B4-BE49-F238E27FC236}">
                <a16:creationId xmlns:a16="http://schemas.microsoft.com/office/drawing/2014/main" id="{35D25487-AA67-4C8C-81E8-E9851F41BD14}"/>
              </a:ext>
            </a:extLst>
          </p:cNvPr>
          <p:cNvSpPr>
            <a:spLocks noGrp="1"/>
          </p:cNvSpPr>
          <p:nvPr>
            <p:ph type="title"/>
          </p:nvPr>
        </p:nvSpPr>
        <p:spPr>
          <a:xfrm>
            <a:off x="0" y="557286"/>
            <a:ext cx="9144000" cy="782072"/>
          </a:xfrm>
        </p:spPr>
        <p:txBody>
          <a:bodyPr>
            <a:noAutofit/>
          </a:bodyPr>
          <a:lstStyle/>
          <a:p>
            <a:pPr algn="ctr"/>
            <a:r>
              <a:rPr lang="en-GB" sz="4800" b="1" dirty="0"/>
              <a:t>William </a:t>
            </a:r>
            <a:r>
              <a:rPr lang="en-GB" sz="4800" b="1" dirty="0" err="1"/>
              <a:t>Fifefield</a:t>
            </a:r>
            <a:endParaRPr lang="en-GB" sz="4800" b="1" dirty="0"/>
          </a:p>
        </p:txBody>
      </p:sp>
      <p:sp>
        <p:nvSpPr>
          <p:cNvPr id="7" name="Content Placeholder 6">
            <a:extLst>
              <a:ext uri="{FF2B5EF4-FFF2-40B4-BE49-F238E27FC236}">
                <a16:creationId xmlns:a16="http://schemas.microsoft.com/office/drawing/2014/main" id="{86D9A6D6-FAA9-437B-8478-D400C4D78A34}"/>
              </a:ext>
            </a:extLst>
          </p:cNvPr>
          <p:cNvSpPr>
            <a:spLocks noGrp="1"/>
          </p:cNvSpPr>
          <p:nvPr>
            <p:ph idx="1"/>
          </p:nvPr>
        </p:nvSpPr>
        <p:spPr>
          <a:xfrm>
            <a:off x="305237" y="1740928"/>
            <a:ext cx="5266267" cy="3014699"/>
          </a:xfrm>
        </p:spPr>
        <p:txBody>
          <a:bodyPr/>
          <a:lstStyle/>
          <a:p>
            <a:pPr marL="0" indent="0">
              <a:buNone/>
            </a:pPr>
            <a:r>
              <a:rPr lang="en-GB" sz="1800" dirty="0"/>
              <a:t>William </a:t>
            </a:r>
            <a:r>
              <a:rPr lang="en-GB" sz="1800" dirty="0" err="1"/>
              <a:t>Fifefield</a:t>
            </a:r>
            <a:r>
              <a:rPr lang="en-GB" sz="1800" dirty="0"/>
              <a:t>, from St Kitts, in the Caribbean, settled in Newcastle in 1794. ‘Well-known and respected’, he worked as a ferryman on the Tyne river. </a:t>
            </a:r>
          </a:p>
          <a:p>
            <a:pPr marL="0" indent="0">
              <a:buNone/>
            </a:pPr>
            <a:endParaRPr lang="en-GB" sz="900" dirty="0"/>
          </a:p>
          <a:p>
            <a:pPr marL="0" indent="0">
              <a:buNone/>
            </a:pPr>
            <a:r>
              <a:rPr lang="en-GB" sz="1800" dirty="0"/>
              <a:t>He and his wife, Margaret </a:t>
            </a:r>
            <a:r>
              <a:rPr lang="en-GB" sz="1800" dirty="0" err="1"/>
              <a:t>Wintrup</a:t>
            </a:r>
            <a:r>
              <a:rPr lang="en-GB" sz="1800" dirty="0"/>
              <a:t>, lived near a building in Newcastle, called the Black Gate. </a:t>
            </a:r>
          </a:p>
          <a:p>
            <a:pPr marL="0" indent="0">
              <a:buNone/>
            </a:pPr>
            <a:endParaRPr lang="en-GB" sz="900" dirty="0"/>
          </a:p>
          <a:p>
            <a:pPr marL="0" indent="0">
              <a:buNone/>
            </a:pPr>
            <a:r>
              <a:rPr lang="en-GB" sz="1800" dirty="0"/>
              <a:t>He died in 1834. His son William Thomas had a hairdresser’s shop on </a:t>
            </a:r>
            <a:r>
              <a:rPr lang="en-GB" sz="1800" dirty="0" err="1"/>
              <a:t>Groat</a:t>
            </a:r>
            <a:r>
              <a:rPr lang="en-GB" sz="1800" dirty="0"/>
              <a:t> Market, Newcastle.</a:t>
            </a:r>
          </a:p>
        </p:txBody>
      </p:sp>
      <p:pic>
        <p:nvPicPr>
          <p:cNvPr id="8" name="Picture 7">
            <a:extLst>
              <a:ext uri="{FF2B5EF4-FFF2-40B4-BE49-F238E27FC236}">
                <a16:creationId xmlns:a16="http://schemas.microsoft.com/office/drawing/2014/main" id="{5CE77986-2FB4-4872-A272-AD46B6D68007}"/>
              </a:ext>
            </a:extLst>
          </p:cNvPr>
          <p:cNvPicPr>
            <a:picLocks noChangeAspect="1"/>
          </p:cNvPicPr>
          <p:nvPr/>
        </p:nvPicPr>
        <p:blipFill rotWithShape="1">
          <a:blip r:embed="rId3"/>
          <a:srcRect t="17477"/>
          <a:stretch/>
        </p:blipFill>
        <p:spPr>
          <a:xfrm>
            <a:off x="5646305" y="1740928"/>
            <a:ext cx="3192458" cy="3003038"/>
          </a:xfrm>
          <a:prstGeom prst="rect">
            <a:avLst/>
          </a:prstGeom>
        </p:spPr>
      </p:pic>
      <p:sp>
        <p:nvSpPr>
          <p:cNvPr id="6" name="TextBox 5">
            <a:extLst>
              <a:ext uri="{FF2B5EF4-FFF2-40B4-BE49-F238E27FC236}">
                <a16:creationId xmlns:a16="http://schemas.microsoft.com/office/drawing/2014/main" id="{B9F9A10E-6817-4507-A8D8-E249D7C4736E}"/>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3080992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A98938-22C6-4C1C-AB66-C2B91EA47C0F}"/>
              </a:ext>
            </a:extLst>
          </p:cNvPr>
          <p:cNvPicPr>
            <a:picLocks noChangeAspect="1"/>
          </p:cNvPicPr>
          <p:nvPr/>
        </p:nvPicPr>
        <p:blipFill rotWithShape="1">
          <a:blip r:embed="rId3"/>
          <a:srcRect t="8235"/>
          <a:stretch/>
        </p:blipFill>
        <p:spPr>
          <a:xfrm>
            <a:off x="4961979" y="2138453"/>
            <a:ext cx="1621677" cy="2377646"/>
          </a:xfrm>
          <a:prstGeom prst="rect">
            <a:avLst/>
          </a:prstGeom>
        </p:spPr>
      </p:pic>
      <p:pic>
        <p:nvPicPr>
          <p:cNvPr id="4" name="Picture 3">
            <a:extLst>
              <a:ext uri="{FF2B5EF4-FFF2-40B4-BE49-F238E27FC236}">
                <a16:creationId xmlns:a16="http://schemas.microsoft.com/office/drawing/2014/main" id="{959583E2-D1E5-4F8E-97B4-03D462A5CB07}"/>
              </a:ext>
            </a:extLst>
          </p:cNvPr>
          <p:cNvPicPr>
            <a:picLocks noChangeAspect="1"/>
          </p:cNvPicPr>
          <p:nvPr/>
        </p:nvPicPr>
        <p:blipFill>
          <a:blip r:embed="rId4"/>
          <a:stretch>
            <a:fillRect/>
          </a:stretch>
        </p:blipFill>
        <p:spPr>
          <a:xfrm>
            <a:off x="6702703" y="2138453"/>
            <a:ext cx="2170364" cy="2377646"/>
          </a:xfrm>
          <a:prstGeom prst="rect">
            <a:avLst/>
          </a:prstGeom>
        </p:spPr>
      </p:pic>
      <p:sp>
        <p:nvSpPr>
          <p:cNvPr id="5" name="Rectangle 4">
            <a:extLst>
              <a:ext uri="{FF2B5EF4-FFF2-40B4-BE49-F238E27FC236}">
                <a16:creationId xmlns:a16="http://schemas.microsoft.com/office/drawing/2014/main" id="{C2E250EE-843A-4104-9271-216907616540}"/>
              </a:ext>
            </a:extLst>
          </p:cNvPr>
          <p:cNvSpPr/>
          <p:nvPr/>
        </p:nvSpPr>
        <p:spPr>
          <a:xfrm>
            <a:off x="4961979" y="4519855"/>
            <a:ext cx="3911088" cy="553998"/>
          </a:xfrm>
          <a:prstGeom prst="rect">
            <a:avLst/>
          </a:prstGeom>
        </p:spPr>
        <p:txBody>
          <a:bodyPr wrap="square">
            <a:spAutoFit/>
          </a:bodyPr>
          <a:lstStyle/>
          <a:p>
            <a:r>
              <a:rPr lang="en-GB" sz="1000" i="1" dirty="0">
                <a:latin typeface="Arial" panose="020B0604020202020204" pitchFamily="34" charset="0"/>
              </a:rPr>
              <a:t>Photograph of Mary Ann Macham and Memorial Stone laid in 2019, reproduced courtesy of Breaking Chains Exhibition, The Old Low Light Heritage Centre, North Shields</a:t>
            </a:r>
          </a:p>
        </p:txBody>
      </p:sp>
      <p:sp>
        <p:nvSpPr>
          <p:cNvPr id="7" name="Title 1">
            <a:extLst>
              <a:ext uri="{FF2B5EF4-FFF2-40B4-BE49-F238E27FC236}">
                <a16:creationId xmlns:a16="http://schemas.microsoft.com/office/drawing/2014/main" id="{07D40B95-734B-4402-A4A5-1F11BC0154AE}"/>
              </a:ext>
            </a:extLst>
          </p:cNvPr>
          <p:cNvSpPr>
            <a:spLocks noGrp="1"/>
          </p:cNvSpPr>
          <p:nvPr>
            <p:ph type="title"/>
          </p:nvPr>
        </p:nvSpPr>
        <p:spPr>
          <a:xfrm>
            <a:off x="71718" y="315238"/>
            <a:ext cx="9144000" cy="782072"/>
          </a:xfrm>
        </p:spPr>
        <p:txBody>
          <a:bodyPr>
            <a:noAutofit/>
          </a:bodyPr>
          <a:lstStyle/>
          <a:p>
            <a:pPr algn="ctr"/>
            <a:r>
              <a:rPr lang="en-GB" sz="4800" b="1" dirty="0"/>
              <a:t>Mary Ann Macham</a:t>
            </a:r>
          </a:p>
        </p:txBody>
      </p:sp>
      <p:sp>
        <p:nvSpPr>
          <p:cNvPr id="6" name="Rectangle 5">
            <a:extLst>
              <a:ext uri="{FF2B5EF4-FFF2-40B4-BE49-F238E27FC236}">
                <a16:creationId xmlns:a16="http://schemas.microsoft.com/office/drawing/2014/main" id="{6981021F-A09A-4E18-8E31-6C0F83AA34BF}"/>
              </a:ext>
            </a:extLst>
          </p:cNvPr>
          <p:cNvSpPr/>
          <p:nvPr/>
        </p:nvSpPr>
        <p:spPr>
          <a:xfrm>
            <a:off x="71718" y="2031032"/>
            <a:ext cx="4572000" cy="3339184"/>
          </a:xfrm>
          <a:prstGeom prst="rect">
            <a:avLst/>
          </a:prstGeom>
        </p:spPr>
        <p:txBody>
          <a:bodyPr>
            <a:spAutoFit/>
          </a:bodyPr>
          <a:lstStyle/>
          <a:p>
            <a:pPr>
              <a:lnSpc>
                <a:spcPct val="107000"/>
              </a:lnSpc>
              <a:spcAft>
                <a:spcPts val="800"/>
              </a:spcAft>
            </a:pPr>
            <a:r>
              <a:rPr lang="en-GB" dirty="0">
                <a:latin typeface="Arial" panose="020B0604020202020204" pitchFamily="34" charset="0"/>
                <a:ea typeface="Times New Roman" panose="02020603050405020304" pitchFamily="18" charset="0"/>
                <a:cs typeface="Times New Roman" panose="02020603050405020304" pitchFamily="18" charset="0"/>
              </a:rPr>
              <a:t>Mary Ann Macham (1802-1893) was sold at 12 years. She escaped enslavement in Virginia, North America and arrived in North Shields on Christmas Day in 1831. She was welcomed by the Miss Spences, a Quaker family. She worked in their household until her marriage to James Blyth, a local rope-maker. She lived in Nelson Street, North Shields and then in </a:t>
            </a:r>
            <a:r>
              <a:rPr lang="en-GB" dirty="0" err="1">
                <a:latin typeface="Arial" panose="020B0604020202020204" pitchFamily="34" charset="0"/>
                <a:ea typeface="Times New Roman" panose="02020603050405020304" pitchFamily="18" charset="0"/>
                <a:cs typeface="Times New Roman" panose="02020603050405020304" pitchFamily="18" charset="0"/>
              </a:rPr>
              <a:t>Benwell</a:t>
            </a:r>
            <a:r>
              <a:rPr lang="en-GB" dirty="0">
                <a:latin typeface="Arial" panose="020B0604020202020204" pitchFamily="34" charset="0"/>
                <a:ea typeface="Times New Roman" panose="02020603050405020304" pitchFamily="18" charset="0"/>
                <a:cs typeface="Times New Roman" panose="02020603050405020304" pitchFamily="18" charset="0"/>
              </a:rPr>
              <a:t>, Newcastle. She died, aged 91, and was buried in Tynemouth. </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CC9BB70-5B82-4C81-90CF-866AFD0A082A}"/>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1695785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C6E545-7C42-4E0E-BBC9-B37612B3F1CC}"/>
              </a:ext>
            </a:extLst>
          </p:cNvPr>
          <p:cNvSpPr/>
          <p:nvPr/>
        </p:nvSpPr>
        <p:spPr>
          <a:xfrm>
            <a:off x="299545" y="1915118"/>
            <a:ext cx="3730588" cy="2585323"/>
          </a:xfrm>
          <a:prstGeom prst="rect">
            <a:avLst/>
          </a:prstGeom>
        </p:spPr>
        <p:txBody>
          <a:bodyPr wrap="square">
            <a:spAutoFit/>
          </a:bodyPr>
          <a:lstStyle/>
          <a:p>
            <a:r>
              <a:rPr lang="en-GB" dirty="0">
                <a:latin typeface="Arial" panose="020B0604020202020204" pitchFamily="34" charset="0"/>
              </a:rPr>
              <a:t>In this picture from the 1740s, artist William Bardwell has painted the rich Captain Robert Fenwick of Northumberland, with his wife and her sister at </a:t>
            </a:r>
            <a:r>
              <a:rPr lang="en-GB" dirty="0" err="1">
                <a:latin typeface="Arial" panose="020B0604020202020204" pitchFamily="34" charset="0"/>
              </a:rPr>
              <a:t>Norham</a:t>
            </a:r>
            <a:r>
              <a:rPr lang="en-GB" dirty="0">
                <a:latin typeface="Arial" panose="020B0604020202020204" pitchFamily="34" charset="0"/>
              </a:rPr>
              <a:t> Castle, Northumberland, one of their homes. Also, at the edge of the painting is an unknown young black servant. </a:t>
            </a:r>
          </a:p>
        </p:txBody>
      </p:sp>
      <p:pic>
        <p:nvPicPr>
          <p:cNvPr id="3" name="Picture 2">
            <a:extLst>
              <a:ext uri="{FF2B5EF4-FFF2-40B4-BE49-F238E27FC236}">
                <a16:creationId xmlns:a16="http://schemas.microsoft.com/office/drawing/2014/main" id="{27D6CDF5-1142-4744-9190-A66CD7CB7B8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113869" y="1339358"/>
            <a:ext cx="3145302" cy="3577480"/>
          </a:xfrm>
          <a:prstGeom prst="rect">
            <a:avLst/>
          </a:prstGeom>
        </p:spPr>
      </p:pic>
      <p:sp>
        <p:nvSpPr>
          <p:cNvPr id="4" name="Rectangle 3">
            <a:extLst>
              <a:ext uri="{FF2B5EF4-FFF2-40B4-BE49-F238E27FC236}">
                <a16:creationId xmlns:a16="http://schemas.microsoft.com/office/drawing/2014/main" id="{D16D65B6-0C45-4F24-8C5C-631017EB27DC}"/>
              </a:ext>
            </a:extLst>
          </p:cNvPr>
          <p:cNvSpPr/>
          <p:nvPr/>
        </p:nvSpPr>
        <p:spPr>
          <a:xfrm>
            <a:off x="5113869" y="4916838"/>
            <a:ext cx="3145302" cy="738985"/>
          </a:xfrm>
          <a:prstGeom prst="rect">
            <a:avLst/>
          </a:prstGeom>
        </p:spPr>
        <p:txBody>
          <a:bodyPr wrap="square">
            <a:spAutoFit/>
          </a:bodyPr>
          <a:lstStyle/>
          <a:p>
            <a:pPr>
              <a:lnSpc>
                <a:spcPct val="107000"/>
              </a:lnSpc>
              <a:spcAft>
                <a:spcPts val="800"/>
              </a:spcAft>
            </a:pPr>
            <a:r>
              <a:rPr lang="en-GB" sz="1000" i="1" dirty="0">
                <a:latin typeface="Arial" panose="020B0604020202020204" pitchFamily="34" charset="0"/>
                <a:ea typeface="Calibri" panose="020F0502020204030204" pitchFamily="34" charset="0"/>
              </a:rPr>
              <a:t>Portrait of Captain Fenwick, his Wife Isabella </a:t>
            </a:r>
            <a:r>
              <a:rPr lang="en-GB" sz="1000" i="1" dirty="0" err="1">
                <a:latin typeface="Arial" panose="020B0604020202020204" pitchFamily="34" charset="0"/>
                <a:ea typeface="Calibri" panose="020F0502020204030204" pitchFamily="34" charset="0"/>
              </a:rPr>
              <a:t>Orde</a:t>
            </a:r>
            <a:r>
              <a:rPr lang="en-GB" sz="1000" i="1" dirty="0">
                <a:latin typeface="Arial" panose="020B0604020202020204" pitchFamily="34" charset="0"/>
                <a:ea typeface="Calibri" panose="020F0502020204030204" pitchFamily="34" charset="0"/>
              </a:rPr>
              <a:t> and her Sister Ann by Thomas Bardwell, TW426810, reproduced courtesy of Laing Art Gallery, Newcastle upon Tyne, TWAM</a:t>
            </a:r>
          </a:p>
        </p:txBody>
      </p:sp>
      <p:sp>
        <p:nvSpPr>
          <p:cNvPr id="5" name="Title 1">
            <a:extLst>
              <a:ext uri="{FF2B5EF4-FFF2-40B4-BE49-F238E27FC236}">
                <a16:creationId xmlns:a16="http://schemas.microsoft.com/office/drawing/2014/main" id="{6A5FD16A-938E-4FE5-AE65-66DF1AC13A02}"/>
              </a:ext>
            </a:extLst>
          </p:cNvPr>
          <p:cNvSpPr>
            <a:spLocks noGrp="1"/>
          </p:cNvSpPr>
          <p:nvPr>
            <p:ph type="title"/>
          </p:nvPr>
        </p:nvSpPr>
        <p:spPr>
          <a:xfrm>
            <a:off x="0" y="557286"/>
            <a:ext cx="9144000" cy="782072"/>
          </a:xfrm>
        </p:spPr>
        <p:txBody>
          <a:bodyPr>
            <a:noAutofit/>
          </a:bodyPr>
          <a:lstStyle/>
          <a:p>
            <a:pPr algn="ctr"/>
            <a:r>
              <a:rPr lang="en-GB" sz="4800" b="1" dirty="0"/>
              <a:t>Unknown young black servant </a:t>
            </a:r>
          </a:p>
        </p:txBody>
      </p:sp>
      <p:sp>
        <p:nvSpPr>
          <p:cNvPr id="6" name="TextBox 5">
            <a:extLst>
              <a:ext uri="{FF2B5EF4-FFF2-40B4-BE49-F238E27FC236}">
                <a16:creationId xmlns:a16="http://schemas.microsoft.com/office/drawing/2014/main" id="{1403E8F1-46FC-4722-8793-F9F6708CCA52}"/>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165777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162D17-20EB-442B-9F88-CA323DB047AE}"/>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
        <p:nvSpPr>
          <p:cNvPr id="4" name="Content Placeholder 3">
            <a:extLst>
              <a:ext uri="{FF2B5EF4-FFF2-40B4-BE49-F238E27FC236}">
                <a16:creationId xmlns:a16="http://schemas.microsoft.com/office/drawing/2014/main" id="{D8D0F982-9470-4B69-BA61-5315E5092F69}"/>
              </a:ext>
            </a:extLst>
          </p:cNvPr>
          <p:cNvSpPr>
            <a:spLocks noGrp="1"/>
          </p:cNvSpPr>
          <p:nvPr>
            <p:ph idx="1"/>
          </p:nvPr>
        </p:nvSpPr>
        <p:spPr>
          <a:xfrm>
            <a:off x="158969" y="1459770"/>
            <a:ext cx="8772197" cy="4002981"/>
          </a:xfrm>
        </p:spPr>
        <p:txBody>
          <a:bodyPr>
            <a:noAutofit/>
          </a:bodyPr>
          <a:lstStyle/>
          <a:p>
            <a:pPr marL="0" indent="0">
              <a:buNone/>
            </a:pPr>
            <a:r>
              <a:rPr lang="en-GB" sz="1800" dirty="0"/>
              <a:t>Use these weblinks to find out more and to complete the tasks on the following slide: </a:t>
            </a:r>
          </a:p>
          <a:p>
            <a:pPr marL="0" indent="0">
              <a:buNone/>
            </a:pPr>
            <a:endParaRPr lang="en-GB" sz="1200" b="1" dirty="0"/>
          </a:p>
          <a:p>
            <a:pPr marL="0" indent="0">
              <a:buNone/>
            </a:pPr>
            <a:r>
              <a:rPr lang="en-GB" sz="1800" dirty="0">
                <a:hlinkClick r:id="rId3"/>
              </a:rPr>
              <a:t>https://www.oldnewcastle.org.uk/black-gate</a:t>
            </a:r>
            <a:r>
              <a:rPr lang="en-GB" sz="1800" dirty="0"/>
              <a:t> </a:t>
            </a:r>
          </a:p>
          <a:p>
            <a:pPr marL="0" indent="0">
              <a:buNone/>
            </a:pPr>
            <a:endParaRPr lang="en-GB" sz="1200" dirty="0"/>
          </a:p>
          <a:p>
            <a:pPr marL="0" indent="0">
              <a:buNone/>
            </a:pPr>
            <a:r>
              <a:rPr lang="en-GB" sz="1800" dirty="0">
                <a:hlinkClick r:id="rId4"/>
              </a:rPr>
              <a:t>http://www.newcastle-antiquaries.org.uk/index.php?pageId=793</a:t>
            </a:r>
            <a:endParaRPr lang="en-GB" sz="1800" dirty="0"/>
          </a:p>
          <a:p>
            <a:pPr marL="0" indent="0">
              <a:buNone/>
            </a:pPr>
            <a:endParaRPr lang="en-GB" sz="1200" dirty="0"/>
          </a:p>
          <a:p>
            <a:pPr marL="0" indent="0">
              <a:buNone/>
            </a:pPr>
            <a:r>
              <a:rPr lang="en-GB" sz="1800" dirty="0">
                <a:hlinkClick r:id="rId5"/>
              </a:rPr>
              <a:t>https://www.youtube.com/watch?v=UGWRrytmRaU</a:t>
            </a:r>
            <a:endParaRPr lang="en-GB" sz="1800" dirty="0"/>
          </a:p>
          <a:p>
            <a:pPr marL="0" indent="0">
              <a:buNone/>
            </a:pPr>
            <a:endParaRPr lang="en-GB" sz="1200" dirty="0"/>
          </a:p>
          <a:p>
            <a:pPr marL="0" indent="0">
              <a:buNone/>
            </a:pPr>
            <a:r>
              <a:rPr lang="en-GB" sz="1800" dirty="0">
                <a:hlinkClick r:id="rId6"/>
              </a:rPr>
              <a:t>https://www.english-heritage.org.uk/visit/places/portchester-castle/history-and-stories/black-people-in-late-18th-century-britain/</a:t>
            </a:r>
            <a:endParaRPr lang="en-GB" sz="1800" dirty="0"/>
          </a:p>
          <a:p>
            <a:pPr marL="0" indent="0">
              <a:buNone/>
            </a:pPr>
            <a:endParaRPr lang="en-GB" sz="1200" dirty="0"/>
          </a:p>
          <a:p>
            <a:pPr marL="0" indent="0">
              <a:buNone/>
            </a:pPr>
            <a:r>
              <a:rPr lang="en-GB" sz="1800" dirty="0">
                <a:hlinkClick r:id="rId7"/>
              </a:rPr>
              <a:t>https://www.runaways.gla.ac.uk/</a:t>
            </a:r>
            <a:r>
              <a:rPr lang="en-GB" sz="1800" dirty="0"/>
              <a:t> </a:t>
            </a:r>
          </a:p>
          <a:p>
            <a:pPr marL="0" indent="0">
              <a:buNone/>
            </a:pPr>
            <a:r>
              <a:rPr lang="en-GB" sz="1800" dirty="0"/>
              <a:t> </a:t>
            </a:r>
          </a:p>
          <a:p>
            <a:pPr marL="0" indent="0">
              <a:buNone/>
            </a:pPr>
            <a:endParaRPr lang="en-GB" sz="1800" dirty="0"/>
          </a:p>
          <a:p>
            <a:pPr marL="0" indent="0">
              <a:buNone/>
            </a:pPr>
            <a:endParaRPr lang="en-GB" sz="2400" b="1" dirty="0"/>
          </a:p>
        </p:txBody>
      </p:sp>
      <p:sp>
        <p:nvSpPr>
          <p:cNvPr id="6" name="TextBox 5">
            <a:extLst>
              <a:ext uri="{FF2B5EF4-FFF2-40B4-BE49-F238E27FC236}">
                <a16:creationId xmlns:a16="http://schemas.microsoft.com/office/drawing/2014/main" id="{817AAF94-399E-4A22-99D9-E6DC4A63E8F4}"/>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1843905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162D17-20EB-442B-9F88-CA323DB047AE}"/>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
        <p:nvSpPr>
          <p:cNvPr id="4" name="Content Placeholder 3">
            <a:extLst>
              <a:ext uri="{FF2B5EF4-FFF2-40B4-BE49-F238E27FC236}">
                <a16:creationId xmlns:a16="http://schemas.microsoft.com/office/drawing/2014/main" id="{D8D0F982-9470-4B69-BA61-5315E5092F69}"/>
              </a:ext>
            </a:extLst>
          </p:cNvPr>
          <p:cNvSpPr>
            <a:spLocks noGrp="1"/>
          </p:cNvSpPr>
          <p:nvPr>
            <p:ph idx="1"/>
          </p:nvPr>
        </p:nvSpPr>
        <p:spPr>
          <a:xfrm>
            <a:off x="101599" y="1459770"/>
            <a:ext cx="9042401" cy="4174980"/>
          </a:xfrm>
        </p:spPr>
        <p:txBody>
          <a:bodyPr>
            <a:noAutofit/>
          </a:bodyPr>
          <a:lstStyle/>
          <a:p>
            <a:r>
              <a:rPr lang="en-GB" sz="1800" dirty="0"/>
              <a:t>There is still a ferry on the Tyne River. Which two towns do the ferries travel between?</a:t>
            </a:r>
          </a:p>
          <a:p>
            <a:r>
              <a:rPr lang="en-GB" sz="1800" dirty="0"/>
              <a:t>What is the Black Gate in Newcastle? When was it built? </a:t>
            </a:r>
          </a:p>
          <a:p>
            <a:r>
              <a:rPr lang="en-GB" sz="1800" dirty="0"/>
              <a:t>William came from St Kitts in the Caribbean and Mary Ann came from Virginia, USA. Can you find these places on a map? Which is closer to England?</a:t>
            </a:r>
          </a:p>
          <a:p>
            <a:r>
              <a:rPr lang="en-GB" sz="1800" dirty="0"/>
              <a:t>Many people escaped enslavement by fleeing to parts of North America or countries where enslaving people was illegal. Who might have helped Mary Ann escape and travel to England?</a:t>
            </a:r>
          </a:p>
          <a:p>
            <a:r>
              <a:rPr lang="en-GB" sz="1800" dirty="0"/>
              <a:t>Rich people often included richly dressed black servants in their pictures to show off their wealth. What would you choose to show off? </a:t>
            </a:r>
          </a:p>
          <a:p>
            <a:endParaRPr lang="en-GB" sz="1800" dirty="0"/>
          </a:p>
          <a:p>
            <a:pPr marL="0" indent="0" algn="ctr">
              <a:buNone/>
            </a:pPr>
            <a:r>
              <a:rPr lang="en-GB" sz="1800" b="1" dirty="0"/>
              <a:t>Enquiry Question?</a:t>
            </a:r>
            <a:endParaRPr lang="en-GB" sz="900" b="1" dirty="0"/>
          </a:p>
          <a:p>
            <a:pPr marL="0" indent="0" algn="ctr">
              <a:buNone/>
            </a:pPr>
            <a:r>
              <a:rPr lang="en-GB" sz="1800" dirty="0"/>
              <a:t>Can you find any other people of African descent working as servants in Britain during the 18th century. Is there evidence of what their role included &amp; how they were treated? </a:t>
            </a:r>
          </a:p>
          <a:p>
            <a:endParaRPr lang="en-GB" sz="2400" b="1" dirty="0"/>
          </a:p>
        </p:txBody>
      </p:sp>
      <p:sp>
        <p:nvSpPr>
          <p:cNvPr id="6" name="TextBox 5">
            <a:extLst>
              <a:ext uri="{FF2B5EF4-FFF2-40B4-BE49-F238E27FC236}">
                <a16:creationId xmlns:a16="http://schemas.microsoft.com/office/drawing/2014/main" id="{B9A9C125-0538-4A24-ADB5-9F6B8B333BD5}"/>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4031043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CA8B53-6EE0-483D-BF90-31321FE70874}"/>
              </a:ext>
            </a:extLst>
          </p:cNvPr>
          <p:cNvSpPr/>
          <p:nvPr/>
        </p:nvSpPr>
        <p:spPr>
          <a:xfrm>
            <a:off x="304800" y="1004775"/>
            <a:ext cx="4572000" cy="646331"/>
          </a:xfrm>
          <a:prstGeom prst="rect">
            <a:avLst/>
          </a:prstGeom>
        </p:spPr>
        <p:txBody>
          <a:bodyPr>
            <a:spAutoFit/>
          </a:bodyPr>
          <a:lstStyle/>
          <a:p>
            <a:endParaRPr lang="en-GB" dirty="0">
              <a:latin typeface="Arial" panose="020B0604020202020204" pitchFamily="34" charset="0"/>
            </a:endParaRPr>
          </a:p>
          <a:p>
            <a:endParaRPr lang="en-GB" dirty="0">
              <a:latin typeface="Arial" panose="020B0604020202020204" pitchFamily="34" charset="0"/>
            </a:endParaRPr>
          </a:p>
        </p:txBody>
      </p:sp>
      <p:pic>
        <p:nvPicPr>
          <p:cNvPr id="3" name="Picture 2">
            <a:extLst>
              <a:ext uri="{FF2B5EF4-FFF2-40B4-BE49-F238E27FC236}">
                <a16:creationId xmlns:a16="http://schemas.microsoft.com/office/drawing/2014/main" id="{EE403A64-A25F-4EE5-9A30-003EA98614C8}"/>
              </a:ext>
            </a:extLst>
          </p:cNvPr>
          <p:cNvPicPr>
            <a:picLocks noChangeAspect="1"/>
          </p:cNvPicPr>
          <p:nvPr/>
        </p:nvPicPr>
        <p:blipFill>
          <a:blip r:embed="rId3"/>
          <a:stretch>
            <a:fillRect/>
          </a:stretch>
        </p:blipFill>
        <p:spPr>
          <a:xfrm>
            <a:off x="2203175" y="2127671"/>
            <a:ext cx="3741258" cy="2641398"/>
          </a:xfrm>
          <a:prstGeom prst="rect">
            <a:avLst/>
          </a:prstGeom>
        </p:spPr>
      </p:pic>
      <p:pic>
        <p:nvPicPr>
          <p:cNvPr id="4" name="Picture 3">
            <a:extLst>
              <a:ext uri="{FF2B5EF4-FFF2-40B4-BE49-F238E27FC236}">
                <a16:creationId xmlns:a16="http://schemas.microsoft.com/office/drawing/2014/main" id="{E7555958-01ED-4F7E-9504-F16CDE94DAA0}"/>
              </a:ext>
            </a:extLst>
          </p:cNvPr>
          <p:cNvPicPr>
            <a:picLocks noChangeAspect="1"/>
          </p:cNvPicPr>
          <p:nvPr/>
        </p:nvPicPr>
        <p:blipFill>
          <a:blip r:embed="rId4"/>
          <a:stretch>
            <a:fillRect/>
          </a:stretch>
        </p:blipFill>
        <p:spPr>
          <a:xfrm>
            <a:off x="304800" y="2105042"/>
            <a:ext cx="1749972" cy="2686656"/>
          </a:xfrm>
          <a:prstGeom prst="rect">
            <a:avLst/>
          </a:prstGeom>
        </p:spPr>
      </p:pic>
      <p:sp>
        <p:nvSpPr>
          <p:cNvPr id="7" name="Rectangle 6">
            <a:extLst>
              <a:ext uri="{FF2B5EF4-FFF2-40B4-BE49-F238E27FC236}">
                <a16:creationId xmlns:a16="http://schemas.microsoft.com/office/drawing/2014/main" id="{D065F9CD-9024-42C5-926E-E7543CAB1CB0}"/>
              </a:ext>
            </a:extLst>
          </p:cNvPr>
          <p:cNvSpPr/>
          <p:nvPr/>
        </p:nvSpPr>
        <p:spPr>
          <a:xfrm>
            <a:off x="304800" y="4769069"/>
            <a:ext cx="2172243" cy="276999"/>
          </a:xfrm>
          <a:prstGeom prst="rect">
            <a:avLst/>
          </a:prstGeom>
        </p:spPr>
        <p:txBody>
          <a:bodyPr wrap="square">
            <a:spAutoFit/>
          </a:bodyPr>
          <a:lstStyle/>
          <a:p>
            <a:r>
              <a:rPr lang="en-GB" sz="1200" dirty="0">
                <a:latin typeface="Arial" panose="020B0604020202020204" pitchFamily="34" charset="0"/>
              </a:rPr>
              <a:t>Jimmy Durham</a:t>
            </a:r>
          </a:p>
        </p:txBody>
      </p:sp>
      <p:sp>
        <p:nvSpPr>
          <p:cNvPr id="9" name="Title 1">
            <a:extLst>
              <a:ext uri="{FF2B5EF4-FFF2-40B4-BE49-F238E27FC236}">
                <a16:creationId xmlns:a16="http://schemas.microsoft.com/office/drawing/2014/main" id="{A99FAB57-EE2A-44B4-B4D2-282D24C498EC}"/>
              </a:ext>
            </a:extLst>
          </p:cNvPr>
          <p:cNvSpPr>
            <a:spLocks noGrp="1"/>
          </p:cNvSpPr>
          <p:nvPr>
            <p:ph type="title"/>
          </p:nvPr>
        </p:nvSpPr>
        <p:spPr>
          <a:xfrm>
            <a:off x="0" y="557286"/>
            <a:ext cx="9144000" cy="782072"/>
          </a:xfrm>
        </p:spPr>
        <p:txBody>
          <a:bodyPr>
            <a:noAutofit/>
          </a:bodyPr>
          <a:lstStyle/>
          <a:p>
            <a:pPr algn="ctr"/>
            <a:r>
              <a:rPr lang="en-GB" sz="4800" b="1" dirty="0"/>
              <a:t>Africans in Uniform</a:t>
            </a:r>
          </a:p>
        </p:txBody>
      </p:sp>
      <p:pic>
        <p:nvPicPr>
          <p:cNvPr id="10" name="Picture 9">
            <a:extLst>
              <a:ext uri="{FF2B5EF4-FFF2-40B4-BE49-F238E27FC236}">
                <a16:creationId xmlns:a16="http://schemas.microsoft.com/office/drawing/2014/main" id="{6D1461EB-A014-4D75-BF3D-6BEF75ECD7D1}"/>
              </a:ext>
            </a:extLst>
          </p:cNvPr>
          <p:cNvPicPr>
            <a:picLocks noChangeAspect="1"/>
          </p:cNvPicPr>
          <p:nvPr/>
        </p:nvPicPr>
        <p:blipFill rotWithShape="1">
          <a:blip r:embed="rId5"/>
          <a:srcRect l="14673" r="10885"/>
          <a:stretch/>
        </p:blipFill>
        <p:spPr>
          <a:xfrm>
            <a:off x="6092349" y="2718360"/>
            <a:ext cx="2712048" cy="2050709"/>
          </a:xfrm>
          <a:prstGeom prst="rect">
            <a:avLst/>
          </a:prstGeom>
        </p:spPr>
      </p:pic>
      <p:sp>
        <p:nvSpPr>
          <p:cNvPr id="12" name="Rectangle 11">
            <a:extLst>
              <a:ext uri="{FF2B5EF4-FFF2-40B4-BE49-F238E27FC236}">
                <a16:creationId xmlns:a16="http://schemas.microsoft.com/office/drawing/2014/main" id="{87855044-E12E-4704-AE76-74AC4DC5CA06}"/>
              </a:ext>
            </a:extLst>
          </p:cNvPr>
          <p:cNvSpPr/>
          <p:nvPr/>
        </p:nvSpPr>
        <p:spPr>
          <a:xfrm>
            <a:off x="6092349" y="4785998"/>
            <a:ext cx="2172243" cy="276999"/>
          </a:xfrm>
          <a:prstGeom prst="rect">
            <a:avLst/>
          </a:prstGeom>
        </p:spPr>
        <p:txBody>
          <a:bodyPr wrap="square">
            <a:spAutoFit/>
          </a:bodyPr>
          <a:lstStyle/>
          <a:p>
            <a:r>
              <a:rPr lang="en-GB" sz="1200" dirty="0">
                <a:latin typeface="Arial" panose="020B0604020202020204" pitchFamily="34" charset="0"/>
              </a:rPr>
              <a:t>John Kent plaque</a:t>
            </a:r>
          </a:p>
        </p:txBody>
      </p:sp>
      <p:sp>
        <p:nvSpPr>
          <p:cNvPr id="11" name="TextBox 10">
            <a:extLst>
              <a:ext uri="{FF2B5EF4-FFF2-40B4-BE49-F238E27FC236}">
                <a16:creationId xmlns:a16="http://schemas.microsoft.com/office/drawing/2014/main" id="{0D7D5F1C-1B80-4B6D-8CC4-E2BE879C9C61}"/>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31936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CA8B53-6EE0-483D-BF90-31321FE70874}"/>
              </a:ext>
            </a:extLst>
          </p:cNvPr>
          <p:cNvSpPr/>
          <p:nvPr/>
        </p:nvSpPr>
        <p:spPr>
          <a:xfrm>
            <a:off x="304800" y="1004775"/>
            <a:ext cx="4572000" cy="646331"/>
          </a:xfrm>
          <a:prstGeom prst="rect">
            <a:avLst/>
          </a:prstGeom>
        </p:spPr>
        <p:txBody>
          <a:bodyPr>
            <a:spAutoFit/>
          </a:bodyPr>
          <a:lstStyle/>
          <a:p>
            <a:endParaRPr lang="en-GB" dirty="0">
              <a:latin typeface="Arial" panose="020B0604020202020204" pitchFamily="34" charset="0"/>
            </a:endParaRPr>
          </a:p>
          <a:p>
            <a:endParaRPr lang="en-GB" dirty="0">
              <a:latin typeface="Arial" panose="020B0604020202020204" pitchFamily="34" charset="0"/>
            </a:endParaRPr>
          </a:p>
        </p:txBody>
      </p:sp>
      <p:pic>
        <p:nvPicPr>
          <p:cNvPr id="3" name="Picture 2">
            <a:extLst>
              <a:ext uri="{FF2B5EF4-FFF2-40B4-BE49-F238E27FC236}">
                <a16:creationId xmlns:a16="http://schemas.microsoft.com/office/drawing/2014/main" id="{EE403A64-A25F-4EE5-9A30-003EA98614C8}"/>
              </a:ext>
            </a:extLst>
          </p:cNvPr>
          <p:cNvPicPr>
            <a:picLocks noChangeAspect="1"/>
          </p:cNvPicPr>
          <p:nvPr/>
        </p:nvPicPr>
        <p:blipFill>
          <a:blip r:embed="rId3"/>
          <a:stretch>
            <a:fillRect/>
          </a:stretch>
        </p:blipFill>
        <p:spPr>
          <a:xfrm>
            <a:off x="5363766" y="2872199"/>
            <a:ext cx="3475434" cy="2453721"/>
          </a:xfrm>
          <a:prstGeom prst="rect">
            <a:avLst/>
          </a:prstGeom>
        </p:spPr>
      </p:pic>
      <p:pic>
        <p:nvPicPr>
          <p:cNvPr id="4" name="Picture 3">
            <a:extLst>
              <a:ext uri="{FF2B5EF4-FFF2-40B4-BE49-F238E27FC236}">
                <a16:creationId xmlns:a16="http://schemas.microsoft.com/office/drawing/2014/main" id="{E7555958-01ED-4F7E-9504-F16CDE94DAA0}"/>
              </a:ext>
            </a:extLst>
          </p:cNvPr>
          <p:cNvPicPr>
            <a:picLocks noChangeAspect="1"/>
          </p:cNvPicPr>
          <p:nvPr/>
        </p:nvPicPr>
        <p:blipFill>
          <a:blip r:embed="rId4"/>
          <a:stretch>
            <a:fillRect/>
          </a:stretch>
        </p:blipFill>
        <p:spPr>
          <a:xfrm>
            <a:off x="7088741" y="141011"/>
            <a:ext cx="1750459" cy="2687403"/>
          </a:xfrm>
          <a:prstGeom prst="rect">
            <a:avLst/>
          </a:prstGeom>
        </p:spPr>
      </p:pic>
      <p:sp>
        <p:nvSpPr>
          <p:cNvPr id="9" name="Title 1">
            <a:extLst>
              <a:ext uri="{FF2B5EF4-FFF2-40B4-BE49-F238E27FC236}">
                <a16:creationId xmlns:a16="http://schemas.microsoft.com/office/drawing/2014/main" id="{A99FAB57-EE2A-44B4-B4D2-282D24C498EC}"/>
              </a:ext>
            </a:extLst>
          </p:cNvPr>
          <p:cNvSpPr>
            <a:spLocks noGrp="1"/>
          </p:cNvSpPr>
          <p:nvPr>
            <p:ph type="title"/>
          </p:nvPr>
        </p:nvSpPr>
        <p:spPr>
          <a:xfrm>
            <a:off x="0" y="557286"/>
            <a:ext cx="9144000" cy="782072"/>
          </a:xfrm>
        </p:spPr>
        <p:txBody>
          <a:bodyPr>
            <a:noAutofit/>
          </a:bodyPr>
          <a:lstStyle/>
          <a:p>
            <a:pPr marL="0" indent="0" algn="ctr">
              <a:buNone/>
            </a:pPr>
            <a:r>
              <a:rPr lang="en-GB" sz="4800" b="1" dirty="0"/>
              <a:t>Jimmy Durham</a:t>
            </a:r>
          </a:p>
        </p:txBody>
      </p:sp>
      <p:sp>
        <p:nvSpPr>
          <p:cNvPr id="6" name="Content Placeholder 5">
            <a:extLst>
              <a:ext uri="{FF2B5EF4-FFF2-40B4-BE49-F238E27FC236}">
                <a16:creationId xmlns:a16="http://schemas.microsoft.com/office/drawing/2014/main" id="{915BEF5E-885A-4D04-8536-D5357EECB66E}"/>
              </a:ext>
            </a:extLst>
          </p:cNvPr>
          <p:cNvSpPr>
            <a:spLocks noGrp="1"/>
          </p:cNvSpPr>
          <p:nvPr>
            <p:ph idx="1"/>
          </p:nvPr>
        </p:nvSpPr>
        <p:spPr>
          <a:xfrm>
            <a:off x="304800" y="1583894"/>
            <a:ext cx="4754166" cy="3752246"/>
          </a:xfrm>
        </p:spPr>
        <p:txBody>
          <a:bodyPr/>
          <a:lstStyle/>
          <a:p>
            <a:pPr marL="0" indent="0">
              <a:buNone/>
            </a:pPr>
            <a:r>
              <a:rPr lang="en-GB" sz="1800" dirty="0"/>
              <a:t>In 1885, the Durham Light Infantry, having defeated a local army, found a baby in a boat on the Nile in the Sudan, Africa. The regiment adopted the baby and at the age of 14 he became the first African allowed to join the regular British army. </a:t>
            </a:r>
          </a:p>
          <a:p>
            <a:pPr marL="0" indent="0">
              <a:buNone/>
            </a:pPr>
            <a:endParaRPr lang="en-GB" sz="900" dirty="0"/>
          </a:p>
          <a:p>
            <a:pPr marL="0" indent="0">
              <a:buNone/>
            </a:pPr>
            <a:r>
              <a:rPr lang="en-GB" sz="1800" dirty="0"/>
              <a:t>He played the clarinet and violin in the army band. He lived in Darlington, Tyneside, and Bishop Auckland. He was a strong temperance supporter and died in Ireland aged 27 years, three weeks before his daughter was born. </a:t>
            </a:r>
          </a:p>
        </p:txBody>
      </p:sp>
      <p:sp>
        <p:nvSpPr>
          <p:cNvPr id="7" name="Rectangle 6">
            <a:extLst>
              <a:ext uri="{FF2B5EF4-FFF2-40B4-BE49-F238E27FC236}">
                <a16:creationId xmlns:a16="http://schemas.microsoft.com/office/drawing/2014/main" id="{D065F9CD-9024-42C5-926E-E7543CAB1CB0}"/>
              </a:ext>
            </a:extLst>
          </p:cNvPr>
          <p:cNvSpPr/>
          <p:nvPr/>
        </p:nvSpPr>
        <p:spPr>
          <a:xfrm>
            <a:off x="5363766" y="5314890"/>
            <a:ext cx="3475434" cy="400110"/>
          </a:xfrm>
          <a:prstGeom prst="rect">
            <a:avLst/>
          </a:prstGeom>
        </p:spPr>
        <p:txBody>
          <a:bodyPr wrap="square">
            <a:spAutoFit/>
          </a:bodyPr>
          <a:lstStyle/>
          <a:p>
            <a:r>
              <a:rPr lang="en-GB" sz="1000" i="1" dirty="0">
                <a:latin typeface="Arial" panose="020B0604020202020204" pitchFamily="34" charset="0"/>
              </a:rPr>
              <a:t>Jimmy Durham, reproduced courtesy of DLI Archives and Durham County Record Office</a:t>
            </a:r>
          </a:p>
        </p:txBody>
      </p:sp>
      <p:sp>
        <p:nvSpPr>
          <p:cNvPr id="8" name="TextBox 7">
            <a:extLst>
              <a:ext uri="{FF2B5EF4-FFF2-40B4-BE49-F238E27FC236}">
                <a16:creationId xmlns:a16="http://schemas.microsoft.com/office/drawing/2014/main" id="{DC85EB92-5C63-4BEE-B233-6200ABF687E9}"/>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2D0BB7-2C8A-44A8-AA09-D2F0934FC770}"/>
              </a:ext>
            </a:extLst>
          </p:cNvPr>
          <p:cNvSpPr/>
          <p:nvPr/>
        </p:nvSpPr>
        <p:spPr>
          <a:xfrm>
            <a:off x="433608" y="1373854"/>
            <a:ext cx="4019337" cy="4108817"/>
          </a:xfrm>
          <a:prstGeom prst="rect">
            <a:avLst/>
          </a:prstGeom>
        </p:spPr>
        <p:txBody>
          <a:bodyPr wrap="square">
            <a:spAutoFit/>
          </a:bodyPr>
          <a:lstStyle/>
          <a:p>
            <a:r>
              <a:rPr lang="en-GB" dirty="0">
                <a:latin typeface="Arial" panose="020B0604020202020204" pitchFamily="34" charset="0"/>
              </a:rPr>
              <a:t>John Kent (1805-1886) nicknamed ‘Black Kent’ is considered the first black police officer in Britain. He was a watchman and a parish constable in </a:t>
            </a:r>
            <a:r>
              <a:rPr lang="en-GB" dirty="0" err="1">
                <a:latin typeface="Arial" panose="020B0604020202020204" pitchFamily="34" charset="0"/>
              </a:rPr>
              <a:t>Maryport</a:t>
            </a:r>
            <a:r>
              <a:rPr lang="en-GB" dirty="0">
                <a:latin typeface="Arial" panose="020B0604020202020204" pitchFamily="34" charset="0"/>
              </a:rPr>
              <a:t>, near Carlisle and a constable in Carlisle, Cumbria. </a:t>
            </a:r>
          </a:p>
          <a:p>
            <a:endParaRPr lang="en-GB" sz="900" dirty="0">
              <a:latin typeface="Arial" panose="020B0604020202020204" pitchFamily="34" charset="0"/>
            </a:endParaRPr>
          </a:p>
          <a:p>
            <a:r>
              <a:rPr lang="en-GB" dirty="0">
                <a:latin typeface="Arial" panose="020B0604020202020204" pitchFamily="34" charset="0"/>
              </a:rPr>
              <a:t>He rescued a 17-year-old from drowning, kept the peace most of the time and fought fires. He worked at Carlisle Citadel railway station as a railway policeman. </a:t>
            </a:r>
          </a:p>
          <a:p>
            <a:endParaRPr lang="en-GB" dirty="0">
              <a:latin typeface="Arial" panose="020B0604020202020204" pitchFamily="34" charset="0"/>
            </a:endParaRPr>
          </a:p>
          <a:p>
            <a:r>
              <a:rPr lang="en-GB" dirty="0">
                <a:latin typeface="Arial" panose="020B0604020202020204" pitchFamily="34" charset="0"/>
              </a:rPr>
              <a:t>He was described as ‘a Carlisle notable’ on his death in 1886.</a:t>
            </a:r>
          </a:p>
        </p:txBody>
      </p:sp>
      <p:pic>
        <p:nvPicPr>
          <p:cNvPr id="3" name="Picture 2">
            <a:extLst>
              <a:ext uri="{FF2B5EF4-FFF2-40B4-BE49-F238E27FC236}">
                <a16:creationId xmlns:a16="http://schemas.microsoft.com/office/drawing/2014/main" id="{60570BFF-3406-4F4A-9F70-7C2475372999}"/>
              </a:ext>
            </a:extLst>
          </p:cNvPr>
          <p:cNvPicPr>
            <a:picLocks noChangeAspect="1"/>
          </p:cNvPicPr>
          <p:nvPr/>
        </p:nvPicPr>
        <p:blipFill rotWithShape="1">
          <a:blip r:embed="rId3"/>
          <a:srcRect l="14673" r="10885"/>
          <a:stretch/>
        </p:blipFill>
        <p:spPr>
          <a:xfrm>
            <a:off x="5234152" y="2001873"/>
            <a:ext cx="3556922" cy="2689559"/>
          </a:xfrm>
          <a:prstGeom prst="rect">
            <a:avLst/>
          </a:prstGeom>
        </p:spPr>
      </p:pic>
      <p:sp>
        <p:nvSpPr>
          <p:cNvPr id="4" name="Rectangle 3">
            <a:extLst>
              <a:ext uri="{FF2B5EF4-FFF2-40B4-BE49-F238E27FC236}">
                <a16:creationId xmlns:a16="http://schemas.microsoft.com/office/drawing/2014/main" id="{F6684BB1-4402-4A84-9106-B1525A217ED8}"/>
              </a:ext>
            </a:extLst>
          </p:cNvPr>
          <p:cNvSpPr/>
          <p:nvPr/>
        </p:nvSpPr>
        <p:spPr>
          <a:xfrm>
            <a:off x="5173517" y="4691433"/>
            <a:ext cx="3617557" cy="400110"/>
          </a:xfrm>
          <a:prstGeom prst="rect">
            <a:avLst/>
          </a:prstGeom>
        </p:spPr>
        <p:txBody>
          <a:bodyPr wrap="square">
            <a:spAutoFit/>
          </a:bodyPr>
          <a:lstStyle/>
          <a:p>
            <a:r>
              <a:rPr lang="en-GB" sz="1000" i="1" dirty="0">
                <a:latin typeface="Arial" panose="020B0604020202020204" pitchFamily="34" charset="0"/>
              </a:rPr>
              <a:t>John Kent plaque, reproduced courtesy of </a:t>
            </a:r>
            <a:r>
              <a:rPr lang="en-GB" sz="1000" i="1" dirty="0" err="1">
                <a:latin typeface="Arial" panose="020B0604020202020204" pitchFamily="34" charset="0"/>
              </a:rPr>
              <a:t>Maryport</a:t>
            </a:r>
            <a:r>
              <a:rPr lang="en-GB" sz="1000" i="1" dirty="0">
                <a:latin typeface="Arial" panose="020B0604020202020204" pitchFamily="34" charset="0"/>
              </a:rPr>
              <a:t> Town Council</a:t>
            </a:r>
          </a:p>
        </p:txBody>
      </p:sp>
      <p:sp>
        <p:nvSpPr>
          <p:cNvPr id="5" name="Title 1">
            <a:extLst>
              <a:ext uri="{FF2B5EF4-FFF2-40B4-BE49-F238E27FC236}">
                <a16:creationId xmlns:a16="http://schemas.microsoft.com/office/drawing/2014/main" id="{B0A2A69F-786E-4AA1-A24C-B34DDF3ABBDC}"/>
              </a:ext>
            </a:extLst>
          </p:cNvPr>
          <p:cNvSpPr>
            <a:spLocks noGrp="1"/>
          </p:cNvSpPr>
          <p:nvPr>
            <p:ph type="title"/>
          </p:nvPr>
        </p:nvSpPr>
        <p:spPr>
          <a:xfrm>
            <a:off x="0" y="557286"/>
            <a:ext cx="9144000" cy="782072"/>
          </a:xfrm>
        </p:spPr>
        <p:txBody>
          <a:bodyPr>
            <a:noAutofit/>
          </a:bodyPr>
          <a:lstStyle/>
          <a:p>
            <a:pPr algn="ctr"/>
            <a:r>
              <a:rPr lang="en-GB" sz="4800" b="1" dirty="0"/>
              <a:t>John Kent</a:t>
            </a:r>
          </a:p>
        </p:txBody>
      </p:sp>
      <p:sp>
        <p:nvSpPr>
          <p:cNvPr id="6" name="TextBox 5">
            <a:extLst>
              <a:ext uri="{FF2B5EF4-FFF2-40B4-BE49-F238E27FC236}">
                <a16:creationId xmlns:a16="http://schemas.microsoft.com/office/drawing/2014/main" id="{D2C7B163-27F9-4241-A571-67832FDC6505}"/>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3254625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33E2A-6DE3-43DB-961C-5960DE1D6ADB}"/>
              </a:ext>
            </a:extLst>
          </p:cNvPr>
          <p:cNvSpPr/>
          <p:nvPr/>
        </p:nvSpPr>
        <p:spPr>
          <a:xfrm>
            <a:off x="194734" y="1549673"/>
            <a:ext cx="4538134" cy="646331"/>
          </a:xfrm>
          <a:prstGeom prst="rect">
            <a:avLst/>
          </a:prstGeom>
        </p:spPr>
        <p:txBody>
          <a:bodyPr wrap="square">
            <a:spAutoFit/>
          </a:bodyPr>
          <a:lstStyle/>
          <a:p>
            <a:endParaRPr lang="en-GB" dirty="0">
              <a:latin typeface="Arial" panose="020B0604020202020204" pitchFamily="34" charset="0"/>
            </a:endParaRPr>
          </a:p>
          <a:p>
            <a:endParaRPr lang="en-GB" dirty="0">
              <a:latin typeface="Arial" panose="020B0604020202020204" pitchFamily="34" charset="0"/>
            </a:endParaRPr>
          </a:p>
        </p:txBody>
      </p:sp>
      <p:sp>
        <p:nvSpPr>
          <p:cNvPr id="6" name="Title 1">
            <a:extLst>
              <a:ext uri="{FF2B5EF4-FFF2-40B4-BE49-F238E27FC236}">
                <a16:creationId xmlns:a16="http://schemas.microsoft.com/office/drawing/2014/main" id="{BABE5A74-F70F-4655-8734-8B1364171276}"/>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
        <p:nvSpPr>
          <p:cNvPr id="11" name="Content Placeholder 10">
            <a:extLst>
              <a:ext uri="{FF2B5EF4-FFF2-40B4-BE49-F238E27FC236}">
                <a16:creationId xmlns:a16="http://schemas.microsoft.com/office/drawing/2014/main" id="{5F5BC26E-BD67-4339-A6BF-1EFCEC61D833}"/>
              </a:ext>
            </a:extLst>
          </p:cNvPr>
          <p:cNvSpPr>
            <a:spLocks noGrp="1"/>
          </p:cNvSpPr>
          <p:nvPr>
            <p:ph idx="1"/>
          </p:nvPr>
        </p:nvSpPr>
        <p:spPr>
          <a:xfrm>
            <a:off x="158970" y="1268248"/>
            <a:ext cx="8858906" cy="4446752"/>
          </a:xfrm>
        </p:spPr>
        <p:txBody>
          <a:bodyPr>
            <a:noAutofit/>
          </a:bodyPr>
          <a:lstStyle/>
          <a:p>
            <a:pPr marL="0" indent="0">
              <a:buNone/>
            </a:pPr>
            <a:r>
              <a:rPr lang="en-GB" sz="1800" dirty="0"/>
              <a:t>Use the web and these links to find out more and to complete the following tasks: </a:t>
            </a:r>
            <a:endParaRPr lang="en-GB" sz="800" dirty="0">
              <a:latin typeface="Arial" panose="020B0604020202020204" pitchFamily="34" charset="0"/>
              <a:cs typeface="Arial" panose="020B0604020202020204" pitchFamily="34" charset="0"/>
            </a:endParaRPr>
          </a:p>
          <a:p>
            <a:pPr marL="0" indent="0">
              <a:buNone/>
            </a:pPr>
            <a:r>
              <a:rPr lang="en-GB" sz="1400" dirty="0">
                <a:hlinkClick r:id="rId3"/>
              </a:rPr>
              <a:t>https://en.wikipedia.org/wiki/Temperance_movement</a:t>
            </a:r>
            <a:r>
              <a:rPr lang="en-GB" sz="1400" dirty="0"/>
              <a:t> </a:t>
            </a:r>
          </a:p>
          <a:p>
            <a:pPr marL="0" indent="0">
              <a:buNone/>
            </a:pPr>
            <a:r>
              <a:rPr lang="en-GB" sz="1400" dirty="0">
                <a:hlinkClick r:id="rId4"/>
              </a:rPr>
              <a:t>https://www.tulliehouse.co.uk/carlisle-citadel-railway-station</a:t>
            </a:r>
            <a:r>
              <a:rPr lang="en-GB" sz="1400" dirty="0"/>
              <a:t> </a:t>
            </a:r>
          </a:p>
          <a:p>
            <a:pPr marL="0" indent="0">
              <a:buNone/>
            </a:pPr>
            <a:r>
              <a:rPr lang="en-GB" sz="1400" dirty="0">
                <a:hlinkClick r:id="rId5"/>
              </a:rPr>
              <a:t>https://co-curate.ncl.ac.uk/carlisle-railway-station/</a:t>
            </a:r>
            <a:r>
              <a:rPr lang="en-GB" sz="1400" dirty="0"/>
              <a:t> </a:t>
            </a:r>
          </a:p>
          <a:p>
            <a:pPr marL="0" indent="0">
              <a:buNone/>
            </a:pPr>
            <a:endParaRPr lang="en-GB" sz="900" dirty="0"/>
          </a:p>
          <a:p>
            <a:r>
              <a:rPr lang="en-GB" sz="1800" dirty="0"/>
              <a:t>Can you name any other instruments played by regimental (army) bands?</a:t>
            </a:r>
          </a:p>
          <a:p>
            <a:r>
              <a:rPr lang="en-GB" sz="1800" dirty="0"/>
              <a:t>The temperance movement encouraged people to avoid alcohol. Are people still encouraged to avoid alcohol and why?</a:t>
            </a:r>
          </a:p>
          <a:p>
            <a:r>
              <a:rPr lang="en-GB" sz="1800" dirty="0" err="1"/>
              <a:t>Maryport</a:t>
            </a:r>
            <a:r>
              <a:rPr lang="en-GB" sz="1800" dirty="0"/>
              <a:t> in Cumbria and Newcastle shipped the same major product in the 1800’s. What was the name of the product?</a:t>
            </a:r>
          </a:p>
          <a:p>
            <a:r>
              <a:rPr lang="en-GB" sz="1800" dirty="0"/>
              <a:t>When did Carlisle Citadel station open and why was it given this name?</a:t>
            </a:r>
            <a:endParaRPr lang="en-GB" sz="800" dirty="0">
              <a:latin typeface="Arial" panose="020B0604020202020204" pitchFamily="34" charset="0"/>
              <a:cs typeface="Arial" panose="020B0604020202020204" pitchFamily="34" charset="0"/>
            </a:endParaRPr>
          </a:p>
          <a:p>
            <a:pPr marL="0" indent="0" algn="ctr">
              <a:buNone/>
            </a:pPr>
            <a:r>
              <a:rPr lang="en-GB" sz="1800" b="1" dirty="0"/>
              <a:t>Enquiry Question</a:t>
            </a:r>
            <a:endParaRPr lang="en-GB" sz="900" b="1" dirty="0"/>
          </a:p>
          <a:p>
            <a:pPr marL="0" indent="0" algn="ctr">
              <a:buNone/>
            </a:pPr>
            <a:r>
              <a:rPr lang="en-GB" sz="1800" dirty="0"/>
              <a:t>Why do you think Africans were not usually allowed in the regular British army until Britain was losing in World War 2?</a:t>
            </a:r>
          </a:p>
          <a:p>
            <a:endParaRPr lang="en-GB" sz="1800" dirty="0"/>
          </a:p>
          <a:p>
            <a:pPr marL="0" indent="0">
              <a:buNone/>
            </a:pPr>
            <a:endParaRPr lang="en-GB" dirty="0"/>
          </a:p>
        </p:txBody>
      </p:sp>
      <p:sp>
        <p:nvSpPr>
          <p:cNvPr id="5" name="TextBox 4">
            <a:extLst>
              <a:ext uri="{FF2B5EF4-FFF2-40B4-BE49-F238E27FC236}">
                <a16:creationId xmlns:a16="http://schemas.microsoft.com/office/drawing/2014/main" id="{7625073B-3826-4655-BA1C-A6F9FBEA2A53}"/>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223163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434AA-0F58-452E-BF8F-59F1A57E1CA1}"/>
              </a:ext>
            </a:extLst>
          </p:cNvPr>
          <p:cNvPicPr>
            <a:picLocks noChangeAspect="1"/>
          </p:cNvPicPr>
          <p:nvPr/>
        </p:nvPicPr>
        <p:blipFill>
          <a:blip r:embed="rId3"/>
          <a:stretch>
            <a:fillRect/>
          </a:stretch>
        </p:blipFill>
        <p:spPr>
          <a:xfrm>
            <a:off x="1010383" y="1299242"/>
            <a:ext cx="2545357" cy="3983730"/>
          </a:xfrm>
          <a:prstGeom prst="rect">
            <a:avLst/>
          </a:prstGeom>
        </p:spPr>
      </p:pic>
      <p:sp>
        <p:nvSpPr>
          <p:cNvPr id="7" name="Rectangle 6">
            <a:extLst>
              <a:ext uri="{FF2B5EF4-FFF2-40B4-BE49-F238E27FC236}">
                <a16:creationId xmlns:a16="http://schemas.microsoft.com/office/drawing/2014/main" id="{46A61C5D-606F-472E-B2C5-09A8B1224E93}"/>
              </a:ext>
            </a:extLst>
          </p:cNvPr>
          <p:cNvSpPr/>
          <p:nvPr/>
        </p:nvSpPr>
        <p:spPr>
          <a:xfrm>
            <a:off x="915379" y="5242854"/>
            <a:ext cx="1367682" cy="276999"/>
          </a:xfrm>
          <a:prstGeom prst="rect">
            <a:avLst/>
          </a:prstGeom>
        </p:spPr>
        <p:txBody>
          <a:bodyPr wrap="none">
            <a:spAutoFit/>
          </a:bodyPr>
          <a:lstStyle/>
          <a:p>
            <a:r>
              <a:rPr lang="en-US" sz="1200" dirty="0">
                <a:latin typeface="Arial" panose="020B0604020202020204" pitchFamily="34" charset="0"/>
              </a:rPr>
              <a:t>Olaudah Equiano</a:t>
            </a:r>
            <a:endParaRPr lang="en-GB" sz="1200" dirty="0">
              <a:latin typeface="Arial" panose="020B0604020202020204" pitchFamily="34" charset="0"/>
            </a:endParaRPr>
          </a:p>
        </p:txBody>
      </p:sp>
      <p:sp>
        <p:nvSpPr>
          <p:cNvPr id="8" name="Title 1">
            <a:extLst>
              <a:ext uri="{FF2B5EF4-FFF2-40B4-BE49-F238E27FC236}">
                <a16:creationId xmlns:a16="http://schemas.microsoft.com/office/drawing/2014/main" id="{6DBA3BFD-22EA-4003-A615-E8A9E240E907}"/>
              </a:ext>
            </a:extLst>
          </p:cNvPr>
          <p:cNvSpPr>
            <a:spLocks noGrp="1"/>
          </p:cNvSpPr>
          <p:nvPr>
            <p:ph type="title"/>
          </p:nvPr>
        </p:nvSpPr>
        <p:spPr>
          <a:xfrm>
            <a:off x="0" y="557286"/>
            <a:ext cx="9144000" cy="782072"/>
          </a:xfrm>
        </p:spPr>
        <p:txBody>
          <a:bodyPr>
            <a:noAutofit/>
          </a:bodyPr>
          <a:lstStyle/>
          <a:p>
            <a:pPr algn="ctr"/>
            <a:r>
              <a:rPr lang="en-GB" sz="4800" b="1" dirty="0"/>
              <a:t>Writers</a:t>
            </a:r>
          </a:p>
        </p:txBody>
      </p:sp>
      <p:pic>
        <p:nvPicPr>
          <p:cNvPr id="9" name="Picture 8">
            <a:extLst>
              <a:ext uri="{FF2B5EF4-FFF2-40B4-BE49-F238E27FC236}">
                <a16:creationId xmlns:a16="http://schemas.microsoft.com/office/drawing/2014/main" id="{A580294C-B430-432E-9556-F26038DA1705}"/>
              </a:ext>
            </a:extLst>
          </p:cNvPr>
          <p:cNvPicPr>
            <a:picLocks noChangeAspect="1"/>
          </p:cNvPicPr>
          <p:nvPr/>
        </p:nvPicPr>
        <p:blipFill rotWithShape="1">
          <a:blip r:embed="rId4"/>
          <a:srcRect t="1525" b="1"/>
          <a:stretch/>
        </p:blipFill>
        <p:spPr>
          <a:xfrm>
            <a:off x="5385118" y="1299242"/>
            <a:ext cx="2748499" cy="3943614"/>
          </a:xfrm>
          <a:prstGeom prst="rect">
            <a:avLst/>
          </a:prstGeom>
        </p:spPr>
      </p:pic>
      <p:sp>
        <p:nvSpPr>
          <p:cNvPr id="10" name="Rectangle 9">
            <a:extLst>
              <a:ext uri="{FF2B5EF4-FFF2-40B4-BE49-F238E27FC236}">
                <a16:creationId xmlns:a16="http://schemas.microsoft.com/office/drawing/2014/main" id="{D9FC845B-183D-4A0A-9A06-B1B8AE171513}"/>
              </a:ext>
            </a:extLst>
          </p:cNvPr>
          <p:cNvSpPr/>
          <p:nvPr/>
        </p:nvSpPr>
        <p:spPr>
          <a:xfrm>
            <a:off x="5385118" y="5242856"/>
            <a:ext cx="1462260" cy="276999"/>
          </a:xfrm>
          <a:prstGeom prst="rect">
            <a:avLst/>
          </a:prstGeom>
        </p:spPr>
        <p:txBody>
          <a:bodyPr wrap="none">
            <a:spAutoFit/>
          </a:bodyPr>
          <a:lstStyle/>
          <a:p>
            <a:r>
              <a:rPr lang="en-GB" sz="1200" dirty="0">
                <a:latin typeface="Arial" panose="020B0604020202020204" pitchFamily="34" charset="0"/>
              </a:rPr>
              <a:t>Celestine Edwards</a:t>
            </a:r>
          </a:p>
        </p:txBody>
      </p:sp>
      <p:sp>
        <p:nvSpPr>
          <p:cNvPr id="11" name="TextBox 10">
            <a:extLst>
              <a:ext uri="{FF2B5EF4-FFF2-40B4-BE49-F238E27FC236}">
                <a16:creationId xmlns:a16="http://schemas.microsoft.com/office/drawing/2014/main" id="{2CB4D2AA-4E4E-481E-B86F-3B3A70172A7F}"/>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756474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6032" y="710862"/>
            <a:ext cx="8631936" cy="4124206"/>
          </a:xfrm>
          <a:prstGeom prst="rect">
            <a:avLst/>
          </a:prstGeom>
        </p:spPr>
        <p:txBody>
          <a:bodyPr wrap="square">
            <a:spAutoFit/>
          </a:bodyPr>
          <a:lstStyle/>
          <a:p>
            <a:r>
              <a:rPr lang="en-GB" b="1" dirty="0">
                <a:latin typeface="Arial" panose="020B0604020202020204" pitchFamily="34" charset="0"/>
              </a:rPr>
              <a:t>Key Stage 2 / 3: History</a:t>
            </a:r>
          </a:p>
          <a:p>
            <a:endParaRPr lang="en-GB" sz="900" dirty="0">
              <a:latin typeface="Arial" panose="020B0604020202020204" pitchFamily="34" charset="0"/>
            </a:endParaRPr>
          </a:p>
          <a:p>
            <a:r>
              <a:rPr lang="en-GB" b="1" dirty="0">
                <a:latin typeface="Arial" panose="020B0604020202020204" pitchFamily="34" charset="0"/>
              </a:rPr>
              <a:t>Learning Aims and Outcomes</a:t>
            </a:r>
          </a:p>
          <a:p>
            <a:endParaRPr lang="en-GB" sz="900" b="1" dirty="0">
              <a:latin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rPr>
              <a:t>To learn about the contribution people of African descent have made to the  North East and Cumbria and begin to build appreciation of the diversity of the region. </a:t>
            </a:r>
            <a:endParaRPr lang="en-US" sz="1600" dirty="0">
              <a:latin typeface="Arial" panose="020B0604020202020204" pitchFamily="34" charset="0"/>
            </a:endParaRPr>
          </a:p>
          <a:p>
            <a:endParaRPr lang="en-US" sz="800" dirty="0">
              <a:latin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rPr>
              <a:t>To understand the interconnections between the North East and Cumbria, the rest of England, the rest of Europe, Africa, the Caribbean and North America because of the movement of people throughout history</a:t>
            </a:r>
          </a:p>
          <a:p>
            <a:endParaRPr lang="en-GB" sz="800" dirty="0">
              <a:latin typeface="Arial" panose="020B0604020202020204" pitchFamily="34" charset="0"/>
            </a:endParaRPr>
          </a:p>
          <a:p>
            <a:pPr marL="285750" lvl="0" indent="-285750">
              <a:buFont typeface="Arial" panose="020B0604020202020204" pitchFamily="34" charset="0"/>
              <a:buChar char="•"/>
            </a:pPr>
            <a:r>
              <a:rPr lang="en-US" sz="1600" dirty="0">
                <a:latin typeface="Arial" panose="020B0604020202020204" pitchFamily="34" charset="0"/>
              </a:rPr>
              <a:t>To raise awareness of some of </a:t>
            </a:r>
            <a:r>
              <a:rPr lang="en-US" sz="1600">
                <a:latin typeface="Arial" panose="020B0604020202020204" pitchFamily="34" charset="0"/>
              </a:rPr>
              <a:t>the stories </a:t>
            </a:r>
            <a:r>
              <a:rPr lang="en-US" sz="1600" dirty="0">
                <a:latin typeface="Arial" panose="020B0604020202020204" pitchFamily="34" charset="0"/>
              </a:rPr>
              <a:t>of individuals who came from Africa and the Caribbean and the impact they had on the North East and Cumbria and our heritage</a:t>
            </a:r>
          </a:p>
          <a:p>
            <a:pPr lvl="0"/>
            <a:endParaRPr lang="en-GB" sz="800" dirty="0">
              <a:latin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rPr>
              <a:t>To highlight the  way in which people from African descent have influenced significant historical events and are linked to our local buildings in the North East and Cumbria.</a:t>
            </a:r>
          </a:p>
          <a:p>
            <a:endParaRPr lang="en-GB" sz="800" dirty="0">
              <a:latin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rPr>
              <a:t>To gain an improved understanding of enslavement, discrimination and racism, whilst exploring the ways they can, and have, been challenged throughout history.</a:t>
            </a:r>
            <a:endParaRPr lang="en-US" sz="1600" dirty="0">
              <a:latin typeface="Arial" panose="020B0604020202020204" pitchFamily="34" charset="0"/>
            </a:endParaRPr>
          </a:p>
        </p:txBody>
      </p:sp>
      <p:sp>
        <p:nvSpPr>
          <p:cNvPr id="5" name="TextBox 4">
            <a:extLst>
              <a:ext uri="{FF2B5EF4-FFF2-40B4-BE49-F238E27FC236}">
                <a16:creationId xmlns:a16="http://schemas.microsoft.com/office/drawing/2014/main" id="{94DA8ED5-1787-47E8-969F-71760C9B0C9F}"/>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custDataLst>
      <p:tags r:id="rId1"/>
    </p:custDataLst>
    <p:extLst>
      <p:ext uri="{BB962C8B-B14F-4D97-AF65-F5344CB8AC3E}">
        <p14:creationId xmlns:p14="http://schemas.microsoft.com/office/powerpoint/2010/main" val="1435727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434AA-0F58-452E-BF8F-59F1A57E1CA1}"/>
              </a:ext>
            </a:extLst>
          </p:cNvPr>
          <p:cNvPicPr>
            <a:picLocks noChangeAspect="1"/>
          </p:cNvPicPr>
          <p:nvPr/>
        </p:nvPicPr>
        <p:blipFill>
          <a:blip r:embed="rId3"/>
          <a:stretch>
            <a:fillRect/>
          </a:stretch>
        </p:blipFill>
        <p:spPr>
          <a:xfrm>
            <a:off x="6352203" y="1532964"/>
            <a:ext cx="2460722" cy="3851269"/>
          </a:xfrm>
          <a:prstGeom prst="rect">
            <a:avLst/>
          </a:prstGeom>
        </p:spPr>
      </p:pic>
      <p:sp>
        <p:nvSpPr>
          <p:cNvPr id="8" name="Title 1">
            <a:extLst>
              <a:ext uri="{FF2B5EF4-FFF2-40B4-BE49-F238E27FC236}">
                <a16:creationId xmlns:a16="http://schemas.microsoft.com/office/drawing/2014/main" id="{8E9E3637-ABD6-4815-B1F4-072D36AD635C}"/>
              </a:ext>
            </a:extLst>
          </p:cNvPr>
          <p:cNvSpPr>
            <a:spLocks noGrp="1"/>
          </p:cNvSpPr>
          <p:nvPr>
            <p:ph type="title"/>
          </p:nvPr>
        </p:nvSpPr>
        <p:spPr>
          <a:xfrm>
            <a:off x="0" y="557286"/>
            <a:ext cx="9144000" cy="782072"/>
          </a:xfrm>
        </p:spPr>
        <p:txBody>
          <a:bodyPr>
            <a:noAutofit/>
          </a:bodyPr>
          <a:lstStyle/>
          <a:p>
            <a:pPr algn="ctr"/>
            <a:r>
              <a:rPr lang="en-GB" sz="4800" b="1" dirty="0"/>
              <a:t>Olaudah Equiano </a:t>
            </a:r>
          </a:p>
        </p:txBody>
      </p:sp>
      <p:sp>
        <p:nvSpPr>
          <p:cNvPr id="5" name="Content Placeholder 4">
            <a:extLst>
              <a:ext uri="{FF2B5EF4-FFF2-40B4-BE49-F238E27FC236}">
                <a16:creationId xmlns:a16="http://schemas.microsoft.com/office/drawing/2014/main" id="{E6456D5C-EA51-4DD9-A3EA-BB1B96FA848E}"/>
              </a:ext>
            </a:extLst>
          </p:cNvPr>
          <p:cNvSpPr>
            <a:spLocks noGrp="1"/>
          </p:cNvSpPr>
          <p:nvPr>
            <p:ph idx="1"/>
          </p:nvPr>
        </p:nvSpPr>
        <p:spPr>
          <a:xfrm>
            <a:off x="331075" y="1424534"/>
            <a:ext cx="5683469" cy="4210216"/>
          </a:xfrm>
        </p:spPr>
        <p:txBody>
          <a:bodyPr>
            <a:noAutofit/>
          </a:bodyPr>
          <a:lstStyle/>
          <a:p>
            <a:pPr marL="0" indent="0">
              <a:buNone/>
            </a:pPr>
            <a:r>
              <a:rPr lang="en-GB" sz="1800" dirty="0">
                <a:latin typeface="Arial" panose="020B0604020202020204" pitchFamily="34" charset="0"/>
                <a:cs typeface="Arial" panose="020B0604020202020204" pitchFamily="34" charset="0"/>
              </a:rPr>
              <a:t>Olaudah Equiano (1745-97) born in Nigeria, was kidnapped, and  enslaved in the Caribbean and North America. He worked as a soldier, seaman, trader, and even an Arctic explorer. </a:t>
            </a:r>
          </a:p>
          <a:p>
            <a:pPr marL="0" indent="0">
              <a:buNone/>
            </a:pPr>
            <a:endParaRPr lang="en-GB" sz="1800" dirty="0">
              <a:latin typeface="Arial" panose="020B0604020202020204" pitchFamily="34" charset="0"/>
              <a:cs typeface="Arial" panose="020B0604020202020204" pitchFamily="34" charset="0"/>
            </a:endParaRPr>
          </a:p>
          <a:p>
            <a:pPr marL="0" indent="0">
              <a:buNone/>
            </a:pPr>
            <a:r>
              <a:rPr lang="en-GB" sz="1800" dirty="0">
                <a:latin typeface="Arial" panose="020B0604020202020204" pitchFamily="34" charset="0"/>
                <a:cs typeface="Arial" panose="020B0604020202020204" pitchFamily="34" charset="0"/>
              </a:rPr>
              <a:t>He bought his own freedom and lived permanently in England from 1777. He worked with lawyers to help people see that murdering enslaved Africans on the </a:t>
            </a:r>
            <a:r>
              <a:rPr lang="en-GB" sz="1800" dirty="0" err="1">
                <a:latin typeface="Arial" panose="020B0604020202020204" pitchFamily="34" charset="0"/>
                <a:cs typeface="Arial" panose="020B0604020202020204" pitchFamily="34" charset="0"/>
              </a:rPr>
              <a:t>Zong</a:t>
            </a:r>
            <a:r>
              <a:rPr lang="en-GB" sz="1800" dirty="0">
                <a:latin typeface="Arial" panose="020B0604020202020204" pitchFamily="34" charset="0"/>
                <a:cs typeface="Arial" panose="020B0604020202020204" pitchFamily="34" charset="0"/>
              </a:rPr>
              <a:t> ship was wrong. He told people how terrible enslavement was and wrote about this in his book. </a:t>
            </a:r>
          </a:p>
          <a:p>
            <a:pPr marL="0" indent="0">
              <a:buNone/>
            </a:pPr>
            <a:endParaRPr lang="en-GB" sz="1800" dirty="0">
              <a:latin typeface="Arial" panose="020B0604020202020204" pitchFamily="34" charset="0"/>
              <a:cs typeface="Arial" panose="020B0604020202020204" pitchFamily="34" charset="0"/>
            </a:endParaRPr>
          </a:p>
          <a:p>
            <a:pPr marL="0" indent="0">
              <a:buNone/>
            </a:pPr>
            <a:r>
              <a:rPr lang="en-GB" sz="1800" dirty="0">
                <a:latin typeface="Arial" panose="020B0604020202020204" pitchFamily="34" charset="0"/>
                <a:cs typeface="Arial" panose="020B0604020202020204" pitchFamily="34" charset="0"/>
              </a:rPr>
              <a:t>He travelled to Newcastle, staying in Bigg Market, and to Durham and Stockton in 1792. In 1807 Britain officially stopped enslaving and shipping people from Africa.</a:t>
            </a:r>
          </a:p>
        </p:txBody>
      </p:sp>
      <p:sp>
        <p:nvSpPr>
          <p:cNvPr id="7" name="Rectangle 6">
            <a:extLst>
              <a:ext uri="{FF2B5EF4-FFF2-40B4-BE49-F238E27FC236}">
                <a16:creationId xmlns:a16="http://schemas.microsoft.com/office/drawing/2014/main" id="{46A61C5D-606F-472E-B2C5-09A8B1224E93}"/>
              </a:ext>
            </a:extLst>
          </p:cNvPr>
          <p:cNvSpPr/>
          <p:nvPr/>
        </p:nvSpPr>
        <p:spPr>
          <a:xfrm>
            <a:off x="6281873" y="5384234"/>
            <a:ext cx="1367682" cy="276999"/>
          </a:xfrm>
          <a:prstGeom prst="rect">
            <a:avLst/>
          </a:prstGeom>
        </p:spPr>
        <p:txBody>
          <a:bodyPr wrap="none">
            <a:spAutoFit/>
          </a:bodyPr>
          <a:lstStyle/>
          <a:p>
            <a:r>
              <a:rPr lang="en-US" sz="1200" dirty="0">
                <a:latin typeface="Arial" panose="020B0604020202020204" pitchFamily="34" charset="0"/>
              </a:rPr>
              <a:t>Olaudah Equiano</a:t>
            </a:r>
            <a:endParaRPr lang="en-GB" sz="1200" dirty="0">
              <a:latin typeface="Arial" panose="020B0604020202020204" pitchFamily="34" charset="0"/>
            </a:endParaRPr>
          </a:p>
        </p:txBody>
      </p:sp>
      <p:sp>
        <p:nvSpPr>
          <p:cNvPr id="6" name="TextBox 5">
            <a:extLst>
              <a:ext uri="{FF2B5EF4-FFF2-40B4-BE49-F238E27FC236}">
                <a16:creationId xmlns:a16="http://schemas.microsoft.com/office/drawing/2014/main" id="{FD84E750-DDC1-415C-9BE9-6A1462AAD296}"/>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3728228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D7DFFB-3B2C-4A92-B9D6-E9E11A580887}"/>
              </a:ext>
            </a:extLst>
          </p:cNvPr>
          <p:cNvSpPr/>
          <p:nvPr/>
        </p:nvSpPr>
        <p:spPr>
          <a:xfrm>
            <a:off x="337791" y="1518430"/>
            <a:ext cx="5918630" cy="3970318"/>
          </a:xfrm>
          <a:prstGeom prst="rect">
            <a:avLst/>
          </a:prstGeom>
        </p:spPr>
        <p:txBody>
          <a:bodyPr wrap="square">
            <a:spAutoFit/>
          </a:bodyPr>
          <a:lstStyle/>
          <a:p>
            <a:r>
              <a:rPr lang="en-GB" dirty="0">
                <a:latin typeface="Arial" panose="020B0604020202020204" pitchFamily="34" charset="0"/>
              </a:rPr>
              <a:t>Samuel Celestine Edwards, (1857-94), one of ten children of previously enslaved parents, left Dominica, aged 12, to become a seaman. </a:t>
            </a:r>
          </a:p>
          <a:p>
            <a:endParaRPr lang="en-GB" sz="900" dirty="0">
              <a:latin typeface="Arial" panose="020B0604020202020204" pitchFamily="34" charset="0"/>
            </a:endParaRPr>
          </a:p>
          <a:p>
            <a:r>
              <a:rPr lang="en-GB" dirty="0">
                <a:latin typeface="Arial" panose="020B0604020202020204" pitchFamily="34" charset="0"/>
              </a:rPr>
              <a:t>He lived in Sunderland in 1880-1882 working as a labourer and lecturer. His lectures there emphasizing equality between African and white men met with great applause. </a:t>
            </a:r>
          </a:p>
          <a:p>
            <a:endParaRPr lang="en-GB" sz="900" dirty="0">
              <a:latin typeface="Arial" panose="020B0604020202020204" pitchFamily="34" charset="0"/>
            </a:endParaRPr>
          </a:p>
          <a:p>
            <a:r>
              <a:rPr lang="en-GB" dirty="0">
                <a:latin typeface="Arial" panose="020B0604020202020204" pitchFamily="34" charset="0"/>
              </a:rPr>
              <a:t>He was a Christian preacher, a student doctor and an editor and writer. </a:t>
            </a:r>
          </a:p>
          <a:p>
            <a:endParaRPr lang="en-GB" sz="900" dirty="0">
              <a:latin typeface="Arial" panose="020B0604020202020204" pitchFamily="34" charset="0"/>
            </a:endParaRPr>
          </a:p>
          <a:p>
            <a:r>
              <a:rPr lang="en-GB" dirty="0">
                <a:latin typeface="Arial" panose="020B0604020202020204" pitchFamily="34" charset="0"/>
              </a:rPr>
              <a:t>He used his journals and books to challenge racism in Britain and British violent rule in Uganda and Rhodesia (now Zimbabwe). </a:t>
            </a:r>
          </a:p>
        </p:txBody>
      </p:sp>
      <p:pic>
        <p:nvPicPr>
          <p:cNvPr id="3" name="Picture 2">
            <a:extLst>
              <a:ext uri="{FF2B5EF4-FFF2-40B4-BE49-F238E27FC236}">
                <a16:creationId xmlns:a16="http://schemas.microsoft.com/office/drawing/2014/main" id="{1CA3BF0A-B736-40F9-B2A2-8FFCDA0D1265}"/>
              </a:ext>
            </a:extLst>
          </p:cNvPr>
          <p:cNvPicPr>
            <a:picLocks noChangeAspect="1"/>
          </p:cNvPicPr>
          <p:nvPr/>
        </p:nvPicPr>
        <p:blipFill>
          <a:blip r:embed="rId3"/>
          <a:stretch>
            <a:fillRect/>
          </a:stretch>
        </p:blipFill>
        <p:spPr>
          <a:xfrm>
            <a:off x="7306732" y="225966"/>
            <a:ext cx="1774090" cy="2584928"/>
          </a:xfrm>
          <a:prstGeom prst="rect">
            <a:avLst/>
          </a:prstGeom>
        </p:spPr>
      </p:pic>
      <p:pic>
        <p:nvPicPr>
          <p:cNvPr id="4" name="Picture 3">
            <a:extLst>
              <a:ext uri="{FF2B5EF4-FFF2-40B4-BE49-F238E27FC236}">
                <a16:creationId xmlns:a16="http://schemas.microsoft.com/office/drawing/2014/main" id="{DDBA17A9-58D8-40FA-A0EF-E9787ABA7B60}"/>
              </a:ext>
            </a:extLst>
          </p:cNvPr>
          <p:cNvPicPr>
            <a:picLocks noChangeAspect="1"/>
          </p:cNvPicPr>
          <p:nvPr/>
        </p:nvPicPr>
        <p:blipFill>
          <a:blip r:embed="rId4"/>
          <a:stretch>
            <a:fillRect/>
          </a:stretch>
        </p:blipFill>
        <p:spPr>
          <a:xfrm>
            <a:off x="6952593" y="3214741"/>
            <a:ext cx="2128229" cy="2110040"/>
          </a:xfrm>
          <a:prstGeom prst="rect">
            <a:avLst/>
          </a:prstGeom>
        </p:spPr>
      </p:pic>
      <p:sp>
        <p:nvSpPr>
          <p:cNvPr id="5" name="Rectangle 4">
            <a:extLst>
              <a:ext uri="{FF2B5EF4-FFF2-40B4-BE49-F238E27FC236}">
                <a16:creationId xmlns:a16="http://schemas.microsoft.com/office/drawing/2014/main" id="{B53809B6-2E5A-46AC-8009-16739AD5D2A7}"/>
              </a:ext>
            </a:extLst>
          </p:cNvPr>
          <p:cNvSpPr/>
          <p:nvPr/>
        </p:nvSpPr>
        <p:spPr>
          <a:xfrm>
            <a:off x="6940940" y="5311694"/>
            <a:ext cx="2139882" cy="400110"/>
          </a:xfrm>
          <a:prstGeom prst="rect">
            <a:avLst/>
          </a:prstGeom>
        </p:spPr>
        <p:txBody>
          <a:bodyPr wrap="square">
            <a:spAutoFit/>
          </a:bodyPr>
          <a:lstStyle/>
          <a:p>
            <a:r>
              <a:rPr lang="en-GB" sz="1000" i="1" dirty="0">
                <a:latin typeface="Arial" panose="020B0604020202020204" pitchFamily="34" charset="0"/>
              </a:rPr>
              <a:t>Plaque at site of New Assembly Hall, Fawcett Street, Sunderland</a:t>
            </a:r>
          </a:p>
        </p:txBody>
      </p:sp>
      <p:sp>
        <p:nvSpPr>
          <p:cNvPr id="6" name="Rectangle 5">
            <a:extLst>
              <a:ext uri="{FF2B5EF4-FFF2-40B4-BE49-F238E27FC236}">
                <a16:creationId xmlns:a16="http://schemas.microsoft.com/office/drawing/2014/main" id="{742EEE60-6DB5-4220-9F40-6ED7DED827F5}"/>
              </a:ext>
            </a:extLst>
          </p:cNvPr>
          <p:cNvSpPr/>
          <p:nvPr/>
        </p:nvSpPr>
        <p:spPr>
          <a:xfrm>
            <a:off x="7197367" y="2792449"/>
            <a:ext cx="1992820" cy="400110"/>
          </a:xfrm>
          <a:prstGeom prst="rect">
            <a:avLst/>
          </a:prstGeom>
        </p:spPr>
        <p:txBody>
          <a:bodyPr wrap="square">
            <a:spAutoFit/>
          </a:bodyPr>
          <a:lstStyle/>
          <a:p>
            <a:r>
              <a:rPr lang="en-GB" sz="1000" i="1" dirty="0">
                <a:latin typeface="Arial" panose="020B0604020202020204" pitchFamily="34" charset="0"/>
              </a:rPr>
              <a:t>Celestine Edwards, reproduced courtesy  of National Archives</a:t>
            </a:r>
            <a:endParaRPr lang="en-GB" sz="1200" dirty="0">
              <a:latin typeface="Arial" panose="020B0604020202020204" pitchFamily="34" charset="0"/>
            </a:endParaRPr>
          </a:p>
        </p:txBody>
      </p:sp>
      <p:sp>
        <p:nvSpPr>
          <p:cNvPr id="7" name="Title 1">
            <a:extLst>
              <a:ext uri="{FF2B5EF4-FFF2-40B4-BE49-F238E27FC236}">
                <a16:creationId xmlns:a16="http://schemas.microsoft.com/office/drawing/2014/main" id="{DA743233-23FD-423D-A78A-871EEB0C2F04}"/>
              </a:ext>
            </a:extLst>
          </p:cNvPr>
          <p:cNvSpPr>
            <a:spLocks noGrp="1"/>
          </p:cNvSpPr>
          <p:nvPr>
            <p:ph type="title"/>
          </p:nvPr>
        </p:nvSpPr>
        <p:spPr>
          <a:xfrm>
            <a:off x="0" y="557286"/>
            <a:ext cx="9144000" cy="782072"/>
          </a:xfrm>
        </p:spPr>
        <p:txBody>
          <a:bodyPr>
            <a:noAutofit/>
          </a:bodyPr>
          <a:lstStyle/>
          <a:p>
            <a:pPr algn="ctr"/>
            <a:r>
              <a:rPr lang="en-GB" sz="4800" b="1" dirty="0"/>
              <a:t>Celestine Edwards  </a:t>
            </a:r>
          </a:p>
        </p:txBody>
      </p:sp>
      <p:sp>
        <p:nvSpPr>
          <p:cNvPr id="8" name="TextBox 7">
            <a:extLst>
              <a:ext uri="{FF2B5EF4-FFF2-40B4-BE49-F238E27FC236}">
                <a16:creationId xmlns:a16="http://schemas.microsoft.com/office/drawing/2014/main" id="{DF36A8B6-4579-4100-8751-2BD58399194F}"/>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723946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33E2A-6DE3-43DB-961C-5960DE1D6ADB}"/>
              </a:ext>
            </a:extLst>
          </p:cNvPr>
          <p:cNvSpPr/>
          <p:nvPr/>
        </p:nvSpPr>
        <p:spPr>
          <a:xfrm>
            <a:off x="194734" y="1549673"/>
            <a:ext cx="4538134" cy="646331"/>
          </a:xfrm>
          <a:prstGeom prst="rect">
            <a:avLst/>
          </a:prstGeom>
        </p:spPr>
        <p:txBody>
          <a:bodyPr wrap="square">
            <a:spAutoFit/>
          </a:bodyPr>
          <a:lstStyle/>
          <a:p>
            <a:endParaRPr lang="en-GB" dirty="0">
              <a:latin typeface="Arial" panose="020B0604020202020204" pitchFamily="34" charset="0"/>
            </a:endParaRPr>
          </a:p>
          <a:p>
            <a:endParaRPr lang="en-GB" dirty="0">
              <a:latin typeface="Arial" panose="020B0604020202020204" pitchFamily="34" charset="0"/>
            </a:endParaRPr>
          </a:p>
        </p:txBody>
      </p:sp>
      <p:sp>
        <p:nvSpPr>
          <p:cNvPr id="6" name="Title 1">
            <a:extLst>
              <a:ext uri="{FF2B5EF4-FFF2-40B4-BE49-F238E27FC236}">
                <a16:creationId xmlns:a16="http://schemas.microsoft.com/office/drawing/2014/main" id="{BABE5A74-F70F-4655-8734-8B1364171276}"/>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
        <p:nvSpPr>
          <p:cNvPr id="11" name="Content Placeholder 10">
            <a:extLst>
              <a:ext uri="{FF2B5EF4-FFF2-40B4-BE49-F238E27FC236}">
                <a16:creationId xmlns:a16="http://schemas.microsoft.com/office/drawing/2014/main" id="{5F5BC26E-BD67-4339-A6BF-1EFCEC61D833}"/>
              </a:ext>
            </a:extLst>
          </p:cNvPr>
          <p:cNvSpPr>
            <a:spLocks noGrp="1"/>
          </p:cNvSpPr>
          <p:nvPr>
            <p:ph idx="1"/>
          </p:nvPr>
        </p:nvSpPr>
        <p:spPr>
          <a:xfrm>
            <a:off x="158969" y="1279490"/>
            <a:ext cx="8790297" cy="4361154"/>
          </a:xfrm>
        </p:spPr>
        <p:txBody>
          <a:bodyPr>
            <a:noAutofit/>
          </a:bodyPr>
          <a:lstStyle/>
          <a:p>
            <a:pPr marL="0" indent="0">
              <a:buNone/>
            </a:pPr>
            <a:r>
              <a:rPr lang="en-GB" sz="1800" dirty="0"/>
              <a:t>Use the web to find out more and to complete the following tasks: </a:t>
            </a:r>
            <a:endParaRPr lang="en-GB" sz="900" dirty="0"/>
          </a:p>
          <a:p>
            <a:r>
              <a:rPr lang="en-GB" sz="1800" dirty="0"/>
              <a:t>What was the name of Olaudah Equiano’s book? Why do you think the different people who enslaved him changed his name?</a:t>
            </a:r>
          </a:p>
          <a:p>
            <a:r>
              <a:rPr lang="en-GB" sz="1800" dirty="0"/>
              <a:t>Can you find Nigeria, Uganda, and Zimbabwe on a map of Africa?</a:t>
            </a:r>
          </a:p>
          <a:p>
            <a:r>
              <a:rPr lang="en-GB" sz="1800" dirty="0"/>
              <a:t>Celestine Edwards’ parents got no money when they were freed though their owners did. Why do you think Celestine Edwards went to sea at 12 years old? If you could travel anywhere, where would you go?</a:t>
            </a:r>
          </a:p>
          <a:p>
            <a:r>
              <a:rPr lang="en-GB" sz="1800" dirty="0"/>
              <a:t>Samuel Celestine Edwards preached at the New Assembly Hall, Fawcett Street, Sunderland. Fawcett Street would have looked quite different then. Can you find any pictures of streets in a town near you between 1800 and 1900? How have the streets changed?</a:t>
            </a:r>
          </a:p>
          <a:p>
            <a:pPr marL="0" indent="0" algn="ctr">
              <a:buNone/>
            </a:pPr>
            <a:r>
              <a:rPr lang="en-GB" sz="1800" b="1" dirty="0"/>
              <a:t>Enquiry Question?</a:t>
            </a:r>
            <a:endParaRPr lang="en-GB" sz="900" b="1" dirty="0"/>
          </a:p>
          <a:p>
            <a:pPr marL="0" indent="0" algn="ctr">
              <a:buNone/>
            </a:pPr>
            <a:r>
              <a:rPr lang="en-GB" sz="1800" dirty="0"/>
              <a:t>Millions of Africans were enslaved and shipped across the Atlantic Ocean by Britain. We don’t know the exact figure as the records give slightly different numbers. What numbers are given in the records you can find? </a:t>
            </a:r>
          </a:p>
          <a:p>
            <a:endParaRPr lang="en-GB" sz="1800" dirty="0"/>
          </a:p>
          <a:p>
            <a:pPr marL="0" indent="0">
              <a:buNone/>
            </a:pPr>
            <a:endParaRPr lang="en-GB" dirty="0"/>
          </a:p>
        </p:txBody>
      </p:sp>
      <p:sp>
        <p:nvSpPr>
          <p:cNvPr id="5" name="TextBox 4">
            <a:extLst>
              <a:ext uri="{FF2B5EF4-FFF2-40B4-BE49-F238E27FC236}">
                <a16:creationId xmlns:a16="http://schemas.microsoft.com/office/drawing/2014/main" id="{F9FA5953-FA79-41F1-9C1D-8E150488C655}"/>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335168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2597F-F273-451A-9CFD-C258ABAD1BD5}"/>
              </a:ext>
            </a:extLst>
          </p:cNvPr>
          <p:cNvPicPr>
            <a:picLocks noChangeAspect="1"/>
          </p:cNvPicPr>
          <p:nvPr/>
        </p:nvPicPr>
        <p:blipFill>
          <a:blip r:embed="rId3"/>
          <a:stretch>
            <a:fillRect/>
          </a:stretch>
        </p:blipFill>
        <p:spPr>
          <a:xfrm>
            <a:off x="623536" y="1401783"/>
            <a:ext cx="2255716" cy="3670110"/>
          </a:xfrm>
          <a:prstGeom prst="rect">
            <a:avLst/>
          </a:prstGeom>
        </p:spPr>
      </p:pic>
      <p:sp>
        <p:nvSpPr>
          <p:cNvPr id="6" name="Rectangle 5">
            <a:extLst>
              <a:ext uri="{FF2B5EF4-FFF2-40B4-BE49-F238E27FC236}">
                <a16:creationId xmlns:a16="http://schemas.microsoft.com/office/drawing/2014/main" id="{AD680244-9262-4CCD-A544-27CED447CEB7}"/>
              </a:ext>
            </a:extLst>
          </p:cNvPr>
          <p:cNvSpPr/>
          <p:nvPr/>
        </p:nvSpPr>
        <p:spPr>
          <a:xfrm>
            <a:off x="623536" y="5071893"/>
            <a:ext cx="901209" cy="276999"/>
          </a:xfrm>
          <a:prstGeom prst="rect">
            <a:avLst/>
          </a:prstGeom>
        </p:spPr>
        <p:txBody>
          <a:bodyPr wrap="none">
            <a:spAutoFit/>
          </a:bodyPr>
          <a:lstStyle/>
          <a:p>
            <a:r>
              <a:rPr lang="en-US" sz="1200" dirty="0">
                <a:latin typeface="Arial" panose="020B0604020202020204" pitchFamily="34" charset="0"/>
              </a:rPr>
              <a:t>Ellen Craft</a:t>
            </a:r>
            <a:endParaRPr lang="en-GB" sz="1200" dirty="0">
              <a:latin typeface="Arial" panose="020B0604020202020204" pitchFamily="34" charset="0"/>
            </a:endParaRPr>
          </a:p>
        </p:txBody>
      </p:sp>
      <p:sp>
        <p:nvSpPr>
          <p:cNvPr id="8" name="Title 1">
            <a:extLst>
              <a:ext uri="{FF2B5EF4-FFF2-40B4-BE49-F238E27FC236}">
                <a16:creationId xmlns:a16="http://schemas.microsoft.com/office/drawing/2014/main" id="{9BF11E75-10C9-434F-90AD-7FE303AC8DC7}"/>
              </a:ext>
            </a:extLst>
          </p:cNvPr>
          <p:cNvSpPr>
            <a:spLocks noGrp="1"/>
          </p:cNvSpPr>
          <p:nvPr>
            <p:ph type="title"/>
          </p:nvPr>
        </p:nvSpPr>
        <p:spPr>
          <a:xfrm>
            <a:off x="0" y="557286"/>
            <a:ext cx="9144000" cy="782072"/>
          </a:xfrm>
        </p:spPr>
        <p:txBody>
          <a:bodyPr>
            <a:noAutofit/>
          </a:bodyPr>
          <a:lstStyle/>
          <a:p>
            <a:pPr algn="ctr"/>
            <a:r>
              <a:rPr lang="en-GB" sz="4800" b="1" dirty="0"/>
              <a:t>Orators</a:t>
            </a:r>
          </a:p>
        </p:txBody>
      </p:sp>
      <p:pic>
        <p:nvPicPr>
          <p:cNvPr id="9" name="Picture 8">
            <a:extLst>
              <a:ext uri="{FF2B5EF4-FFF2-40B4-BE49-F238E27FC236}">
                <a16:creationId xmlns:a16="http://schemas.microsoft.com/office/drawing/2014/main" id="{1AB141FD-72C7-47E2-8E7F-DE5E88376FBA}"/>
              </a:ext>
            </a:extLst>
          </p:cNvPr>
          <p:cNvPicPr>
            <a:picLocks noChangeAspect="1"/>
          </p:cNvPicPr>
          <p:nvPr/>
        </p:nvPicPr>
        <p:blipFill>
          <a:blip r:embed="rId4"/>
          <a:stretch>
            <a:fillRect/>
          </a:stretch>
        </p:blipFill>
        <p:spPr>
          <a:xfrm>
            <a:off x="3500391" y="1411327"/>
            <a:ext cx="2387949" cy="3675615"/>
          </a:xfrm>
          <a:prstGeom prst="rect">
            <a:avLst/>
          </a:prstGeom>
        </p:spPr>
      </p:pic>
      <p:sp>
        <p:nvSpPr>
          <p:cNvPr id="10" name="Rectangle 9">
            <a:extLst>
              <a:ext uri="{FF2B5EF4-FFF2-40B4-BE49-F238E27FC236}">
                <a16:creationId xmlns:a16="http://schemas.microsoft.com/office/drawing/2014/main" id="{307A6E0E-BCA5-497A-989B-4DC1C7F44BE9}"/>
              </a:ext>
            </a:extLst>
          </p:cNvPr>
          <p:cNvSpPr/>
          <p:nvPr/>
        </p:nvSpPr>
        <p:spPr>
          <a:xfrm>
            <a:off x="3500391" y="5086942"/>
            <a:ext cx="1505540" cy="276999"/>
          </a:xfrm>
          <a:prstGeom prst="rect">
            <a:avLst/>
          </a:prstGeom>
        </p:spPr>
        <p:txBody>
          <a:bodyPr wrap="none">
            <a:spAutoFit/>
          </a:bodyPr>
          <a:lstStyle/>
          <a:p>
            <a:r>
              <a:rPr lang="en-US" sz="1200" dirty="0">
                <a:latin typeface="Arial" panose="020B0604020202020204" pitchFamily="34" charset="0"/>
              </a:rPr>
              <a:t>Frederick Douglass</a:t>
            </a:r>
            <a:endParaRPr lang="en-GB" sz="1200" dirty="0">
              <a:latin typeface="Arial" panose="020B0604020202020204" pitchFamily="34" charset="0"/>
            </a:endParaRPr>
          </a:p>
        </p:txBody>
      </p:sp>
      <p:pic>
        <p:nvPicPr>
          <p:cNvPr id="11" name="Picture 10">
            <a:extLst>
              <a:ext uri="{FF2B5EF4-FFF2-40B4-BE49-F238E27FC236}">
                <a16:creationId xmlns:a16="http://schemas.microsoft.com/office/drawing/2014/main" id="{83C76DC6-45D8-4B54-A8E1-887789C86DC0}"/>
              </a:ext>
            </a:extLst>
          </p:cNvPr>
          <p:cNvPicPr>
            <a:picLocks noChangeAspect="1"/>
          </p:cNvPicPr>
          <p:nvPr/>
        </p:nvPicPr>
        <p:blipFill rotWithShape="1">
          <a:blip r:embed="rId5"/>
          <a:srcRect t="2007" r="2218"/>
          <a:stretch/>
        </p:blipFill>
        <p:spPr>
          <a:xfrm>
            <a:off x="6509478" y="1411327"/>
            <a:ext cx="2010986" cy="3669908"/>
          </a:xfrm>
          <a:prstGeom prst="rect">
            <a:avLst/>
          </a:prstGeom>
        </p:spPr>
      </p:pic>
      <p:sp>
        <p:nvSpPr>
          <p:cNvPr id="12" name="Rectangle 11">
            <a:extLst>
              <a:ext uri="{FF2B5EF4-FFF2-40B4-BE49-F238E27FC236}">
                <a16:creationId xmlns:a16="http://schemas.microsoft.com/office/drawing/2014/main" id="{FF32CA41-CCED-443B-A28D-762B705451C6}"/>
              </a:ext>
            </a:extLst>
          </p:cNvPr>
          <p:cNvSpPr/>
          <p:nvPr/>
        </p:nvSpPr>
        <p:spPr>
          <a:xfrm>
            <a:off x="6509478" y="5086941"/>
            <a:ext cx="1438214" cy="276999"/>
          </a:xfrm>
          <a:prstGeom prst="rect">
            <a:avLst/>
          </a:prstGeom>
        </p:spPr>
        <p:txBody>
          <a:bodyPr wrap="none">
            <a:spAutoFit/>
          </a:bodyPr>
          <a:lstStyle/>
          <a:p>
            <a:r>
              <a:rPr lang="en-US" sz="1200" dirty="0">
                <a:latin typeface="Arial" panose="020B0604020202020204" pitchFamily="34" charset="0"/>
              </a:rPr>
              <a:t>Martin Luther King</a:t>
            </a:r>
            <a:endParaRPr lang="en-GB" sz="1200" dirty="0">
              <a:latin typeface="Arial" panose="020B0604020202020204" pitchFamily="34" charset="0"/>
            </a:endParaRPr>
          </a:p>
        </p:txBody>
      </p:sp>
      <p:sp>
        <p:nvSpPr>
          <p:cNvPr id="13" name="TextBox 12">
            <a:extLst>
              <a:ext uri="{FF2B5EF4-FFF2-40B4-BE49-F238E27FC236}">
                <a16:creationId xmlns:a16="http://schemas.microsoft.com/office/drawing/2014/main" id="{8E237F7A-6CEB-4B2A-9031-C930A17BD336}"/>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1222851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2597F-F273-451A-9CFD-C258ABAD1BD5}"/>
              </a:ext>
            </a:extLst>
          </p:cNvPr>
          <p:cNvPicPr>
            <a:picLocks noChangeAspect="1"/>
          </p:cNvPicPr>
          <p:nvPr/>
        </p:nvPicPr>
        <p:blipFill>
          <a:blip r:embed="rId3"/>
          <a:stretch>
            <a:fillRect/>
          </a:stretch>
        </p:blipFill>
        <p:spPr>
          <a:xfrm>
            <a:off x="6575018" y="1552856"/>
            <a:ext cx="2255716" cy="3670110"/>
          </a:xfrm>
          <a:prstGeom prst="rect">
            <a:avLst/>
          </a:prstGeom>
        </p:spPr>
      </p:pic>
      <p:sp>
        <p:nvSpPr>
          <p:cNvPr id="7" name="Title 1">
            <a:extLst>
              <a:ext uri="{FF2B5EF4-FFF2-40B4-BE49-F238E27FC236}">
                <a16:creationId xmlns:a16="http://schemas.microsoft.com/office/drawing/2014/main" id="{5015C46C-FDCA-4D41-900F-C7531916A201}"/>
              </a:ext>
            </a:extLst>
          </p:cNvPr>
          <p:cNvSpPr>
            <a:spLocks noGrp="1"/>
          </p:cNvSpPr>
          <p:nvPr>
            <p:ph type="title"/>
          </p:nvPr>
        </p:nvSpPr>
        <p:spPr>
          <a:xfrm>
            <a:off x="0" y="557286"/>
            <a:ext cx="9144000" cy="782072"/>
          </a:xfrm>
        </p:spPr>
        <p:txBody>
          <a:bodyPr>
            <a:noAutofit/>
          </a:bodyPr>
          <a:lstStyle/>
          <a:p>
            <a:pPr algn="ctr"/>
            <a:r>
              <a:rPr lang="en-GB" sz="4800" b="1" dirty="0"/>
              <a:t>Ellen Craft</a:t>
            </a:r>
          </a:p>
        </p:txBody>
      </p:sp>
      <p:sp>
        <p:nvSpPr>
          <p:cNvPr id="5" name="Content Placeholder 4">
            <a:extLst>
              <a:ext uri="{FF2B5EF4-FFF2-40B4-BE49-F238E27FC236}">
                <a16:creationId xmlns:a16="http://schemas.microsoft.com/office/drawing/2014/main" id="{830368B5-07C5-4187-B5F8-468BF6EE17C7}"/>
              </a:ext>
            </a:extLst>
          </p:cNvPr>
          <p:cNvSpPr>
            <a:spLocks noGrp="1"/>
          </p:cNvSpPr>
          <p:nvPr>
            <p:ph idx="1"/>
          </p:nvPr>
        </p:nvSpPr>
        <p:spPr>
          <a:xfrm>
            <a:off x="313266" y="1552856"/>
            <a:ext cx="5421709" cy="3670110"/>
          </a:xfrm>
        </p:spPr>
        <p:txBody>
          <a:bodyPr/>
          <a:lstStyle/>
          <a:p>
            <a:pPr marL="0" indent="0">
              <a:buNone/>
            </a:pPr>
            <a:r>
              <a:rPr lang="en-GB" sz="1800" dirty="0"/>
              <a:t>Ellen (1826-91) and William Craft escaped from enslavement in North America, with Ellen dressed in men’s clothes and William pretending to be her ‘slave’. They fled to England in 1850 to avoid being recaptured. </a:t>
            </a:r>
          </a:p>
          <a:p>
            <a:pPr marL="0" indent="0">
              <a:buNone/>
            </a:pPr>
            <a:endParaRPr lang="en-GB" sz="900" dirty="0"/>
          </a:p>
          <a:p>
            <a:pPr marL="0" indent="0">
              <a:buNone/>
            </a:pPr>
            <a:r>
              <a:rPr lang="en-GB" sz="1800" dirty="0"/>
              <a:t>They wrote a book about their escape and spoke against enslavement in Carlisle, Darlington, and Newcastle in 1851. Ellen later brought her newly freed mother to England. </a:t>
            </a:r>
          </a:p>
          <a:p>
            <a:pPr marL="0" indent="0">
              <a:buNone/>
            </a:pPr>
            <a:endParaRPr lang="en-GB" sz="900" dirty="0"/>
          </a:p>
          <a:p>
            <a:pPr marL="0" indent="0">
              <a:buNone/>
            </a:pPr>
            <a:r>
              <a:rPr lang="en-GB" sz="1800" dirty="0"/>
              <a:t>They returned to America with three of their five children after 19 years in England.</a:t>
            </a:r>
          </a:p>
        </p:txBody>
      </p:sp>
      <p:sp>
        <p:nvSpPr>
          <p:cNvPr id="6" name="Rectangle 5">
            <a:extLst>
              <a:ext uri="{FF2B5EF4-FFF2-40B4-BE49-F238E27FC236}">
                <a16:creationId xmlns:a16="http://schemas.microsoft.com/office/drawing/2014/main" id="{AD680244-9262-4CCD-A544-27CED447CEB7}"/>
              </a:ext>
            </a:extLst>
          </p:cNvPr>
          <p:cNvSpPr/>
          <p:nvPr/>
        </p:nvSpPr>
        <p:spPr>
          <a:xfrm>
            <a:off x="6575018" y="5222966"/>
            <a:ext cx="1653017" cy="246221"/>
          </a:xfrm>
          <a:prstGeom prst="rect">
            <a:avLst/>
          </a:prstGeom>
        </p:spPr>
        <p:txBody>
          <a:bodyPr wrap="none">
            <a:spAutoFit/>
          </a:bodyPr>
          <a:lstStyle/>
          <a:p>
            <a:r>
              <a:rPr lang="en-US" sz="1000" i="1" dirty="0">
                <a:latin typeface="Arial" panose="020B0604020202020204" pitchFamily="34" charset="0"/>
              </a:rPr>
              <a:t>Ellen Craft, </a:t>
            </a:r>
            <a:r>
              <a:rPr lang="en-GB" sz="1000" i="1" dirty="0">
                <a:latin typeface="Arial" panose="020B0604020202020204" pitchFamily="34" charset="0"/>
              </a:rPr>
              <a:t>Public domain</a:t>
            </a:r>
            <a:endParaRPr lang="en-GB" sz="1200" dirty="0">
              <a:latin typeface="Arial" panose="020B0604020202020204" pitchFamily="34" charset="0"/>
            </a:endParaRPr>
          </a:p>
        </p:txBody>
      </p:sp>
      <p:sp>
        <p:nvSpPr>
          <p:cNvPr id="8" name="TextBox 7">
            <a:extLst>
              <a:ext uri="{FF2B5EF4-FFF2-40B4-BE49-F238E27FC236}">
                <a16:creationId xmlns:a16="http://schemas.microsoft.com/office/drawing/2014/main" id="{41210D46-9058-4362-B19F-A2DEA92FE8D7}"/>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977929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70DE28-7DFA-4846-AF39-28985CFC1659}"/>
              </a:ext>
            </a:extLst>
          </p:cNvPr>
          <p:cNvSpPr/>
          <p:nvPr/>
        </p:nvSpPr>
        <p:spPr>
          <a:xfrm>
            <a:off x="346841" y="1581385"/>
            <a:ext cx="5604642" cy="3416320"/>
          </a:xfrm>
          <a:prstGeom prst="rect">
            <a:avLst/>
          </a:prstGeom>
        </p:spPr>
        <p:txBody>
          <a:bodyPr wrap="square">
            <a:spAutoFit/>
          </a:bodyPr>
          <a:lstStyle/>
          <a:p>
            <a:r>
              <a:rPr lang="en-GB" dirty="0">
                <a:latin typeface="Arial" panose="020B0604020202020204" pitchFamily="34" charset="0"/>
              </a:rPr>
              <a:t>Frederick Douglass, (1818-95) spoke against enslavement throughout Tyne and Wear, Northumberland, Carlisle and Darlington in 1846 and 1860. </a:t>
            </a:r>
          </a:p>
          <a:p>
            <a:endParaRPr lang="en-GB" sz="900" dirty="0">
              <a:latin typeface="Arial" panose="020B0604020202020204" pitchFamily="34" charset="0"/>
            </a:endParaRPr>
          </a:p>
          <a:p>
            <a:r>
              <a:rPr lang="en-GB" dirty="0">
                <a:latin typeface="Arial" panose="020B0604020202020204" pitchFamily="34" charset="0"/>
              </a:rPr>
              <a:t>His lectures were so popular a special train was used so people from Sunderland, North and South Shields could attend his evening lecture in Gateshead. </a:t>
            </a:r>
          </a:p>
          <a:p>
            <a:endParaRPr lang="en-GB" sz="900" dirty="0">
              <a:latin typeface="Arial" panose="020B0604020202020204" pitchFamily="34" charset="0"/>
            </a:endParaRPr>
          </a:p>
          <a:p>
            <a:r>
              <a:rPr lang="en-GB" dirty="0">
                <a:latin typeface="Arial" panose="020B0604020202020204" pitchFamily="34" charset="0"/>
              </a:rPr>
              <a:t>He often stayed with the Richardson’s in Newcastle and Cullercoats and in 1847 they bought his freedom from enslavement. A plaque was erected to Frederick Douglass at their Newcastle home in 2018.</a:t>
            </a:r>
          </a:p>
        </p:txBody>
      </p:sp>
      <p:pic>
        <p:nvPicPr>
          <p:cNvPr id="4" name="Picture 3">
            <a:extLst>
              <a:ext uri="{FF2B5EF4-FFF2-40B4-BE49-F238E27FC236}">
                <a16:creationId xmlns:a16="http://schemas.microsoft.com/office/drawing/2014/main" id="{D076CECC-CEAE-43F1-B04B-60A935C740DF}"/>
              </a:ext>
            </a:extLst>
          </p:cNvPr>
          <p:cNvPicPr>
            <a:picLocks noChangeAspect="1"/>
          </p:cNvPicPr>
          <p:nvPr/>
        </p:nvPicPr>
        <p:blipFill>
          <a:blip r:embed="rId3"/>
          <a:stretch>
            <a:fillRect/>
          </a:stretch>
        </p:blipFill>
        <p:spPr>
          <a:xfrm>
            <a:off x="6378904" y="1428413"/>
            <a:ext cx="2418255" cy="3722264"/>
          </a:xfrm>
          <a:prstGeom prst="rect">
            <a:avLst/>
          </a:prstGeom>
        </p:spPr>
      </p:pic>
      <p:sp>
        <p:nvSpPr>
          <p:cNvPr id="5" name="Rectangle 4">
            <a:extLst>
              <a:ext uri="{FF2B5EF4-FFF2-40B4-BE49-F238E27FC236}">
                <a16:creationId xmlns:a16="http://schemas.microsoft.com/office/drawing/2014/main" id="{48E2694A-0F8B-4BE8-951A-CEE270AB1BBC}"/>
              </a:ext>
            </a:extLst>
          </p:cNvPr>
          <p:cNvSpPr/>
          <p:nvPr/>
        </p:nvSpPr>
        <p:spPr>
          <a:xfrm>
            <a:off x="6378903" y="5150677"/>
            <a:ext cx="2418255" cy="553998"/>
          </a:xfrm>
          <a:prstGeom prst="rect">
            <a:avLst/>
          </a:prstGeom>
        </p:spPr>
        <p:txBody>
          <a:bodyPr wrap="square">
            <a:spAutoFit/>
          </a:bodyPr>
          <a:lstStyle/>
          <a:p>
            <a:r>
              <a:rPr lang="en-US" sz="1000" i="1" dirty="0">
                <a:latin typeface="Arial" panose="020B0604020202020204" pitchFamily="34" charset="0"/>
              </a:rPr>
              <a:t>Frederick Douglass’ temporary plaque, reproduced courtesy of Beverley </a:t>
            </a:r>
            <a:r>
              <a:rPr lang="en-US" sz="1000" i="1" dirty="0" err="1">
                <a:latin typeface="Arial" panose="020B0604020202020204" pitchFamily="34" charset="0"/>
              </a:rPr>
              <a:t>Prevatt</a:t>
            </a:r>
            <a:r>
              <a:rPr lang="en-US" sz="1000" i="1" dirty="0">
                <a:latin typeface="Arial" panose="020B0604020202020204" pitchFamily="34" charset="0"/>
              </a:rPr>
              <a:t> Goldstein </a:t>
            </a:r>
            <a:endParaRPr lang="en-GB" sz="1000" i="1" dirty="0">
              <a:latin typeface="Arial" panose="020B0604020202020204" pitchFamily="34" charset="0"/>
            </a:endParaRPr>
          </a:p>
        </p:txBody>
      </p:sp>
      <p:sp>
        <p:nvSpPr>
          <p:cNvPr id="6" name="Title 1">
            <a:extLst>
              <a:ext uri="{FF2B5EF4-FFF2-40B4-BE49-F238E27FC236}">
                <a16:creationId xmlns:a16="http://schemas.microsoft.com/office/drawing/2014/main" id="{4BC8E3A3-D3F0-44D0-A0C4-4C690737E7EB}"/>
              </a:ext>
            </a:extLst>
          </p:cNvPr>
          <p:cNvSpPr>
            <a:spLocks noGrp="1"/>
          </p:cNvSpPr>
          <p:nvPr>
            <p:ph type="title"/>
          </p:nvPr>
        </p:nvSpPr>
        <p:spPr>
          <a:xfrm>
            <a:off x="0" y="557286"/>
            <a:ext cx="9144000" cy="782072"/>
          </a:xfrm>
        </p:spPr>
        <p:txBody>
          <a:bodyPr>
            <a:noAutofit/>
          </a:bodyPr>
          <a:lstStyle/>
          <a:p>
            <a:pPr algn="ctr"/>
            <a:r>
              <a:rPr lang="en-GB" sz="4800" b="1" dirty="0"/>
              <a:t>Frederick Douglass</a:t>
            </a:r>
          </a:p>
        </p:txBody>
      </p:sp>
      <p:sp>
        <p:nvSpPr>
          <p:cNvPr id="7" name="TextBox 6">
            <a:extLst>
              <a:ext uri="{FF2B5EF4-FFF2-40B4-BE49-F238E27FC236}">
                <a16:creationId xmlns:a16="http://schemas.microsoft.com/office/drawing/2014/main" id="{B9AF807B-F36E-4BE5-9C2C-49C290F7600A}"/>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955168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BDD14-C38C-47EB-918C-19834944B910}"/>
              </a:ext>
            </a:extLst>
          </p:cNvPr>
          <p:cNvSpPr/>
          <p:nvPr/>
        </p:nvSpPr>
        <p:spPr>
          <a:xfrm>
            <a:off x="386255" y="1776600"/>
            <a:ext cx="6101255" cy="3139321"/>
          </a:xfrm>
          <a:prstGeom prst="rect">
            <a:avLst/>
          </a:prstGeom>
        </p:spPr>
        <p:txBody>
          <a:bodyPr wrap="square">
            <a:spAutoFit/>
          </a:bodyPr>
          <a:lstStyle/>
          <a:p>
            <a:r>
              <a:rPr lang="en-GB" dirty="0">
                <a:latin typeface="Arial" panose="020B0604020202020204" pitchFamily="34" charset="0"/>
              </a:rPr>
              <a:t>Martin Luther King Junior, born 1929 in the USA, was a Christian minister, and a leader of the movement to give African people equal rights (the civil rights movement). </a:t>
            </a:r>
          </a:p>
          <a:p>
            <a:endParaRPr lang="en-GB" sz="900" dirty="0">
              <a:latin typeface="Arial" panose="020B0604020202020204" pitchFamily="34" charset="0"/>
            </a:endParaRPr>
          </a:p>
          <a:p>
            <a:r>
              <a:rPr lang="en-GB" dirty="0">
                <a:latin typeface="Arial" panose="020B0604020202020204" pitchFamily="34" charset="0"/>
              </a:rPr>
              <a:t>He led huge demonstrations for civil rights and supported non-violent action and the rights of workers and poor people.  He was arrested 29 times and assassinated in 1968. </a:t>
            </a:r>
          </a:p>
          <a:p>
            <a:endParaRPr lang="en-GB" sz="900" dirty="0">
              <a:latin typeface="Arial" panose="020B0604020202020204" pitchFamily="34" charset="0"/>
            </a:endParaRPr>
          </a:p>
          <a:p>
            <a:r>
              <a:rPr lang="en-GB" dirty="0">
                <a:latin typeface="Arial" panose="020B0604020202020204" pitchFamily="34" charset="0"/>
              </a:rPr>
              <a:t>His statue in Newcastle University’s grounds commemorates his visit to Newcastle in 1967 to receive an honorary degree from Newcastle University.</a:t>
            </a:r>
          </a:p>
        </p:txBody>
      </p:sp>
      <p:sp>
        <p:nvSpPr>
          <p:cNvPr id="5" name="Rectangle 4">
            <a:extLst>
              <a:ext uri="{FF2B5EF4-FFF2-40B4-BE49-F238E27FC236}">
                <a16:creationId xmlns:a16="http://schemas.microsoft.com/office/drawing/2014/main" id="{7C9DD1AE-716B-4290-AB07-7AB42FAD9D3F}"/>
              </a:ext>
            </a:extLst>
          </p:cNvPr>
          <p:cNvSpPr/>
          <p:nvPr/>
        </p:nvSpPr>
        <p:spPr>
          <a:xfrm>
            <a:off x="6872084" y="5153204"/>
            <a:ext cx="2010986" cy="574324"/>
          </a:xfrm>
          <a:prstGeom prst="rect">
            <a:avLst/>
          </a:prstGeom>
        </p:spPr>
        <p:txBody>
          <a:bodyPr wrap="square">
            <a:spAutoFit/>
          </a:bodyPr>
          <a:lstStyle/>
          <a:p>
            <a:pPr>
              <a:lnSpc>
                <a:spcPct val="107000"/>
              </a:lnSpc>
              <a:spcAft>
                <a:spcPts val="800"/>
              </a:spcAft>
            </a:pPr>
            <a:r>
              <a:rPr lang="en-US" sz="1000" i="1" dirty="0">
                <a:latin typeface="Arial" panose="020B0604020202020204" pitchFamily="34" charset="0"/>
                <a:ea typeface="Calibri" panose="020F0502020204030204" pitchFamily="34" charset="0"/>
              </a:rPr>
              <a:t>Martin Luther King reproduced courtesy of Beverley Prevatt Goldstein </a:t>
            </a:r>
            <a:endParaRPr lang="en-GB" sz="1000" i="1" dirty="0">
              <a:latin typeface="Arial" panose="020B0604020202020204" pitchFamily="34" charset="0"/>
              <a:ea typeface="Calibri" panose="020F0502020204030204" pitchFamily="34" charset="0"/>
            </a:endParaRPr>
          </a:p>
        </p:txBody>
      </p:sp>
      <p:sp>
        <p:nvSpPr>
          <p:cNvPr id="6" name="Title 1">
            <a:extLst>
              <a:ext uri="{FF2B5EF4-FFF2-40B4-BE49-F238E27FC236}">
                <a16:creationId xmlns:a16="http://schemas.microsoft.com/office/drawing/2014/main" id="{F8CE7032-6E28-4ED0-9BA0-71ED8401B747}"/>
              </a:ext>
            </a:extLst>
          </p:cNvPr>
          <p:cNvSpPr>
            <a:spLocks noGrp="1"/>
          </p:cNvSpPr>
          <p:nvPr>
            <p:ph type="title"/>
          </p:nvPr>
        </p:nvSpPr>
        <p:spPr>
          <a:xfrm>
            <a:off x="0" y="557286"/>
            <a:ext cx="9144000" cy="782072"/>
          </a:xfrm>
        </p:spPr>
        <p:txBody>
          <a:bodyPr>
            <a:noAutofit/>
          </a:bodyPr>
          <a:lstStyle/>
          <a:p>
            <a:pPr algn="ctr"/>
            <a:r>
              <a:rPr lang="en-GB" sz="4800" b="1" dirty="0"/>
              <a:t>Martin Luther King</a:t>
            </a:r>
          </a:p>
        </p:txBody>
      </p:sp>
      <p:pic>
        <p:nvPicPr>
          <p:cNvPr id="7" name="Picture 6">
            <a:extLst>
              <a:ext uri="{FF2B5EF4-FFF2-40B4-BE49-F238E27FC236}">
                <a16:creationId xmlns:a16="http://schemas.microsoft.com/office/drawing/2014/main" id="{7F4643A8-9F84-4AA6-8736-9C53ED898A96}"/>
              </a:ext>
            </a:extLst>
          </p:cNvPr>
          <p:cNvPicPr>
            <a:picLocks noChangeAspect="1"/>
          </p:cNvPicPr>
          <p:nvPr/>
        </p:nvPicPr>
        <p:blipFill rotWithShape="1">
          <a:blip r:embed="rId3"/>
          <a:srcRect t="2007" r="2218"/>
          <a:stretch/>
        </p:blipFill>
        <p:spPr>
          <a:xfrm>
            <a:off x="6872084" y="1483296"/>
            <a:ext cx="2010986" cy="3669908"/>
          </a:xfrm>
          <a:prstGeom prst="rect">
            <a:avLst/>
          </a:prstGeom>
        </p:spPr>
      </p:pic>
      <p:sp>
        <p:nvSpPr>
          <p:cNvPr id="8" name="TextBox 7">
            <a:extLst>
              <a:ext uri="{FF2B5EF4-FFF2-40B4-BE49-F238E27FC236}">
                <a16:creationId xmlns:a16="http://schemas.microsoft.com/office/drawing/2014/main" id="{ABED242F-3CD9-4D89-B844-5C376FCF66AF}"/>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770751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33E2A-6DE3-43DB-961C-5960DE1D6ADB}"/>
              </a:ext>
            </a:extLst>
          </p:cNvPr>
          <p:cNvSpPr/>
          <p:nvPr/>
        </p:nvSpPr>
        <p:spPr>
          <a:xfrm>
            <a:off x="194734" y="1549673"/>
            <a:ext cx="4538134" cy="646331"/>
          </a:xfrm>
          <a:prstGeom prst="rect">
            <a:avLst/>
          </a:prstGeom>
        </p:spPr>
        <p:txBody>
          <a:bodyPr wrap="square">
            <a:spAutoFit/>
          </a:bodyPr>
          <a:lstStyle/>
          <a:p>
            <a:endParaRPr lang="en-GB" dirty="0">
              <a:latin typeface="Arial" panose="020B0604020202020204" pitchFamily="34" charset="0"/>
            </a:endParaRPr>
          </a:p>
          <a:p>
            <a:endParaRPr lang="en-GB" dirty="0">
              <a:latin typeface="Arial" panose="020B0604020202020204" pitchFamily="34" charset="0"/>
            </a:endParaRPr>
          </a:p>
        </p:txBody>
      </p:sp>
      <p:sp>
        <p:nvSpPr>
          <p:cNvPr id="6" name="Title 1">
            <a:extLst>
              <a:ext uri="{FF2B5EF4-FFF2-40B4-BE49-F238E27FC236}">
                <a16:creationId xmlns:a16="http://schemas.microsoft.com/office/drawing/2014/main" id="{BABE5A74-F70F-4655-8734-8B1364171276}"/>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
        <p:nvSpPr>
          <p:cNvPr id="11" name="Content Placeholder 10">
            <a:extLst>
              <a:ext uri="{FF2B5EF4-FFF2-40B4-BE49-F238E27FC236}">
                <a16:creationId xmlns:a16="http://schemas.microsoft.com/office/drawing/2014/main" id="{5F5BC26E-BD67-4339-A6BF-1EFCEC61D833}"/>
              </a:ext>
            </a:extLst>
          </p:cNvPr>
          <p:cNvSpPr>
            <a:spLocks noGrp="1"/>
          </p:cNvSpPr>
          <p:nvPr>
            <p:ph idx="1"/>
          </p:nvPr>
        </p:nvSpPr>
        <p:spPr>
          <a:xfrm>
            <a:off x="158968" y="1353846"/>
            <a:ext cx="8790297" cy="4361154"/>
          </a:xfrm>
        </p:spPr>
        <p:txBody>
          <a:bodyPr>
            <a:noAutofit/>
          </a:bodyPr>
          <a:lstStyle/>
          <a:p>
            <a:pPr marL="0" indent="0">
              <a:buNone/>
            </a:pPr>
            <a:r>
              <a:rPr lang="en-GB" sz="1600" dirty="0"/>
              <a:t>Use the web and these links to find out more and to complete the following tasks:</a:t>
            </a:r>
          </a:p>
          <a:p>
            <a:pPr marL="0" indent="0">
              <a:buNone/>
            </a:pPr>
            <a:r>
              <a:rPr lang="en-GB" sz="1400" dirty="0">
                <a:hlinkClick r:id="rId3"/>
              </a:rPr>
              <a:t>https://en.wikipedia.org/wiki/Stockton_and_Darlington_Railway</a:t>
            </a:r>
            <a:r>
              <a:rPr lang="en-GB" sz="1400" dirty="0"/>
              <a:t> </a:t>
            </a:r>
          </a:p>
          <a:p>
            <a:pPr marL="0" indent="0">
              <a:buNone/>
            </a:pPr>
            <a:r>
              <a:rPr lang="en-GB" sz="1400" dirty="0">
                <a:hlinkClick r:id="rId4"/>
              </a:rPr>
              <a:t>https://www.head-of-steam.co.uk/about-us/stockton-and-darlington-railway/</a:t>
            </a:r>
            <a:r>
              <a:rPr lang="en-GB" sz="1400" dirty="0"/>
              <a:t> </a:t>
            </a:r>
          </a:p>
          <a:p>
            <a:pPr marL="0" indent="0">
              <a:buNone/>
            </a:pPr>
            <a:r>
              <a:rPr lang="en-GB" sz="1400" dirty="0">
                <a:hlinkClick r:id="rId5"/>
              </a:rPr>
              <a:t>https://en.wikipedia.org/wiki/Underground_Railroad</a:t>
            </a:r>
            <a:r>
              <a:rPr lang="en-GB" sz="1400" dirty="0"/>
              <a:t> </a:t>
            </a:r>
          </a:p>
          <a:p>
            <a:r>
              <a:rPr lang="en-GB" sz="1600" dirty="0"/>
              <a:t>In the nineteenth century, women did not dress in men's clothes as they do now. What do you think would have happened to Ellen and her husband if they had been caught during their escape?</a:t>
            </a:r>
          </a:p>
          <a:p>
            <a:r>
              <a:rPr lang="en-GB" sz="1600" dirty="0"/>
              <a:t>Ellen had her arm in a bandage so she would not be asked to write or sign her name. Enslaved people were prevented from learning to read or write. Why do you think this was? How does being able to read or write help you?</a:t>
            </a:r>
          </a:p>
          <a:p>
            <a:r>
              <a:rPr lang="en-GB" sz="1600" dirty="0"/>
              <a:t>Frederick Douglass used the newly built railway system to travel across Britain giving 280 talks, 29 of them in the North East and Cumbria. Can you find out the route of the first steam railway line and when it was built? </a:t>
            </a:r>
          </a:p>
          <a:p>
            <a:r>
              <a:rPr lang="en-GB" sz="1600" dirty="0"/>
              <a:t>Frederick Douglass and his wife Anna were part of the Underground Railroad in America and helped 200 people escape from enslavement. How was this railroad different from the one in England?</a:t>
            </a:r>
          </a:p>
          <a:p>
            <a:pPr marL="0" indent="0">
              <a:buNone/>
            </a:pPr>
            <a:endParaRPr lang="en-GB" dirty="0"/>
          </a:p>
        </p:txBody>
      </p:sp>
      <p:sp>
        <p:nvSpPr>
          <p:cNvPr id="5" name="TextBox 4">
            <a:extLst>
              <a:ext uri="{FF2B5EF4-FFF2-40B4-BE49-F238E27FC236}">
                <a16:creationId xmlns:a16="http://schemas.microsoft.com/office/drawing/2014/main" id="{C6B21136-9C35-4C5E-A186-C8BAC0A82E6E}"/>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153104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C4EC32-1EAC-4653-AF2C-A55C275F2855}"/>
              </a:ext>
            </a:extLst>
          </p:cNvPr>
          <p:cNvSpPr>
            <a:spLocks noGrp="1"/>
          </p:cNvSpPr>
          <p:nvPr>
            <p:ph idx="1"/>
          </p:nvPr>
        </p:nvSpPr>
        <p:spPr>
          <a:xfrm>
            <a:off x="158969" y="1657715"/>
            <a:ext cx="8803728" cy="3242733"/>
          </a:xfrm>
        </p:spPr>
        <p:txBody>
          <a:bodyPr/>
          <a:lstStyle/>
          <a:p>
            <a:r>
              <a:rPr lang="en-GB" sz="1800" dirty="0"/>
              <a:t>Why do you think Martin Luther King was arrested so many times? Why do you think he kept on working for human rights? </a:t>
            </a:r>
          </a:p>
          <a:p>
            <a:endParaRPr lang="en-GB" sz="1800" dirty="0"/>
          </a:p>
          <a:p>
            <a:pPr marL="0" indent="0" algn="ctr">
              <a:buNone/>
            </a:pPr>
            <a:r>
              <a:rPr lang="en-GB" sz="1800" b="1" dirty="0"/>
              <a:t>Enquiry Question?</a:t>
            </a:r>
          </a:p>
          <a:p>
            <a:pPr marL="0" indent="0" algn="ctr">
              <a:buNone/>
            </a:pPr>
            <a:endParaRPr lang="en-GB" sz="1800" b="1" dirty="0"/>
          </a:p>
          <a:p>
            <a:pPr marL="0" indent="0" algn="ctr">
              <a:buNone/>
            </a:pPr>
            <a:r>
              <a:rPr lang="en-GB" sz="1800" dirty="0"/>
              <a:t>At his speech at Newcastle University in 1967, Martin Luther King said war, poverty and racism were the three problems of our time. What do you think are the big problems now? </a:t>
            </a:r>
          </a:p>
          <a:p>
            <a:endParaRPr lang="en-GB" dirty="0"/>
          </a:p>
        </p:txBody>
      </p:sp>
      <p:sp>
        <p:nvSpPr>
          <p:cNvPr id="4" name="TextBox 3">
            <a:extLst>
              <a:ext uri="{FF2B5EF4-FFF2-40B4-BE49-F238E27FC236}">
                <a16:creationId xmlns:a16="http://schemas.microsoft.com/office/drawing/2014/main" id="{0CBB5940-AFB2-439B-A1D7-BC5B9FED930A}"/>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
        <p:nvSpPr>
          <p:cNvPr id="6" name="Title 1">
            <a:extLst>
              <a:ext uri="{FF2B5EF4-FFF2-40B4-BE49-F238E27FC236}">
                <a16:creationId xmlns:a16="http://schemas.microsoft.com/office/drawing/2014/main" id="{FA3969C1-0093-4B69-80B3-735D2968DC6A}"/>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Tree>
    <p:extLst>
      <p:ext uri="{BB962C8B-B14F-4D97-AF65-F5344CB8AC3E}">
        <p14:creationId xmlns:p14="http://schemas.microsoft.com/office/powerpoint/2010/main" val="3398593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4E5CE5-A81E-41FC-99C2-612433E716DE}"/>
              </a:ext>
            </a:extLst>
          </p:cNvPr>
          <p:cNvSpPr/>
          <p:nvPr/>
        </p:nvSpPr>
        <p:spPr>
          <a:xfrm>
            <a:off x="254000" y="970909"/>
            <a:ext cx="4572000" cy="646331"/>
          </a:xfrm>
          <a:prstGeom prst="rect">
            <a:avLst/>
          </a:prstGeom>
        </p:spPr>
        <p:txBody>
          <a:bodyPr>
            <a:spAutoFit/>
          </a:bodyPr>
          <a:lstStyle/>
          <a:p>
            <a:endParaRPr lang="en-GB" dirty="0">
              <a:latin typeface="Arial" panose="020B0604020202020204" pitchFamily="34" charset="0"/>
            </a:endParaRPr>
          </a:p>
          <a:p>
            <a:endParaRPr lang="en-GB" dirty="0">
              <a:latin typeface="Arial" panose="020B0604020202020204" pitchFamily="34" charset="0"/>
            </a:endParaRPr>
          </a:p>
        </p:txBody>
      </p:sp>
      <p:pic>
        <p:nvPicPr>
          <p:cNvPr id="3" name="Picture 2">
            <a:extLst>
              <a:ext uri="{FF2B5EF4-FFF2-40B4-BE49-F238E27FC236}">
                <a16:creationId xmlns:a16="http://schemas.microsoft.com/office/drawing/2014/main" id="{B0193560-B55D-4929-B96E-4012294DB26D}"/>
              </a:ext>
            </a:extLst>
          </p:cNvPr>
          <p:cNvPicPr>
            <a:picLocks noChangeAspect="1"/>
          </p:cNvPicPr>
          <p:nvPr/>
        </p:nvPicPr>
        <p:blipFill rotWithShape="1">
          <a:blip r:embed="rId3"/>
          <a:srcRect t="8484"/>
          <a:stretch/>
        </p:blipFill>
        <p:spPr>
          <a:xfrm>
            <a:off x="581030" y="1553488"/>
            <a:ext cx="2298391" cy="3743726"/>
          </a:xfrm>
          <a:prstGeom prst="rect">
            <a:avLst/>
          </a:prstGeom>
        </p:spPr>
      </p:pic>
      <p:sp>
        <p:nvSpPr>
          <p:cNvPr id="6" name="Rectangle 5">
            <a:extLst>
              <a:ext uri="{FF2B5EF4-FFF2-40B4-BE49-F238E27FC236}">
                <a16:creationId xmlns:a16="http://schemas.microsoft.com/office/drawing/2014/main" id="{1C49769A-ACDA-46FA-8838-B69B0570341B}"/>
              </a:ext>
            </a:extLst>
          </p:cNvPr>
          <p:cNvSpPr/>
          <p:nvPr/>
        </p:nvSpPr>
        <p:spPr>
          <a:xfrm>
            <a:off x="581030" y="5289916"/>
            <a:ext cx="1385451" cy="275653"/>
          </a:xfrm>
          <a:prstGeom prst="rect">
            <a:avLst/>
          </a:prstGeom>
        </p:spPr>
        <p:txBody>
          <a:bodyPr wrap="squar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rPr>
              <a:t>Arthur Wharton</a:t>
            </a:r>
          </a:p>
        </p:txBody>
      </p:sp>
      <p:sp>
        <p:nvSpPr>
          <p:cNvPr id="9" name="Title 1">
            <a:extLst>
              <a:ext uri="{FF2B5EF4-FFF2-40B4-BE49-F238E27FC236}">
                <a16:creationId xmlns:a16="http://schemas.microsoft.com/office/drawing/2014/main" id="{D8139787-5903-4C2B-A41B-C8F5DCB28231}"/>
              </a:ext>
            </a:extLst>
          </p:cNvPr>
          <p:cNvSpPr>
            <a:spLocks noGrp="1"/>
          </p:cNvSpPr>
          <p:nvPr>
            <p:ph type="title"/>
          </p:nvPr>
        </p:nvSpPr>
        <p:spPr>
          <a:xfrm>
            <a:off x="0" y="557286"/>
            <a:ext cx="9144000" cy="782072"/>
          </a:xfrm>
        </p:spPr>
        <p:txBody>
          <a:bodyPr>
            <a:noAutofit/>
          </a:bodyPr>
          <a:lstStyle/>
          <a:p>
            <a:pPr algn="ctr"/>
            <a:r>
              <a:rPr lang="en-GB" sz="4800" b="1" dirty="0"/>
              <a:t>Sports People</a:t>
            </a:r>
          </a:p>
        </p:txBody>
      </p:sp>
      <p:pic>
        <p:nvPicPr>
          <p:cNvPr id="10" name="Picture 9">
            <a:extLst>
              <a:ext uri="{FF2B5EF4-FFF2-40B4-BE49-F238E27FC236}">
                <a16:creationId xmlns:a16="http://schemas.microsoft.com/office/drawing/2014/main" id="{E8DD2C2E-8555-4A2C-BA0F-74BBF99564A6}"/>
              </a:ext>
            </a:extLst>
          </p:cNvPr>
          <p:cNvPicPr>
            <a:picLocks noChangeAspect="1"/>
          </p:cNvPicPr>
          <p:nvPr/>
        </p:nvPicPr>
        <p:blipFill>
          <a:blip r:embed="rId4"/>
          <a:stretch>
            <a:fillRect/>
          </a:stretch>
        </p:blipFill>
        <p:spPr>
          <a:xfrm>
            <a:off x="3216520" y="1553488"/>
            <a:ext cx="2764083" cy="3736428"/>
          </a:xfrm>
          <a:prstGeom prst="rect">
            <a:avLst/>
          </a:prstGeom>
        </p:spPr>
      </p:pic>
      <p:sp>
        <p:nvSpPr>
          <p:cNvPr id="11" name="Rectangle 10">
            <a:extLst>
              <a:ext uri="{FF2B5EF4-FFF2-40B4-BE49-F238E27FC236}">
                <a16:creationId xmlns:a16="http://schemas.microsoft.com/office/drawing/2014/main" id="{D9F5859A-5DE8-4B5E-8131-8297D8599F30}"/>
              </a:ext>
            </a:extLst>
          </p:cNvPr>
          <p:cNvSpPr/>
          <p:nvPr/>
        </p:nvSpPr>
        <p:spPr>
          <a:xfrm>
            <a:off x="3162287" y="5283589"/>
            <a:ext cx="1663713" cy="275653"/>
          </a:xfrm>
          <a:prstGeom prst="rect">
            <a:avLst/>
          </a:prstGeom>
        </p:spPr>
        <p:txBody>
          <a:bodyPr wrap="square">
            <a:spAutoFit/>
          </a:bodyPr>
          <a:lstStyle/>
          <a:p>
            <a:pPr>
              <a:lnSpc>
                <a:spcPct val="107000"/>
              </a:lnSpc>
              <a:spcAft>
                <a:spcPts val="800"/>
              </a:spcAft>
            </a:pPr>
            <a:r>
              <a:rPr lang="en-GB" sz="1200" dirty="0" err="1">
                <a:latin typeface="Arial" panose="020B0604020202020204" pitchFamily="34" charset="0"/>
                <a:ea typeface="Calibri" panose="020F0502020204030204" pitchFamily="34" charset="0"/>
              </a:rPr>
              <a:t>Learie</a:t>
            </a:r>
            <a:r>
              <a:rPr lang="en-GB" sz="1200" dirty="0">
                <a:latin typeface="Arial" panose="020B0604020202020204" pitchFamily="34" charset="0"/>
                <a:ea typeface="Calibri" panose="020F0502020204030204" pitchFamily="34" charset="0"/>
              </a:rPr>
              <a:t> Constantine </a:t>
            </a:r>
          </a:p>
        </p:txBody>
      </p:sp>
      <p:pic>
        <p:nvPicPr>
          <p:cNvPr id="12" name="Picture 11">
            <a:extLst>
              <a:ext uri="{FF2B5EF4-FFF2-40B4-BE49-F238E27FC236}">
                <a16:creationId xmlns:a16="http://schemas.microsoft.com/office/drawing/2014/main" id="{54A19A27-9D2B-4301-8DE2-1E83896341FE}"/>
              </a:ext>
            </a:extLst>
          </p:cNvPr>
          <p:cNvPicPr>
            <a:picLocks noChangeAspect="1"/>
          </p:cNvPicPr>
          <p:nvPr/>
        </p:nvPicPr>
        <p:blipFill>
          <a:blip r:embed="rId5"/>
          <a:stretch>
            <a:fillRect/>
          </a:stretch>
        </p:blipFill>
        <p:spPr>
          <a:xfrm>
            <a:off x="6317702" y="1566285"/>
            <a:ext cx="2245268" cy="3738227"/>
          </a:xfrm>
          <a:prstGeom prst="rect">
            <a:avLst/>
          </a:prstGeom>
        </p:spPr>
      </p:pic>
      <p:sp>
        <p:nvSpPr>
          <p:cNvPr id="13" name="Rectangle 12">
            <a:extLst>
              <a:ext uri="{FF2B5EF4-FFF2-40B4-BE49-F238E27FC236}">
                <a16:creationId xmlns:a16="http://schemas.microsoft.com/office/drawing/2014/main" id="{952D8393-1AB5-4087-9B85-56E0DECAF0B8}"/>
              </a:ext>
            </a:extLst>
          </p:cNvPr>
          <p:cNvSpPr/>
          <p:nvPr/>
        </p:nvSpPr>
        <p:spPr>
          <a:xfrm>
            <a:off x="6317702" y="5304512"/>
            <a:ext cx="1663713" cy="276999"/>
          </a:xfrm>
          <a:prstGeom prst="rect">
            <a:avLst/>
          </a:prstGeom>
        </p:spPr>
        <p:txBody>
          <a:bodyPr wrap="square">
            <a:spAutoFit/>
          </a:bodyPr>
          <a:lstStyle/>
          <a:p>
            <a:r>
              <a:rPr lang="en-GB" sz="1200" dirty="0">
                <a:latin typeface="Arial" panose="020B0604020202020204" pitchFamily="34" charset="0"/>
              </a:rPr>
              <a:t>Muhammad Ali</a:t>
            </a:r>
          </a:p>
        </p:txBody>
      </p:sp>
      <p:sp>
        <p:nvSpPr>
          <p:cNvPr id="14" name="TextBox 13">
            <a:extLst>
              <a:ext uri="{FF2B5EF4-FFF2-40B4-BE49-F238E27FC236}">
                <a16:creationId xmlns:a16="http://schemas.microsoft.com/office/drawing/2014/main" id="{59463D64-A2D2-4208-8581-F2FB3C3562D1}"/>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180938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10A786-93FA-49A6-8729-C0BC593B6DA6}"/>
              </a:ext>
            </a:extLst>
          </p:cNvPr>
          <p:cNvSpPr/>
          <p:nvPr/>
        </p:nvSpPr>
        <p:spPr>
          <a:xfrm>
            <a:off x="341493" y="5104825"/>
            <a:ext cx="2232243" cy="553998"/>
          </a:xfrm>
          <a:prstGeom prst="rect">
            <a:avLst/>
          </a:prstGeom>
        </p:spPr>
        <p:txBody>
          <a:bodyPr wrap="square">
            <a:spAutoFit/>
          </a:bodyPr>
          <a:lstStyle/>
          <a:p>
            <a:r>
              <a:rPr lang="en-GB" sz="1000" i="1" dirty="0">
                <a:latin typeface="Arial" panose="020B0604020202020204" pitchFamily="34" charset="0"/>
              </a:rPr>
              <a:t>Plaque commemorating first African Community, reproduced courtesy of Beverley Prevatt Goldstein</a:t>
            </a:r>
          </a:p>
        </p:txBody>
      </p:sp>
      <p:pic>
        <p:nvPicPr>
          <p:cNvPr id="6" name="Picture 5">
            <a:extLst>
              <a:ext uri="{FF2B5EF4-FFF2-40B4-BE49-F238E27FC236}">
                <a16:creationId xmlns:a16="http://schemas.microsoft.com/office/drawing/2014/main" id="{0A4861E9-026D-4652-BD34-5C1D255F919C}"/>
              </a:ext>
            </a:extLst>
          </p:cNvPr>
          <p:cNvPicPr>
            <a:picLocks noChangeAspect="1"/>
          </p:cNvPicPr>
          <p:nvPr/>
        </p:nvPicPr>
        <p:blipFill rotWithShape="1">
          <a:blip r:embed="rId3"/>
          <a:srcRect t="2432"/>
          <a:stretch/>
        </p:blipFill>
        <p:spPr>
          <a:xfrm>
            <a:off x="408367" y="2550191"/>
            <a:ext cx="2408078" cy="2569015"/>
          </a:xfrm>
          <a:prstGeom prst="rect">
            <a:avLst/>
          </a:prstGeom>
        </p:spPr>
      </p:pic>
      <p:sp>
        <p:nvSpPr>
          <p:cNvPr id="9" name="Title 1">
            <a:extLst>
              <a:ext uri="{FF2B5EF4-FFF2-40B4-BE49-F238E27FC236}">
                <a16:creationId xmlns:a16="http://schemas.microsoft.com/office/drawing/2014/main" id="{4F0C2DBA-6929-457E-A65E-646A58EC9281}"/>
              </a:ext>
            </a:extLst>
          </p:cNvPr>
          <p:cNvSpPr>
            <a:spLocks noGrp="1"/>
          </p:cNvSpPr>
          <p:nvPr>
            <p:ph type="title"/>
          </p:nvPr>
        </p:nvSpPr>
        <p:spPr>
          <a:xfrm>
            <a:off x="0" y="557286"/>
            <a:ext cx="9144000" cy="782072"/>
          </a:xfrm>
        </p:spPr>
        <p:txBody>
          <a:bodyPr>
            <a:noAutofit/>
          </a:bodyPr>
          <a:lstStyle/>
          <a:p>
            <a:pPr algn="ctr"/>
            <a:r>
              <a:rPr lang="en-GB" sz="4800" b="1" dirty="0"/>
              <a:t>Romans</a:t>
            </a:r>
          </a:p>
        </p:txBody>
      </p:sp>
      <p:pic>
        <p:nvPicPr>
          <p:cNvPr id="7" name="Picture 6">
            <a:extLst>
              <a:ext uri="{FF2B5EF4-FFF2-40B4-BE49-F238E27FC236}">
                <a16:creationId xmlns:a16="http://schemas.microsoft.com/office/drawing/2014/main" id="{665304EA-01B8-46AA-8349-0B78FC5BD159}"/>
              </a:ext>
            </a:extLst>
          </p:cNvPr>
          <p:cNvPicPr>
            <a:picLocks noChangeAspect="1"/>
          </p:cNvPicPr>
          <p:nvPr/>
        </p:nvPicPr>
        <p:blipFill rotWithShape="1">
          <a:blip r:embed="rId4"/>
          <a:srcRect l="19121" t="19662" r="19161" b="20027"/>
          <a:stretch/>
        </p:blipFill>
        <p:spPr>
          <a:xfrm>
            <a:off x="6241174" y="2777121"/>
            <a:ext cx="2561333" cy="2380593"/>
          </a:xfrm>
          <a:prstGeom prst="rect">
            <a:avLst/>
          </a:prstGeom>
        </p:spPr>
      </p:pic>
      <p:sp>
        <p:nvSpPr>
          <p:cNvPr id="10" name="Rectangle 9">
            <a:extLst>
              <a:ext uri="{FF2B5EF4-FFF2-40B4-BE49-F238E27FC236}">
                <a16:creationId xmlns:a16="http://schemas.microsoft.com/office/drawing/2014/main" id="{22894F7E-633D-4544-A393-307A255BE680}"/>
              </a:ext>
            </a:extLst>
          </p:cNvPr>
          <p:cNvSpPr/>
          <p:nvPr/>
        </p:nvSpPr>
        <p:spPr>
          <a:xfrm>
            <a:off x="6194346" y="5157714"/>
            <a:ext cx="2722476" cy="400110"/>
          </a:xfrm>
          <a:prstGeom prst="rect">
            <a:avLst/>
          </a:prstGeom>
        </p:spPr>
        <p:txBody>
          <a:bodyPr wrap="square">
            <a:spAutoFit/>
          </a:bodyPr>
          <a:lstStyle/>
          <a:p>
            <a:r>
              <a:rPr lang="en-GB" sz="1000" i="1" dirty="0">
                <a:latin typeface="Arial" panose="020B0604020202020204" pitchFamily="34" charset="0"/>
              </a:rPr>
              <a:t>Coin with </a:t>
            </a:r>
            <a:r>
              <a:rPr lang="en-GB" sz="1000" i="1" dirty="0" err="1">
                <a:latin typeface="Arial" panose="020B0604020202020204" pitchFamily="34" charset="0"/>
              </a:rPr>
              <a:t>Septimus</a:t>
            </a:r>
            <a:r>
              <a:rPr lang="en-GB" sz="1000" i="1" dirty="0">
                <a:latin typeface="Arial" panose="020B0604020202020204" pitchFamily="34" charset="0"/>
              </a:rPr>
              <a:t> Severus, dated 201AD, reproduced courtesy of TWAM</a:t>
            </a:r>
          </a:p>
        </p:txBody>
      </p:sp>
      <p:pic>
        <p:nvPicPr>
          <p:cNvPr id="11" name="Picture 10">
            <a:extLst>
              <a:ext uri="{FF2B5EF4-FFF2-40B4-BE49-F238E27FC236}">
                <a16:creationId xmlns:a16="http://schemas.microsoft.com/office/drawing/2014/main" id="{A85AECC7-858E-46F0-9169-C527AA4B8AE1}"/>
              </a:ext>
            </a:extLst>
          </p:cNvPr>
          <p:cNvPicPr>
            <a:picLocks noChangeAspect="1"/>
          </p:cNvPicPr>
          <p:nvPr/>
        </p:nvPicPr>
        <p:blipFill>
          <a:blip r:embed="rId5"/>
          <a:stretch>
            <a:fillRect/>
          </a:stretch>
        </p:blipFill>
        <p:spPr>
          <a:xfrm>
            <a:off x="3313067" y="1377866"/>
            <a:ext cx="2517866" cy="3779848"/>
          </a:xfrm>
          <a:prstGeom prst="rect">
            <a:avLst/>
          </a:prstGeom>
        </p:spPr>
      </p:pic>
      <p:sp>
        <p:nvSpPr>
          <p:cNvPr id="12" name="Rectangle 11">
            <a:extLst>
              <a:ext uri="{FF2B5EF4-FFF2-40B4-BE49-F238E27FC236}">
                <a16:creationId xmlns:a16="http://schemas.microsoft.com/office/drawing/2014/main" id="{E2467222-CCC5-40B4-BD4A-FCFFCAFE041C}"/>
              </a:ext>
            </a:extLst>
          </p:cNvPr>
          <p:cNvSpPr/>
          <p:nvPr/>
        </p:nvSpPr>
        <p:spPr>
          <a:xfrm>
            <a:off x="3313067" y="5157714"/>
            <a:ext cx="2517866" cy="400110"/>
          </a:xfrm>
          <a:prstGeom prst="rect">
            <a:avLst/>
          </a:prstGeom>
        </p:spPr>
        <p:txBody>
          <a:bodyPr wrap="square">
            <a:spAutoFit/>
          </a:bodyPr>
          <a:lstStyle/>
          <a:p>
            <a:r>
              <a:rPr lang="en-GB" sz="1000" i="1" dirty="0">
                <a:latin typeface="Arial" panose="020B0604020202020204" pitchFamily="34" charset="0"/>
              </a:rPr>
              <a:t>The Victor Tombstone reproduced courtesy of TWAM</a:t>
            </a:r>
          </a:p>
        </p:txBody>
      </p:sp>
      <p:sp>
        <p:nvSpPr>
          <p:cNvPr id="14" name="TextBox 13">
            <a:extLst>
              <a:ext uri="{FF2B5EF4-FFF2-40B4-BE49-F238E27FC236}">
                <a16:creationId xmlns:a16="http://schemas.microsoft.com/office/drawing/2014/main" id="{8350AAD3-03D7-483F-BD6D-16459731DEDE}"/>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1211764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4E5CE5-A81E-41FC-99C2-612433E716DE}"/>
              </a:ext>
            </a:extLst>
          </p:cNvPr>
          <p:cNvSpPr/>
          <p:nvPr/>
        </p:nvSpPr>
        <p:spPr>
          <a:xfrm>
            <a:off x="254000" y="970909"/>
            <a:ext cx="4572000" cy="646331"/>
          </a:xfrm>
          <a:prstGeom prst="rect">
            <a:avLst/>
          </a:prstGeom>
        </p:spPr>
        <p:txBody>
          <a:bodyPr>
            <a:spAutoFit/>
          </a:bodyPr>
          <a:lstStyle/>
          <a:p>
            <a:endParaRPr lang="en-GB" dirty="0">
              <a:latin typeface="Arial" panose="020B0604020202020204" pitchFamily="34" charset="0"/>
            </a:endParaRPr>
          </a:p>
          <a:p>
            <a:endParaRPr lang="en-GB" dirty="0">
              <a:latin typeface="Arial" panose="020B0604020202020204" pitchFamily="34" charset="0"/>
            </a:endParaRPr>
          </a:p>
        </p:txBody>
      </p:sp>
      <p:pic>
        <p:nvPicPr>
          <p:cNvPr id="3" name="Picture 2">
            <a:extLst>
              <a:ext uri="{FF2B5EF4-FFF2-40B4-BE49-F238E27FC236}">
                <a16:creationId xmlns:a16="http://schemas.microsoft.com/office/drawing/2014/main" id="{B0193560-B55D-4929-B96E-4012294DB26D}"/>
              </a:ext>
            </a:extLst>
          </p:cNvPr>
          <p:cNvPicPr>
            <a:picLocks noChangeAspect="1"/>
          </p:cNvPicPr>
          <p:nvPr/>
        </p:nvPicPr>
        <p:blipFill rotWithShape="1">
          <a:blip r:embed="rId2"/>
          <a:srcRect t="12950"/>
          <a:stretch/>
        </p:blipFill>
        <p:spPr>
          <a:xfrm>
            <a:off x="6433241" y="1555012"/>
            <a:ext cx="2298391" cy="3561039"/>
          </a:xfrm>
          <a:prstGeom prst="rect">
            <a:avLst/>
          </a:prstGeom>
        </p:spPr>
      </p:pic>
      <p:sp>
        <p:nvSpPr>
          <p:cNvPr id="8" name="Title 1">
            <a:extLst>
              <a:ext uri="{FF2B5EF4-FFF2-40B4-BE49-F238E27FC236}">
                <a16:creationId xmlns:a16="http://schemas.microsoft.com/office/drawing/2014/main" id="{800BA998-EB00-43AF-8DA6-A8BF06594296}"/>
              </a:ext>
            </a:extLst>
          </p:cNvPr>
          <p:cNvSpPr>
            <a:spLocks noGrp="1"/>
          </p:cNvSpPr>
          <p:nvPr>
            <p:ph type="title"/>
          </p:nvPr>
        </p:nvSpPr>
        <p:spPr>
          <a:xfrm>
            <a:off x="0" y="557286"/>
            <a:ext cx="9144000" cy="782072"/>
          </a:xfrm>
        </p:spPr>
        <p:txBody>
          <a:bodyPr>
            <a:noAutofit/>
          </a:bodyPr>
          <a:lstStyle/>
          <a:p>
            <a:pPr algn="ctr"/>
            <a:r>
              <a:rPr lang="en-GB" sz="4800" b="1" dirty="0"/>
              <a:t>Arthur Wharton</a:t>
            </a:r>
          </a:p>
        </p:txBody>
      </p:sp>
      <p:sp>
        <p:nvSpPr>
          <p:cNvPr id="5" name="Content Placeholder 4">
            <a:extLst>
              <a:ext uri="{FF2B5EF4-FFF2-40B4-BE49-F238E27FC236}">
                <a16:creationId xmlns:a16="http://schemas.microsoft.com/office/drawing/2014/main" id="{231E513C-A3DA-49BB-AF37-DD1A7046E0FB}"/>
              </a:ext>
            </a:extLst>
          </p:cNvPr>
          <p:cNvSpPr>
            <a:spLocks noGrp="1"/>
          </p:cNvSpPr>
          <p:nvPr>
            <p:ph idx="1"/>
          </p:nvPr>
        </p:nvSpPr>
        <p:spPr>
          <a:xfrm>
            <a:off x="254000" y="1648449"/>
            <a:ext cx="5683469" cy="3503631"/>
          </a:xfrm>
        </p:spPr>
        <p:txBody>
          <a:bodyPr>
            <a:noAutofit/>
          </a:bodyPr>
          <a:lstStyle/>
          <a:p>
            <a:pPr marL="0" indent="0">
              <a:buNone/>
            </a:pPr>
            <a:r>
              <a:rPr lang="en-GB" sz="1800" dirty="0">
                <a:latin typeface="Arial" panose="020B0604020202020204" pitchFamily="34" charset="0"/>
                <a:cs typeface="Arial" panose="020B0604020202020204" pitchFamily="34" charset="0"/>
              </a:rPr>
              <a:t>Arthur “Kwame” Wharton was born in the Gold Coast (now Ghana) in 1865. In 1882 he came to England to train as a Methodist minister at Cleveland College, Darlington, but preferred playing sport! </a:t>
            </a:r>
          </a:p>
          <a:p>
            <a:pPr marL="0" indent="0">
              <a:buNone/>
            </a:pPr>
            <a:r>
              <a:rPr lang="en-GB" sz="1800" dirty="0">
                <a:latin typeface="Arial" panose="020B0604020202020204" pitchFamily="34" charset="0"/>
                <a:cs typeface="Arial" panose="020B0604020202020204" pitchFamily="34" charset="0"/>
              </a:rPr>
              <a:t>As runner he became the first fastest man by running 100 yards in 10 seconds. </a:t>
            </a:r>
          </a:p>
          <a:p>
            <a:pPr marL="0" indent="0">
              <a:buNone/>
            </a:pPr>
            <a:r>
              <a:rPr lang="en-GB" sz="1800" dirty="0">
                <a:latin typeface="Arial" panose="020B0604020202020204" pitchFamily="34" charset="0"/>
                <a:cs typeface="Arial" panose="020B0604020202020204" pitchFamily="34" charset="0"/>
              </a:rPr>
              <a:t>He played football for Darlington in 1885-6 and is remembered as the world’s first black professional football player, with this statue at the Football Association’s headquarters. </a:t>
            </a:r>
          </a:p>
          <a:p>
            <a:pPr marL="0" indent="0">
              <a:buNone/>
            </a:pPr>
            <a:r>
              <a:rPr lang="en-GB" sz="1800" dirty="0">
                <a:latin typeface="Arial" panose="020B0604020202020204" pitchFamily="34" charset="0"/>
                <a:cs typeface="Arial" panose="020B0604020202020204" pitchFamily="34" charset="0"/>
              </a:rPr>
              <a:t>He also excelled in cycling, cricket and rugby!</a:t>
            </a:r>
          </a:p>
          <a:p>
            <a:pPr marL="0" indent="0">
              <a:buNone/>
            </a:pPr>
            <a:r>
              <a:rPr lang="en-GB" sz="1800" dirty="0">
                <a:latin typeface="Arial" panose="020B0604020202020204" pitchFamily="34" charset="0"/>
                <a:cs typeface="Arial" panose="020B0604020202020204" pitchFamily="34" charset="0"/>
              </a:rPr>
              <a:t>He later worked as a miner and died in 1930.</a:t>
            </a:r>
          </a:p>
        </p:txBody>
      </p:sp>
      <p:sp>
        <p:nvSpPr>
          <p:cNvPr id="6" name="Rectangle 5">
            <a:extLst>
              <a:ext uri="{FF2B5EF4-FFF2-40B4-BE49-F238E27FC236}">
                <a16:creationId xmlns:a16="http://schemas.microsoft.com/office/drawing/2014/main" id="{1C49769A-ACDA-46FA-8838-B69B0570341B}"/>
              </a:ext>
            </a:extLst>
          </p:cNvPr>
          <p:cNvSpPr/>
          <p:nvPr/>
        </p:nvSpPr>
        <p:spPr>
          <a:xfrm>
            <a:off x="6354413" y="5116051"/>
            <a:ext cx="2694993" cy="574324"/>
          </a:xfrm>
          <a:prstGeom prst="rect">
            <a:avLst/>
          </a:prstGeom>
        </p:spPr>
        <p:txBody>
          <a:bodyPr wrap="square">
            <a:spAutoFit/>
          </a:bodyPr>
          <a:lstStyle/>
          <a:p>
            <a:pPr>
              <a:lnSpc>
                <a:spcPct val="107000"/>
              </a:lnSpc>
              <a:spcAft>
                <a:spcPts val="800"/>
              </a:spcAft>
            </a:pPr>
            <a:r>
              <a:rPr lang="en-GB" sz="1000" i="1" dirty="0">
                <a:latin typeface="Arial" panose="020B0604020202020204" pitchFamily="34" charset="0"/>
                <a:ea typeface="Calibri" panose="020F0502020204030204" pitchFamily="34" charset="0"/>
              </a:rPr>
              <a:t>Arthur Wharton statue at St George’s Park, from the Arthur Wharton Foundation, reproduced courtesy of Shaun Campbell</a:t>
            </a:r>
          </a:p>
        </p:txBody>
      </p:sp>
      <p:sp>
        <p:nvSpPr>
          <p:cNvPr id="7" name="TextBox 6">
            <a:extLst>
              <a:ext uri="{FF2B5EF4-FFF2-40B4-BE49-F238E27FC236}">
                <a16:creationId xmlns:a16="http://schemas.microsoft.com/office/drawing/2014/main" id="{AC6F2574-02E5-4E2C-A2BC-64AA10A871D7}"/>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933625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BEB6E8-FAC1-4B2B-A869-0CFCEBA667B2}"/>
              </a:ext>
            </a:extLst>
          </p:cNvPr>
          <p:cNvSpPr/>
          <p:nvPr/>
        </p:nvSpPr>
        <p:spPr>
          <a:xfrm>
            <a:off x="370490" y="1464919"/>
            <a:ext cx="5424253" cy="4247317"/>
          </a:xfrm>
          <a:prstGeom prst="rect">
            <a:avLst/>
          </a:prstGeom>
        </p:spPr>
        <p:txBody>
          <a:bodyPr wrap="square">
            <a:spAutoFit/>
          </a:bodyPr>
          <a:lstStyle/>
          <a:p>
            <a:r>
              <a:rPr lang="en-GB" dirty="0" err="1">
                <a:latin typeface="Arial" panose="020B0604020202020204" pitchFamily="34" charset="0"/>
              </a:rPr>
              <a:t>Learie</a:t>
            </a:r>
            <a:r>
              <a:rPr lang="en-GB" dirty="0">
                <a:latin typeface="Arial" panose="020B0604020202020204" pitchFamily="34" charset="0"/>
              </a:rPr>
              <a:t> Constantine, MBE (1901 –1971) played 18 Test Matches and took the West Indies' first wicket in Test cricket.  </a:t>
            </a:r>
          </a:p>
          <a:p>
            <a:endParaRPr lang="en-GB" dirty="0">
              <a:latin typeface="Arial" panose="020B0604020202020204" pitchFamily="34" charset="0"/>
            </a:endParaRPr>
          </a:p>
          <a:p>
            <a:r>
              <a:rPr lang="en-GB" dirty="0">
                <a:latin typeface="Arial" panose="020B0604020202020204" pitchFamily="34" charset="0"/>
              </a:rPr>
              <a:t>He came in England in 1928 as part of the West Indies Team tour and in 1929 signed a contract to play for Nelson Cricket Club in Lancashire.</a:t>
            </a:r>
          </a:p>
          <a:p>
            <a:endParaRPr lang="en-GB" dirty="0">
              <a:latin typeface="Arial" panose="020B0604020202020204" pitchFamily="34" charset="0"/>
            </a:endParaRPr>
          </a:p>
          <a:p>
            <a:r>
              <a:rPr lang="en-GB" dirty="0">
                <a:latin typeface="Arial" panose="020B0604020202020204" pitchFamily="34" charset="0"/>
              </a:rPr>
              <a:t>He was Trinidad's High Commissioner to the United Kingdom and became the UK's first black peer in 1969. </a:t>
            </a:r>
          </a:p>
          <a:p>
            <a:endParaRPr lang="en-GB" dirty="0">
              <a:latin typeface="Arial" panose="020B0604020202020204" pitchFamily="34" charset="0"/>
            </a:endParaRPr>
          </a:p>
          <a:p>
            <a:r>
              <a:rPr lang="en-GB" dirty="0">
                <a:latin typeface="Arial" panose="020B0604020202020204" pitchFamily="34" charset="0"/>
              </a:rPr>
              <a:t>He challenged racial discrimination, supported the Bristol Bus Boycott and the 1965 Race Relations Act in Britain. </a:t>
            </a:r>
          </a:p>
        </p:txBody>
      </p:sp>
      <p:pic>
        <p:nvPicPr>
          <p:cNvPr id="4" name="Picture 3">
            <a:extLst>
              <a:ext uri="{FF2B5EF4-FFF2-40B4-BE49-F238E27FC236}">
                <a16:creationId xmlns:a16="http://schemas.microsoft.com/office/drawing/2014/main" id="{163F29EF-281A-415F-8064-3FD735C2F3EE}"/>
              </a:ext>
            </a:extLst>
          </p:cNvPr>
          <p:cNvPicPr>
            <a:picLocks noChangeAspect="1"/>
          </p:cNvPicPr>
          <p:nvPr/>
        </p:nvPicPr>
        <p:blipFill>
          <a:blip r:embed="rId3"/>
          <a:stretch>
            <a:fillRect/>
          </a:stretch>
        </p:blipFill>
        <p:spPr>
          <a:xfrm>
            <a:off x="6195489" y="1717510"/>
            <a:ext cx="2420005" cy="3271311"/>
          </a:xfrm>
          <a:prstGeom prst="rect">
            <a:avLst/>
          </a:prstGeom>
        </p:spPr>
      </p:pic>
      <p:sp>
        <p:nvSpPr>
          <p:cNvPr id="5" name="Title 1">
            <a:extLst>
              <a:ext uri="{FF2B5EF4-FFF2-40B4-BE49-F238E27FC236}">
                <a16:creationId xmlns:a16="http://schemas.microsoft.com/office/drawing/2014/main" id="{784A7CF8-AEAF-41E3-9233-6CD31C833C5D}"/>
              </a:ext>
            </a:extLst>
          </p:cNvPr>
          <p:cNvSpPr>
            <a:spLocks noGrp="1"/>
          </p:cNvSpPr>
          <p:nvPr>
            <p:ph type="title"/>
          </p:nvPr>
        </p:nvSpPr>
        <p:spPr>
          <a:xfrm>
            <a:off x="0" y="557286"/>
            <a:ext cx="9144000" cy="782072"/>
          </a:xfrm>
        </p:spPr>
        <p:txBody>
          <a:bodyPr>
            <a:noAutofit/>
          </a:bodyPr>
          <a:lstStyle/>
          <a:p>
            <a:pPr algn="ctr"/>
            <a:r>
              <a:rPr lang="en-GB" sz="4800" b="1" dirty="0" err="1"/>
              <a:t>Learie</a:t>
            </a:r>
            <a:r>
              <a:rPr lang="en-GB" sz="4800" b="1" dirty="0"/>
              <a:t> Constantine</a:t>
            </a:r>
          </a:p>
        </p:txBody>
      </p:sp>
      <p:sp>
        <p:nvSpPr>
          <p:cNvPr id="6" name="Rectangle 5">
            <a:extLst>
              <a:ext uri="{FF2B5EF4-FFF2-40B4-BE49-F238E27FC236}">
                <a16:creationId xmlns:a16="http://schemas.microsoft.com/office/drawing/2014/main" id="{04530533-3D01-4747-96AD-F1CDD4E572C0}"/>
              </a:ext>
            </a:extLst>
          </p:cNvPr>
          <p:cNvSpPr/>
          <p:nvPr/>
        </p:nvSpPr>
        <p:spPr>
          <a:xfrm>
            <a:off x="6290732" y="5121974"/>
            <a:ext cx="2229520" cy="245003"/>
          </a:xfrm>
          <a:prstGeom prst="rect">
            <a:avLst/>
          </a:prstGeom>
        </p:spPr>
        <p:txBody>
          <a:bodyPr wrap="square">
            <a:spAutoFit/>
          </a:bodyPr>
          <a:lstStyle/>
          <a:p>
            <a:pPr>
              <a:lnSpc>
                <a:spcPct val="107000"/>
              </a:lnSpc>
              <a:spcAft>
                <a:spcPts val="800"/>
              </a:spcAft>
            </a:pPr>
            <a:r>
              <a:rPr lang="en-GB" sz="1000" i="1" dirty="0" err="1">
                <a:latin typeface="Arial" panose="020B0604020202020204" pitchFamily="34" charset="0"/>
                <a:ea typeface="Calibri" panose="020F0502020204030204" pitchFamily="34" charset="0"/>
              </a:rPr>
              <a:t>Learie</a:t>
            </a:r>
            <a:r>
              <a:rPr lang="en-GB" sz="1000" i="1" dirty="0">
                <a:latin typeface="Arial" panose="020B0604020202020204" pitchFamily="34" charset="0"/>
                <a:ea typeface="Calibri" panose="020F0502020204030204" pitchFamily="34" charset="0"/>
              </a:rPr>
              <a:t> Constantine, Public Domain </a:t>
            </a:r>
          </a:p>
        </p:txBody>
      </p:sp>
      <p:sp>
        <p:nvSpPr>
          <p:cNvPr id="7" name="TextBox 6">
            <a:extLst>
              <a:ext uri="{FF2B5EF4-FFF2-40B4-BE49-F238E27FC236}">
                <a16:creationId xmlns:a16="http://schemas.microsoft.com/office/drawing/2014/main" id="{47D0FB55-D684-46FC-AAF4-C1395ABCAA76}"/>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3664963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100825-8490-4D2A-905E-1098EEA3F04E}"/>
              </a:ext>
            </a:extLst>
          </p:cNvPr>
          <p:cNvSpPr/>
          <p:nvPr/>
        </p:nvSpPr>
        <p:spPr>
          <a:xfrm>
            <a:off x="315310" y="1784961"/>
            <a:ext cx="5021318" cy="3139321"/>
          </a:xfrm>
          <a:prstGeom prst="rect">
            <a:avLst/>
          </a:prstGeom>
        </p:spPr>
        <p:txBody>
          <a:bodyPr wrap="square">
            <a:spAutoFit/>
          </a:bodyPr>
          <a:lstStyle/>
          <a:p>
            <a:r>
              <a:rPr lang="en-GB" dirty="0">
                <a:latin typeface="Arial" panose="020B0604020202020204" pitchFamily="34" charset="0"/>
              </a:rPr>
              <a:t>Muhammad Ali (nee Cassius Marcellus Clay Jr) 1942-2016, nicknamed “The Greatest", won 56 of his 61 boxing matches. </a:t>
            </a:r>
          </a:p>
          <a:p>
            <a:endParaRPr lang="en-GB" sz="900" dirty="0">
              <a:latin typeface="Arial" panose="020B0604020202020204" pitchFamily="34" charset="0"/>
            </a:endParaRPr>
          </a:p>
          <a:p>
            <a:r>
              <a:rPr lang="en-GB" dirty="0">
                <a:latin typeface="Arial" panose="020B0604020202020204" pitchFamily="34" charset="0"/>
              </a:rPr>
              <a:t>He refused to fight in the Vietnam War because it was against his religion and principles. </a:t>
            </a:r>
          </a:p>
          <a:p>
            <a:endParaRPr lang="en-GB" sz="900" dirty="0">
              <a:latin typeface="Arial" panose="020B0604020202020204" pitchFamily="34" charset="0"/>
            </a:endParaRPr>
          </a:p>
          <a:p>
            <a:r>
              <a:rPr lang="en-GB" dirty="0">
                <a:latin typeface="Arial" panose="020B0604020202020204" pitchFamily="34" charset="0"/>
              </a:rPr>
              <a:t>In 1977 he visited youth clubs in Newcastle, toured the city in an open-air bus and he and his new wife, Veronica, had their marriage blessed at the Al </a:t>
            </a:r>
            <a:r>
              <a:rPr lang="en-GB" dirty="0" err="1">
                <a:latin typeface="Arial" panose="020B0604020202020204" pitchFamily="34" charset="0"/>
              </a:rPr>
              <a:t>Azhar</a:t>
            </a:r>
            <a:r>
              <a:rPr lang="en-GB" dirty="0">
                <a:latin typeface="Arial" panose="020B0604020202020204" pitchFamily="34" charset="0"/>
              </a:rPr>
              <a:t> Mosque in South Shields. </a:t>
            </a:r>
          </a:p>
        </p:txBody>
      </p:sp>
      <p:pic>
        <p:nvPicPr>
          <p:cNvPr id="3" name="Picture 2">
            <a:extLst>
              <a:ext uri="{FF2B5EF4-FFF2-40B4-BE49-F238E27FC236}">
                <a16:creationId xmlns:a16="http://schemas.microsoft.com/office/drawing/2014/main" id="{D0FD244D-C33F-4BFF-B487-565F1A69698F}"/>
              </a:ext>
            </a:extLst>
          </p:cNvPr>
          <p:cNvPicPr>
            <a:picLocks noChangeAspect="1"/>
          </p:cNvPicPr>
          <p:nvPr/>
        </p:nvPicPr>
        <p:blipFill>
          <a:blip r:embed="rId3"/>
          <a:stretch>
            <a:fillRect/>
          </a:stretch>
        </p:blipFill>
        <p:spPr>
          <a:xfrm>
            <a:off x="6350692" y="1481958"/>
            <a:ext cx="2276063" cy="3789497"/>
          </a:xfrm>
          <a:prstGeom prst="rect">
            <a:avLst/>
          </a:prstGeom>
        </p:spPr>
      </p:pic>
      <p:sp>
        <p:nvSpPr>
          <p:cNvPr id="4" name="Rectangle 3">
            <a:extLst>
              <a:ext uri="{FF2B5EF4-FFF2-40B4-BE49-F238E27FC236}">
                <a16:creationId xmlns:a16="http://schemas.microsoft.com/office/drawing/2014/main" id="{8150A6F9-0A81-4C71-A1C2-FD5281B5DD06}"/>
              </a:ext>
            </a:extLst>
          </p:cNvPr>
          <p:cNvSpPr/>
          <p:nvPr/>
        </p:nvSpPr>
        <p:spPr>
          <a:xfrm>
            <a:off x="6350692" y="5271456"/>
            <a:ext cx="2220954" cy="400110"/>
          </a:xfrm>
          <a:prstGeom prst="rect">
            <a:avLst/>
          </a:prstGeom>
        </p:spPr>
        <p:txBody>
          <a:bodyPr wrap="square">
            <a:spAutoFit/>
          </a:bodyPr>
          <a:lstStyle/>
          <a:p>
            <a:r>
              <a:rPr lang="en-GB" sz="1000" dirty="0">
                <a:latin typeface="Arial" panose="020B0604020202020204" pitchFamily="34" charset="0"/>
              </a:rPr>
              <a:t>Muhammad Ali by John Stango, </a:t>
            </a:r>
          </a:p>
          <a:p>
            <a:r>
              <a:rPr lang="en-GB" sz="1000" dirty="0">
                <a:latin typeface="Arial" panose="020B0604020202020204" pitchFamily="34" charset="0"/>
              </a:rPr>
              <a:t>CC BY-SA 3.0</a:t>
            </a:r>
            <a:r>
              <a:rPr lang="en-GB" sz="1000" u="sng" dirty="0">
                <a:latin typeface="Arial" panose="020B0604020202020204" pitchFamily="34" charset="0"/>
              </a:rPr>
              <a:t> </a:t>
            </a:r>
          </a:p>
        </p:txBody>
      </p:sp>
      <p:sp>
        <p:nvSpPr>
          <p:cNvPr id="5" name="Title 1">
            <a:extLst>
              <a:ext uri="{FF2B5EF4-FFF2-40B4-BE49-F238E27FC236}">
                <a16:creationId xmlns:a16="http://schemas.microsoft.com/office/drawing/2014/main" id="{5CCCBF59-E52C-4853-8832-FEF86E5774EB}"/>
              </a:ext>
            </a:extLst>
          </p:cNvPr>
          <p:cNvSpPr>
            <a:spLocks noGrp="1"/>
          </p:cNvSpPr>
          <p:nvPr>
            <p:ph type="title"/>
          </p:nvPr>
        </p:nvSpPr>
        <p:spPr>
          <a:xfrm>
            <a:off x="0" y="557286"/>
            <a:ext cx="9144000" cy="782072"/>
          </a:xfrm>
        </p:spPr>
        <p:txBody>
          <a:bodyPr>
            <a:noAutofit/>
          </a:bodyPr>
          <a:lstStyle/>
          <a:p>
            <a:pPr algn="ctr"/>
            <a:r>
              <a:rPr lang="en-GB" sz="4800" b="1" dirty="0"/>
              <a:t>Muhammad Ali</a:t>
            </a:r>
          </a:p>
        </p:txBody>
      </p:sp>
      <p:sp>
        <p:nvSpPr>
          <p:cNvPr id="6" name="TextBox 5">
            <a:extLst>
              <a:ext uri="{FF2B5EF4-FFF2-40B4-BE49-F238E27FC236}">
                <a16:creationId xmlns:a16="http://schemas.microsoft.com/office/drawing/2014/main" id="{804BD45D-2B42-4D8D-B5BA-0E01F2443ADF}"/>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016865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33E2A-6DE3-43DB-961C-5960DE1D6ADB}"/>
              </a:ext>
            </a:extLst>
          </p:cNvPr>
          <p:cNvSpPr/>
          <p:nvPr/>
        </p:nvSpPr>
        <p:spPr>
          <a:xfrm>
            <a:off x="194734" y="1549673"/>
            <a:ext cx="4538134" cy="646331"/>
          </a:xfrm>
          <a:prstGeom prst="rect">
            <a:avLst/>
          </a:prstGeom>
        </p:spPr>
        <p:txBody>
          <a:bodyPr wrap="square">
            <a:spAutoFit/>
          </a:bodyPr>
          <a:lstStyle/>
          <a:p>
            <a:endParaRPr lang="en-GB" dirty="0">
              <a:latin typeface="Arial" panose="020B0604020202020204" pitchFamily="34" charset="0"/>
            </a:endParaRPr>
          </a:p>
          <a:p>
            <a:endParaRPr lang="en-GB" dirty="0">
              <a:latin typeface="Arial" panose="020B0604020202020204" pitchFamily="34" charset="0"/>
            </a:endParaRPr>
          </a:p>
        </p:txBody>
      </p:sp>
      <p:sp>
        <p:nvSpPr>
          <p:cNvPr id="6" name="Title 1">
            <a:extLst>
              <a:ext uri="{FF2B5EF4-FFF2-40B4-BE49-F238E27FC236}">
                <a16:creationId xmlns:a16="http://schemas.microsoft.com/office/drawing/2014/main" id="{BABE5A74-F70F-4655-8734-8B1364171276}"/>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
        <p:nvSpPr>
          <p:cNvPr id="11" name="Content Placeholder 10">
            <a:extLst>
              <a:ext uri="{FF2B5EF4-FFF2-40B4-BE49-F238E27FC236}">
                <a16:creationId xmlns:a16="http://schemas.microsoft.com/office/drawing/2014/main" id="{5F5BC26E-BD67-4339-A6BF-1EFCEC61D833}"/>
              </a:ext>
            </a:extLst>
          </p:cNvPr>
          <p:cNvSpPr>
            <a:spLocks noGrp="1"/>
          </p:cNvSpPr>
          <p:nvPr>
            <p:ph idx="1"/>
          </p:nvPr>
        </p:nvSpPr>
        <p:spPr>
          <a:xfrm>
            <a:off x="158968" y="1353846"/>
            <a:ext cx="8790297" cy="4361154"/>
          </a:xfrm>
        </p:spPr>
        <p:txBody>
          <a:bodyPr>
            <a:noAutofit/>
          </a:bodyPr>
          <a:lstStyle/>
          <a:p>
            <a:pPr marL="0" indent="0">
              <a:buNone/>
            </a:pPr>
            <a:r>
              <a:rPr lang="en-GB" sz="1600" dirty="0"/>
              <a:t>Use the web and these links to find out more and to complete the following tasks: </a:t>
            </a:r>
            <a:endParaRPr lang="en-GB" sz="900" dirty="0"/>
          </a:p>
          <a:p>
            <a:pPr marL="0" indent="0">
              <a:buNone/>
            </a:pPr>
            <a:r>
              <a:rPr lang="en-GB" sz="1400" dirty="0">
                <a:hlinkClick r:id="rId3"/>
              </a:rPr>
              <a:t>https://www.ducksters.com/history/africa/empire_of_ancient_ghana.php</a:t>
            </a:r>
            <a:r>
              <a:rPr lang="en-GB" sz="1400" dirty="0"/>
              <a:t> </a:t>
            </a:r>
          </a:p>
          <a:p>
            <a:pPr marL="0" indent="0">
              <a:buNone/>
            </a:pPr>
            <a:r>
              <a:rPr lang="en-GB" sz="1400" dirty="0">
                <a:hlinkClick r:id="rId4"/>
              </a:rPr>
              <a:t>https://www.bristolmuseums.org.uk/stories/bristol-bus-boycott/</a:t>
            </a:r>
            <a:r>
              <a:rPr lang="en-GB" sz="1400" dirty="0"/>
              <a:t> </a:t>
            </a:r>
          </a:p>
          <a:p>
            <a:pPr marL="0" indent="0">
              <a:buNone/>
            </a:pPr>
            <a:endParaRPr lang="en-GB" sz="900" dirty="0"/>
          </a:p>
          <a:p>
            <a:r>
              <a:rPr lang="en-GB" sz="1600" dirty="0"/>
              <a:t>The kings of Ghana wore large, beautiful gold bangles. Can you draw some large beautifully decorated gold bangles?</a:t>
            </a:r>
          </a:p>
          <a:p>
            <a:r>
              <a:rPr lang="en-GB" sz="1600" dirty="0"/>
              <a:t>Can you name any footballers of African descent who played for clubs in Northern England? Can you name any footballers of African descent who managed clubs in Northern England?</a:t>
            </a:r>
          </a:p>
          <a:p>
            <a:r>
              <a:rPr lang="en-GB" sz="1600" dirty="0"/>
              <a:t>Can you name six countries in the Caribbean?</a:t>
            </a:r>
          </a:p>
          <a:p>
            <a:r>
              <a:rPr lang="en-GB" sz="1600" dirty="0"/>
              <a:t>What religion was Muhammad Ali?</a:t>
            </a:r>
            <a:endParaRPr lang="en-GB" sz="800" dirty="0"/>
          </a:p>
          <a:p>
            <a:pPr marL="0" indent="0" algn="ctr">
              <a:buNone/>
            </a:pPr>
            <a:endParaRPr lang="en-GB" sz="800" b="1" dirty="0"/>
          </a:p>
          <a:p>
            <a:pPr marL="0" indent="0" algn="ctr">
              <a:buNone/>
            </a:pPr>
            <a:r>
              <a:rPr lang="en-GB" sz="1800" b="1" dirty="0"/>
              <a:t>Enquiry Question</a:t>
            </a:r>
          </a:p>
          <a:p>
            <a:pPr marL="0" indent="0" algn="ctr">
              <a:buNone/>
            </a:pPr>
            <a:r>
              <a:rPr lang="en-GB" sz="1800" dirty="0"/>
              <a:t>Who boycotted the buses in the Bristol Bus Boycott and why? </a:t>
            </a:r>
          </a:p>
          <a:p>
            <a:pPr marL="0" indent="0" algn="ctr">
              <a:buNone/>
            </a:pPr>
            <a:r>
              <a:rPr lang="en-GB" sz="1800" dirty="0"/>
              <a:t>When did it happen?</a:t>
            </a:r>
          </a:p>
          <a:p>
            <a:pPr marL="0" indent="0">
              <a:buNone/>
            </a:pPr>
            <a:endParaRPr lang="en-GB" sz="1600" dirty="0"/>
          </a:p>
          <a:p>
            <a:pPr marL="0" indent="0">
              <a:buNone/>
            </a:pPr>
            <a:endParaRPr lang="en-GB" dirty="0"/>
          </a:p>
        </p:txBody>
      </p:sp>
      <p:sp>
        <p:nvSpPr>
          <p:cNvPr id="5" name="TextBox 4">
            <a:extLst>
              <a:ext uri="{FF2B5EF4-FFF2-40B4-BE49-F238E27FC236}">
                <a16:creationId xmlns:a16="http://schemas.microsoft.com/office/drawing/2014/main" id="{F87FA2B5-A5B7-4813-A195-E9AC145654BB}"/>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796824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9FDBB7-C998-43AE-9DCA-B133666FA3C5}"/>
              </a:ext>
            </a:extLst>
          </p:cNvPr>
          <p:cNvPicPr>
            <a:picLocks noChangeAspect="1"/>
          </p:cNvPicPr>
          <p:nvPr/>
        </p:nvPicPr>
        <p:blipFill>
          <a:blip r:embed="rId3"/>
          <a:stretch>
            <a:fillRect/>
          </a:stretch>
        </p:blipFill>
        <p:spPr>
          <a:xfrm>
            <a:off x="636370" y="1372871"/>
            <a:ext cx="4058674" cy="3683688"/>
          </a:xfrm>
          <a:prstGeom prst="rect">
            <a:avLst/>
          </a:prstGeom>
        </p:spPr>
      </p:pic>
      <p:sp>
        <p:nvSpPr>
          <p:cNvPr id="6" name="Rectangle 5">
            <a:extLst>
              <a:ext uri="{FF2B5EF4-FFF2-40B4-BE49-F238E27FC236}">
                <a16:creationId xmlns:a16="http://schemas.microsoft.com/office/drawing/2014/main" id="{A1E9EED0-4E2E-4A15-9699-7340264D86A4}"/>
              </a:ext>
            </a:extLst>
          </p:cNvPr>
          <p:cNvSpPr/>
          <p:nvPr/>
        </p:nvSpPr>
        <p:spPr>
          <a:xfrm>
            <a:off x="581189" y="5044347"/>
            <a:ext cx="4227293" cy="275653"/>
          </a:xfrm>
          <a:prstGeom prst="rect">
            <a:avLst/>
          </a:prstGeom>
        </p:spPr>
        <p:txBody>
          <a:bodyPr wrap="squar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rPr>
              <a:t>Royal Victoria Infirmary, where Ishmael Cummings worked</a:t>
            </a:r>
          </a:p>
        </p:txBody>
      </p:sp>
      <p:sp>
        <p:nvSpPr>
          <p:cNvPr id="8" name="Title 1">
            <a:extLst>
              <a:ext uri="{FF2B5EF4-FFF2-40B4-BE49-F238E27FC236}">
                <a16:creationId xmlns:a16="http://schemas.microsoft.com/office/drawing/2014/main" id="{F38E5488-599D-47CF-9580-4C305BEB1C88}"/>
              </a:ext>
            </a:extLst>
          </p:cNvPr>
          <p:cNvSpPr>
            <a:spLocks noGrp="1"/>
          </p:cNvSpPr>
          <p:nvPr>
            <p:ph type="title"/>
          </p:nvPr>
        </p:nvSpPr>
        <p:spPr>
          <a:xfrm>
            <a:off x="0" y="557286"/>
            <a:ext cx="9144000" cy="782072"/>
          </a:xfrm>
        </p:spPr>
        <p:txBody>
          <a:bodyPr>
            <a:noAutofit/>
          </a:bodyPr>
          <a:lstStyle/>
          <a:p>
            <a:pPr algn="ctr"/>
            <a:r>
              <a:rPr lang="en-GB" sz="4800" b="1" dirty="0"/>
              <a:t>Medical People</a:t>
            </a:r>
          </a:p>
        </p:txBody>
      </p:sp>
      <p:pic>
        <p:nvPicPr>
          <p:cNvPr id="9" name="Picture 8">
            <a:extLst>
              <a:ext uri="{FF2B5EF4-FFF2-40B4-BE49-F238E27FC236}">
                <a16:creationId xmlns:a16="http://schemas.microsoft.com/office/drawing/2014/main" id="{1E64BF1A-73A5-4114-8E36-08A4F7872B27}"/>
              </a:ext>
            </a:extLst>
          </p:cNvPr>
          <p:cNvPicPr>
            <a:picLocks noChangeAspect="1"/>
          </p:cNvPicPr>
          <p:nvPr/>
        </p:nvPicPr>
        <p:blipFill>
          <a:blip r:embed="rId4"/>
          <a:stretch>
            <a:fillRect/>
          </a:stretch>
        </p:blipFill>
        <p:spPr>
          <a:xfrm>
            <a:off x="5760163" y="1372871"/>
            <a:ext cx="2747467" cy="3665861"/>
          </a:xfrm>
          <a:prstGeom prst="rect">
            <a:avLst/>
          </a:prstGeom>
        </p:spPr>
      </p:pic>
      <p:sp>
        <p:nvSpPr>
          <p:cNvPr id="10" name="Rectangle 9">
            <a:extLst>
              <a:ext uri="{FF2B5EF4-FFF2-40B4-BE49-F238E27FC236}">
                <a16:creationId xmlns:a16="http://schemas.microsoft.com/office/drawing/2014/main" id="{27711DDB-17AE-4634-95A8-D44C9AE9BCE5}"/>
              </a:ext>
            </a:extLst>
          </p:cNvPr>
          <p:cNvSpPr/>
          <p:nvPr/>
        </p:nvSpPr>
        <p:spPr>
          <a:xfrm>
            <a:off x="5760163" y="5019214"/>
            <a:ext cx="1911549" cy="276999"/>
          </a:xfrm>
          <a:prstGeom prst="rect">
            <a:avLst/>
          </a:prstGeom>
        </p:spPr>
        <p:txBody>
          <a:bodyPr wrap="none">
            <a:spAutoFit/>
          </a:bodyPr>
          <a:lstStyle/>
          <a:p>
            <a:r>
              <a:rPr lang="en-GB" sz="1200" dirty="0">
                <a:latin typeface="Arial" panose="020B0604020202020204" pitchFamily="34" charset="0"/>
              </a:rPr>
              <a:t>Dr Robert Wellesley-Cole</a:t>
            </a:r>
          </a:p>
        </p:txBody>
      </p:sp>
      <p:sp>
        <p:nvSpPr>
          <p:cNvPr id="7" name="TextBox 6">
            <a:extLst>
              <a:ext uri="{FF2B5EF4-FFF2-40B4-BE49-F238E27FC236}">
                <a16:creationId xmlns:a16="http://schemas.microsoft.com/office/drawing/2014/main" id="{0F64360B-B7C1-453F-BA8F-D5CA7205C77D}"/>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4129798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9FDBB7-C998-43AE-9DCA-B133666FA3C5}"/>
              </a:ext>
            </a:extLst>
          </p:cNvPr>
          <p:cNvPicPr>
            <a:picLocks noChangeAspect="1"/>
          </p:cNvPicPr>
          <p:nvPr/>
        </p:nvPicPr>
        <p:blipFill>
          <a:blip r:embed="rId3"/>
          <a:stretch>
            <a:fillRect/>
          </a:stretch>
        </p:blipFill>
        <p:spPr>
          <a:xfrm>
            <a:off x="5462752" y="1658079"/>
            <a:ext cx="3388934" cy="3075826"/>
          </a:xfrm>
          <a:prstGeom prst="rect">
            <a:avLst/>
          </a:prstGeom>
        </p:spPr>
      </p:pic>
      <p:sp>
        <p:nvSpPr>
          <p:cNvPr id="7" name="Title 1">
            <a:extLst>
              <a:ext uri="{FF2B5EF4-FFF2-40B4-BE49-F238E27FC236}">
                <a16:creationId xmlns:a16="http://schemas.microsoft.com/office/drawing/2014/main" id="{3C7ECECD-9018-4762-BC7C-5654A943E34C}"/>
              </a:ext>
            </a:extLst>
          </p:cNvPr>
          <p:cNvSpPr>
            <a:spLocks noGrp="1"/>
          </p:cNvSpPr>
          <p:nvPr>
            <p:ph type="title"/>
          </p:nvPr>
        </p:nvSpPr>
        <p:spPr>
          <a:xfrm>
            <a:off x="0" y="557286"/>
            <a:ext cx="9144000" cy="782072"/>
          </a:xfrm>
        </p:spPr>
        <p:txBody>
          <a:bodyPr>
            <a:noAutofit/>
          </a:bodyPr>
          <a:lstStyle/>
          <a:p>
            <a:pPr algn="ctr"/>
            <a:r>
              <a:rPr lang="en-GB" sz="4800" b="1" dirty="0"/>
              <a:t>Ishmael Cummings</a:t>
            </a:r>
          </a:p>
        </p:txBody>
      </p:sp>
      <p:sp>
        <p:nvSpPr>
          <p:cNvPr id="5" name="Content Placeholder 4">
            <a:extLst>
              <a:ext uri="{FF2B5EF4-FFF2-40B4-BE49-F238E27FC236}">
                <a16:creationId xmlns:a16="http://schemas.microsoft.com/office/drawing/2014/main" id="{296110D0-7C4C-4DB9-A22F-0FB77CFFCD77}"/>
              </a:ext>
            </a:extLst>
          </p:cNvPr>
          <p:cNvSpPr>
            <a:spLocks noGrp="1"/>
          </p:cNvSpPr>
          <p:nvPr>
            <p:ph idx="1"/>
          </p:nvPr>
        </p:nvSpPr>
        <p:spPr>
          <a:xfrm>
            <a:off x="292314" y="1416342"/>
            <a:ext cx="5036431" cy="4117355"/>
          </a:xfrm>
        </p:spPr>
        <p:txBody>
          <a:bodyPr>
            <a:noAutofit/>
          </a:bodyPr>
          <a:lstStyle/>
          <a:p>
            <a:pPr marL="0" indent="0">
              <a:buNone/>
            </a:pPr>
            <a:r>
              <a:rPr lang="en-GB" sz="1800" dirty="0"/>
              <a:t>Ishmael Cummings (1882-1977) born in Freetown, Sierra Leone, became a doctor at Newcastle Medical College (Durham University) in 1914. He was a Senior Doctor at the Royal Victoria Infirmary, Newcastle, and had his own practice at </a:t>
            </a:r>
            <a:r>
              <a:rPr lang="en-GB" sz="1800" dirty="0" err="1"/>
              <a:t>Burnopfield</a:t>
            </a:r>
            <a:r>
              <a:rPr lang="en-GB" sz="1800" dirty="0"/>
              <a:t>, County Durham. </a:t>
            </a:r>
          </a:p>
          <a:p>
            <a:pPr marL="0" indent="0">
              <a:buNone/>
            </a:pPr>
            <a:endParaRPr lang="en-GB" sz="900" dirty="0"/>
          </a:p>
          <a:p>
            <a:pPr marL="0" indent="0">
              <a:buNone/>
            </a:pPr>
            <a:r>
              <a:rPr lang="en-GB" sz="1800" dirty="0"/>
              <a:t>In 1916 he joined the colonial service as an African Medical Officer in Eastern Nigeria, receiving inferior pay and accommodation to similarly qualified white practitioners.  </a:t>
            </a:r>
          </a:p>
          <a:p>
            <a:pPr marL="0" indent="0">
              <a:buNone/>
            </a:pPr>
            <a:endParaRPr lang="en-GB" sz="900" dirty="0"/>
          </a:p>
          <a:p>
            <a:pPr marL="0" indent="0">
              <a:buNone/>
            </a:pPr>
            <a:r>
              <a:rPr lang="en-GB" sz="1800" dirty="0"/>
              <a:t>He set up a successful general practice when he returned to Freetown in 1931 and died there in 1977.</a:t>
            </a:r>
          </a:p>
          <a:p>
            <a:pPr marL="0" indent="0">
              <a:buNone/>
            </a:pPr>
            <a:endParaRPr lang="en-GB" sz="1800" dirty="0"/>
          </a:p>
        </p:txBody>
      </p:sp>
      <p:sp>
        <p:nvSpPr>
          <p:cNvPr id="6" name="Rectangle 5">
            <a:extLst>
              <a:ext uri="{FF2B5EF4-FFF2-40B4-BE49-F238E27FC236}">
                <a16:creationId xmlns:a16="http://schemas.microsoft.com/office/drawing/2014/main" id="{A1E9EED0-4E2E-4A15-9699-7340264D86A4}"/>
              </a:ext>
            </a:extLst>
          </p:cNvPr>
          <p:cNvSpPr/>
          <p:nvPr/>
        </p:nvSpPr>
        <p:spPr>
          <a:xfrm>
            <a:off x="5557347" y="4748050"/>
            <a:ext cx="3365284" cy="409664"/>
          </a:xfrm>
          <a:prstGeom prst="rect">
            <a:avLst/>
          </a:prstGeom>
        </p:spPr>
        <p:txBody>
          <a:bodyPr wrap="square">
            <a:spAutoFit/>
          </a:bodyPr>
          <a:lstStyle/>
          <a:p>
            <a:pPr>
              <a:lnSpc>
                <a:spcPct val="107000"/>
              </a:lnSpc>
              <a:spcAft>
                <a:spcPts val="800"/>
              </a:spcAft>
            </a:pPr>
            <a:r>
              <a:rPr lang="en-GB" sz="1000" i="1" dirty="0">
                <a:latin typeface="Arial" panose="020B0604020202020204" pitchFamily="34" charset="0"/>
                <a:ea typeface="Calibri" panose="020F0502020204030204" pitchFamily="34" charset="0"/>
              </a:rPr>
              <a:t>Royal Victoria Infirmary, Newcastle, 1906, HO.RVI.163.2 reproduced courtesy of TWAM </a:t>
            </a:r>
          </a:p>
        </p:txBody>
      </p:sp>
      <p:sp>
        <p:nvSpPr>
          <p:cNvPr id="8" name="TextBox 7">
            <a:extLst>
              <a:ext uri="{FF2B5EF4-FFF2-40B4-BE49-F238E27FC236}">
                <a16:creationId xmlns:a16="http://schemas.microsoft.com/office/drawing/2014/main" id="{B0136473-02F9-49D6-ACF4-7717CC6C09E0}"/>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73748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997431-A0F7-473F-BA14-C4D66B71C094}"/>
              </a:ext>
            </a:extLst>
          </p:cNvPr>
          <p:cNvSpPr/>
          <p:nvPr/>
        </p:nvSpPr>
        <p:spPr>
          <a:xfrm>
            <a:off x="315309" y="1351377"/>
            <a:ext cx="5659821" cy="4385816"/>
          </a:xfrm>
          <a:prstGeom prst="rect">
            <a:avLst/>
          </a:prstGeom>
        </p:spPr>
        <p:txBody>
          <a:bodyPr wrap="square">
            <a:spAutoFit/>
          </a:bodyPr>
          <a:lstStyle/>
          <a:p>
            <a:r>
              <a:rPr lang="en-GB" dirty="0">
                <a:latin typeface="Arial" panose="020B0604020202020204" pitchFamily="34" charset="0"/>
              </a:rPr>
              <a:t>Robert Wellesley-Cole (1907-1995), from Freetown, Sierra Leone, graduated from Newcastle Medical College (Durham University) in 1934. He overcame racism to become the first African Fellow of the Royal College of Surgeons in 1944. </a:t>
            </a:r>
          </a:p>
          <a:p>
            <a:endParaRPr lang="en-GB" sz="900" dirty="0">
              <a:latin typeface="Arial" panose="020B0604020202020204" pitchFamily="34" charset="0"/>
            </a:endParaRPr>
          </a:p>
          <a:p>
            <a:r>
              <a:rPr lang="en-GB" dirty="0">
                <a:latin typeface="Arial" panose="020B0604020202020204" pitchFamily="34" charset="0"/>
              </a:rPr>
              <a:t>He was called ‘the black doctor’ with popular practices in Denton Burn and Whickham View, West Newcastle. He had five different clinics, including one for children, did minor operations himself and looked after his own patients in hospital. </a:t>
            </a:r>
          </a:p>
          <a:p>
            <a:endParaRPr lang="en-GB" dirty="0">
              <a:latin typeface="Arial" panose="020B0604020202020204" pitchFamily="34" charset="0"/>
            </a:endParaRPr>
          </a:p>
          <a:p>
            <a:r>
              <a:rPr lang="en-GB" dirty="0">
                <a:latin typeface="Arial" panose="020B0604020202020204" pitchFamily="34" charset="0"/>
              </a:rPr>
              <a:t>He left Newcastle in 1949 and worked as a doctor in Nottingham, senior doctor and surgeon in Nigeria and Sierra Leone and an ophthalmologist (eye doctor) in London. </a:t>
            </a:r>
          </a:p>
        </p:txBody>
      </p:sp>
      <p:pic>
        <p:nvPicPr>
          <p:cNvPr id="3" name="Picture 2">
            <a:extLst>
              <a:ext uri="{FF2B5EF4-FFF2-40B4-BE49-F238E27FC236}">
                <a16:creationId xmlns:a16="http://schemas.microsoft.com/office/drawing/2014/main" id="{D1097F4F-CE76-4BAA-8CD2-FD5C239FE200}"/>
              </a:ext>
            </a:extLst>
          </p:cNvPr>
          <p:cNvPicPr>
            <a:picLocks noChangeAspect="1"/>
          </p:cNvPicPr>
          <p:nvPr/>
        </p:nvPicPr>
        <p:blipFill>
          <a:blip r:embed="rId3"/>
          <a:stretch>
            <a:fillRect/>
          </a:stretch>
        </p:blipFill>
        <p:spPr>
          <a:xfrm>
            <a:off x="6239716" y="1725987"/>
            <a:ext cx="2503411" cy="3340225"/>
          </a:xfrm>
          <a:prstGeom prst="rect">
            <a:avLst/>
          </a:prstGeom>
        </p:spPr>
      </p:pic>
      <p:sp>
        <p:nvSpPr>
          <p:cNvPr id="5" name="Rectangle 4">
            <a:extLst>
              <a:ext uri="{FF2B5EF4-FFF2-40B4-BE49-F238E27FC236}">
                <a16:creationId xmlns:a16="http://schemas.microsoft.com/office/drawing/2014/main" id="{295D6990-ADEA-43EC-B285-FE8B9150EFA9}"/>
              </a:ext>
            </a:extLst>
          </p:cNvPr>
          <p:cNvSpPr/>
          <p:nvPr/>
        </p:nvSpPr>
        <p:spPr>
          <a:xfrm>
            <a:off x="6239716" y="5066212"/>
            <a:ext cx="2068225" cy="400110"/>
          </a:xfrm>
          <a:prstGeom prst="rect">
            <a:avLst/>
          </a:prstGeom>
        </p:spPr>
        <p:txBody>
          <a:bodyPr wrap="square">
            <a:spAutoFit/>
          </a:bodyPr>
          <a:lstStyle/>
          <a:p>
            <a:r>
              <a:rPr lang="en-GB" sz="1000" i="1" dirty="0">
                <a:latin typeface="Arial" panose="020B0604020202020204" pitchFamily="34" charset="0"/>
              </a:rPr>
              <a:t>Dr Robert Wellesley-Cole, Creative Commons Licence</a:t>
            </a:r>
          </a:p>
        </p:txBody>
      </p:sp>
      <p:sp>
        <p:nvSpPr>
          <p:cNvPr id="6" name="Title 1">
            <a:extLst>
              <a:ext uri="{FF2B5EF4-FFF2-40B4-BE49-F238E27FC236}">
                <a16:creationId xmlns:a16="http://schemas.microsoft.com/office/drawing/2014/main" id="{07F60F05-1588-4FD9-9899-C638365D27C0}"/>
              </a:ext>
            </a:extLst>
          </p:cNvPr>
          <p:cNvSpPr>
            <a:spLocks noGrp="1"/>
          </p:cNvSpPr>
          <p:nvPr>
            <p:ph type="title"/>
          </p:nvPr>
        </p:nvSpPr>
        <p:spPr>
          <a:xfrm>
            <a:off x="0" y="557286"/>
            <a:ext cx="9144000" cy="782072"/>
          </a:xfrm>
        </p:spPr>
        <p:txBody>
          <a:bodyPr>
            <a:noAutofit/>
          </a:bodyPr>
          <a:lstStyle/>
          <a:p>
            <a:pPr algn="ctr"/>
            <a:r>
              <a:rPr lang="en-GB" sz="4800" b="1" dirty="0"/>
              <a:t>Robert Wellesley-Cole</a:t>
            </a:r>
          </a:p>
        </p:txBody>
      </p:sp>
      <p:sp>
        <p:nvSpPr>
          <p:cNvPr id="7" name="TextBox 6">
            <a:extLst>
              <a:ext uri="{FF2B5EF4-FFF2-40B4-BE49-F238E27FC236}">
                <a16:creationId xmlns:a16="http://schemas.microsoft.com/office/drawing/2014/main" id="{D14D74D1-2283-438A-A57E-E2C358A1E4B0}"/>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1712177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33E2A-6DE3-43DB-961C-5960DE1D6ADB}"/>
              </a:ext>
            </a:extLst>
          </p:cNvPr>
          <p:cNvSpPr/>
          <p:nvPr/>
        </p:nvSpPr>
        <p:spPr>
          <a:xfrm>
            <a:off x="194734" y="1549673"/>
            <a:ext cx="4538134" cy="646331"/>
          </a:xfrm>
          <a:prstGeom prst="rect">
            <a:avLst/>
          </a:prstGeom>
        </p:spPr>
        <p:txBody>
          <a:bodyPr wrap="square">
            <a:spAutoFit/>
          </a:bodyPr>
          <a:lstStyle/>
          <a:p>
            <a:endParaRPr lang="en-GB" dirty="0">
              <a:latin typeface="Arial" panose="020B0604020202020204" pitchFamily="34" charset="0"/>
            </a:endParaRPr>
          </a:p>
          <a:p>
            <a:endParaRPr lang="en-GB" dirty="0">
              <a:latin typeface="Arial" panose="020B0604020202020204" pitchFamily="34" charset="0"/>
            </a:endParaRPr>
          </a:p>
        </p:txBody>
      </p:sp>
      <p:sp>
        <p:nvSpPr>
          <p:cNvPr id="6" name="Title 1">
            <a:extLst>
              <a:ext uri="{FF2B5EF4-FFF2-40B4-BE49-F238E27FC236}">
                <a16:creationId xmlns:a16="http://schemas.microsoft.com/office/drawing/2014/main" id="{BABE5A74-F70F-4655-8734-8B1364171276}"/>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
        <p:nvSpPr>
          <p:cNvPr id="11" name="Content Placeholder 10">
            <a:extLst>
              <a:ext uri="{FF2B5EF4-FFF2-40B4-BE49-F238E27FC236}">
                <a16:creationId xmlns:a16="http://schemas.microsoft.com/office/drawing/2014/main" id="{5F5BC26E-BD67-4339-A6BF-1EFCEC61D833}"/>
              </a:ext>
            </a:extLst>
          </p:cNvPr>
          <p:cNvSpPr>
            <a:spLocks noGrp="1"/>
          </p:cNvSpPr>
          <p:nvPr>
            <p:ph idx="1"/>
          </p:nvPr>
        </p:nvSpPr>
        <p:spPr>
          <a:xfrm>
            <a:off x="158968" y="1549672"/>
            <a:ext cx="8790297" cy="3944611"/>
          </a:xfrm>
        </p:spPr>
        <p:txBody>
          <a:bodyPr>
            <a:noAutofit/>
          </a:bodyPr>
          <a:lstStyle/>
          <a:p>
            <a:pPr marL="0" indent="0">
              <a:buNone/>
            </a:pPr>
            <a:r>
              <a:rPr lang="en-GB" sz="1800" dirty="0"/>
              <a:t>Use the web to find out more and to complete the following tasks: </a:t>
            </a:r>
          </a:p>
          <a:p>
            <a:pPr marL="0" indent="0">
              <a:buNone/>
            </a:pPr>
            <a:endParaRPr lang="en-GB" sz="1800" dirty="0"/>
          </a:p>
          <a:p>
            <a:r>
              <a:rPr lang="en-GB" sz="1800" dirty="0"/>
              <a:t>Can you find out why Freetown, Sierra Leone, was given this name? Its early residents came from many countries. Can you name some of these countries?</a:t>
            </a:r>
          </a:p>
          <a:p>
            <a:pPr marL="0" indent="0">
              <a:buNone/>
            </a:pPr>
            <a:endParaRPr lang="en-GB" sz="900" dirty="0"/>
          </a:p>
          <a:p>
            <a:r>
              <a:rPr lang="en-GB" sz="1800" dirty="0"/>
              <a:t>Many people from Sierra Leone, a British colony, came to Newcastle Medical College, which was then part of Durham University, to train as doctors. Why do you think becoming a doctor was so popular? Why did they need to come to England for their training?</a:t>
            </a:r>
          </a:p>
          <a:p>
            <a:pPr marL="0" indent="0">
              <a:buNone/>
            </a:pPr>
            <a:endParaRPr lang="en-GB" sz="900" dirty="0"/>
          </a:p>
          <a:p>
            <a:r>
              <a:rPr lang="en-GB" sz="1800" dirty="0"/>
              <a:t>The Royal Victoria Hospital in Newcastle now looks quite different to when Ishmael Cummings worked there in 1914. Can you find out when your nearest hospital was built? Can you find a picture of what it looked like then and looks like now? </a:t>
            </a:r>
          </a:p>
          <a:p>
            <a:pPr marL="0" indent="0">
              <a:buNone/>
            </a:pPr>
            <a:endParaRPr lang="en-GB" sz="1600" dirty="0"/>
          </a:p>
        </p:txBody>
      </p:sp>
      <p:sp>
        <p:nvSpPr>
          <p:cNvPr id="5" name="TextBox 4">
            <a:extLst>
              <a:ext uri="{FF2B5EF4-FFF2-40B4-BE49-F238E27FC236}">
                <a16:creationId xmlns:a16="http://schemas.microsoft.com/office/drawing/2014/main" id="{03961088-8C98-4D21-8BE4-0899C5A5DAE0}"/>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5040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33E2A-6DE3-43DB-961C-5960DE1D6ADB}"/>
              </a:ext>
            </a:extLst>
          </p:cNvPr>
          <p:cNvSpPr/>
          <p:nvPr/>
        </p:nvSpPr>
        <p:spPr>
          <a:xfrm>
            <a:off x="194734" y="1549673"/>
            <a:ext cx="4538134" cy="646331"/>
          </a:xfrm>
          <a:prstGeom prst="rect">
            <a:avLst/>
          </a:prstGeom>
        </p:spPr>
        <p:txBody>
          <a:bodyPr wrap="square">
            <a:spAutoFit/>
          </a:bodyPr>
          <a:lstStyle/>
          <a:p>
            <a:endParaRPr lang="en-GB" dirty="0">
              <a:latin typeface="Arial" panose="020B0604020202020204" pitchFamily="34" charset="0"/>
            </a:endParaRPr>
          </a:p>
          <a:p>
            <a:endParaRPr lang="en-GB" dirty="0">
              <a:latin typeface="Arial" panose="020B0604020202020204" pitchFamily="34" charset="0"/>
            </a:endParaRPr>
          </a:p>
        </p:txBody>
      </p:sp>
      <p:sp>
        <p:nvSpPr>
          <p:cNvPr id="11" name="Content Placeholder 10">
            <a:extLst>
              <a:ext uri="{FF2B5EF4-FFF2-40B4-BE49-F238E27FC236}">
                <a16:creationId xmlns:a16="http://schemas.microsoft.com/office/drawing/2014/main" id="{5F5BC26E-BD67-4339-A6BF-1EFCEC61D833}"/>
              </a:ext>
            </a:extLst>
          </p:cNvPr>
          <p:cNvSpPr>
            <a:spLocks noGrp="1"/>
          </p:cNvSpPr>
          <p:nvPr>
            <p:ph idx="1"/>
          </p:nvPr>
        </p:nvSpPr>
        <p:spPr>
          <a:xfrm>
            <a:off x="158968" y="1549672"/>
            <a:ext cx="8790297" cy="3865783"/>
          </a:xfrm>
        </p:spPr>
        <p:txBody>
          <a:bodyPr>
            <a:noAutofit/>
          </a:bodyPr>
          <a:lstStyle/>
          <a:p>
            <a:pPr marL="0" indent="0">
              <a:buNone/>
            </a:pPr>
            <a:r>
              <a:rPr lang="en-GB" sz="1800" dirty="0"/>
              <a:t>The founding of the National Health Service (NHS) in 1947 changed the way doctors like Dr Wellesley-Cole could work. </a:t>
            </a:r>
          </a:p>
          <a:p>
            <a:pPr marL="0" indent="0">
              <a:buNone/>
            </a:pPr>
            <a:endParaRPr lang="en-GB" sz="900" dirty="0"/>
          </a:p>
          <a:p>
            <a:pPr marL="0" indent="0">
              <a:buNone/>
            </a:pPr>
            <a:r>
              <a:rPr lang="en-GB" sz="1400" dirty="0">
                <a:hlinkClick r:id="rId3"/>
              </a:rPr>
              <a:t>https://en.wikipedia.org/wiki/History_of_the_National_Health_Service</a:t>
            </a:r>
            <a:r>
              <a:rPr lang="en-GB" sz="1400" dirty="0"/>
              <a:t> </a:t>
            </a:r>
          </a:p>
          <a:p>
            <a:pPr marL="0" indent="0">
              <a:buNone/>
            </a:pPr>
            <a:endParaRPr lang="en-GB" sz="900" dirty="0"/>
          </a:p>
          <a:p>
            <a:pPr marL="0" indent="0" algn="ctr">
              <a:buNone/>
            </a:pPr>
            <a:r>
              <a:rPr lang="en-GB" sz="1800" b="1" dirty="0"/>
              <a:t>Enquiry Question?</a:t>
            </a:r>
          </a:p>
          <a:p>
            <a:pPr marL="0" indent="0">
              <a:buNone/>
            </a:pPr>
            <a:endParaRPr lang="en-GB" sz="900" b="1" dirty="0"/>
          </a:p>
          <a:p>
            <a:pPr marL="0" indent="0" algn="ctr">
              <a:buNone/>
            </a:pPr>
            <a:r>
              <a:rPr lang="en-GB" sz="1800" dirty="0"/>
              <a:t>The 2020 statistics show that a similar percentage of white and African descent NHS staff are doctors (around 6%). However, approximately 46% of white doctors are consultants (highest paid grade) compared to 30% of doctors of African descent. </a:t>
            </a:r>
          </a:p>
          <a:p>
            <a:pPr marL="0" indent="0" algn="ctr">
              <a:buNone/>
            </a:pPr>
            <a:endParaRPr lang="en-GB" sz="900" dirty="0"/>
          </a:p>
          <a:p>
            <a:pPr marL="0" indent="0" algn="ctr">
              <a:buNone/>
            </a:pPr>
            <a:r>
              <a:rPr lang="en-GB" sz="1800" dirty="0"/>
              <a:t>Do you think Drs Ishmael Cummings and Wellesley-Cole would have been surprised by this? </a:t>
            </a:r>
          </a:p>
          <a:p>
            <a:pPr marL="0" indent="0">
              <a:buNone/>
            </a:pPr>
            <a:endParaRPr lang="en-GB" sz="900" dirty="0"/>
          </a:p>
          <a:p>
            <a:pPr marL="0" indent="0">
              <a:buNone/>
            </a:pPr>
            <a:endParaRPr lang="en-GB" sz="900" dirty="0"/>
          </a:p>
          <a:p>
            <a:pPr marL="0" indent="0">
              <a:buNone/>
            </a:pPr>
            <a:endParaRPr lang="en-GB" sz="1600" dirty="0"/>
          </a:p>
        </p:txBody>
      </p:sp>
      <p:sp>
        <p:nvSpPr>
          <p:cNvPr id="5" name="TextBox 4">
            <a:extLst>
              <a:ext uri="{FF2B5EF4-FFF2-40B4-BE49-F238E27FC236}">
                <a16:creationId xmlns:a16="http://schemas.microsoft.com/office/drawing/2014/main" id="{1669733D-2F76-4B97-B94D-6C89BC728939}"/>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
        <p:nvSpPr>
          <p:cNvPr id="9" name="Title 1">
            <a:extLst>
              <a:ext uri="{FF2B5EF4-FFF2-40B4-BE49-F238E27FC236}">
                <a16:creationId xmlns:a16="http://schemas.microsoft.com/office/drawing/2014/main" id="{77136EBC-8068-437D-937A-C270A204F022}"/>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Tree>
    <p:extLst>
      <p:ext uri="{BB962C8B-B14F-4D97-AF65-F5344CB8AC3E}">
        <p14:creationId xmlns:p14="http://schemas.microsoft.com/office/powerpoint/2010/main" val="1313672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1E86D5-D149-4E51-885A-3B8320264320}"/>
              </a:ext>
            </a:extLst>
          </p:cNvPr>
          <p:cNvPicPr>
            <a:picLocks noChangeAspect="1"/>
          </p:cNvPicPr>
          <p:nvPr/>
        </p:nvPicPr>
        <p:blipFill rotWithShape="1">
          <a:blip r:embed="rId3"/>
          <a:srcRect l="2080" t="2447" r="49250" b="2874"/>
          <a:stretch/>
        </p:blipFill>
        <p:spPr>
          <a:xfrm>
            <a:off x="337060" y="1489729"/>
            <a:ext cx="1893761" cy="3855143"/>
          </a:xfrm>
          <a:prstGeom prst="rect">
            <a:avLst/>
          </a:prstGeom>
        </p:spPr>
      </p:pic>
      <p:sp>
        <p:nvSpPr>
          <p:cNvPr id="6" name="Rectangle 5">
            <a:extLst>
              <a:ext uri="{FF2B5EF4-FFF2-40B4-BE49-F238E27FC236}">
                <a16:creationId xmlns:a16="http://schemas.microsoft.com/office/drawing/2014/main" id="{7BA38FDE-D872-46D7-B6E4-4DEFA0274CFE}"/>
              </a:ext>
            </a:extLst>
          </p:cNvPr>
          <p:cNvSpPr/>
          <p:nvPr/>
        </p:nvSpPr>
        <p:spPr>
          <a:xfrm>
            <a:off x="337060" y="5338453"/>
            <a:ext cx="1012789" cy="276999"/>
          </a:xfrm>
          <a:prstGeom prst="rect">
            <a:avLst/>
          </a:prstGeom>
        </p:spPr>
        <p:txBody>
          <a:bodyPr wrap="square">
            <a:spAutoFit/>
          </a:bodyPr>
          <a:lstStyle/>
          <a:p>
            <a:r>
              <a:rPr lang="en-GB" sz="1200" dirty="0">
                <a:latin typeface="Arial" panose="020B0604020202020204" pitchFamily="34" charset="0"/>
              </a:rPr>
              <a:t>Ira Aldridge</a:t>
            </a:r>
          </a:p>
        </p:txBody>
      </p:sp>
      <p:pic>
        <p:nvPicPr>
          <p:cNvPr id="7" name="Picture 6">
            <a:extLst>
              <a:ext uri="{FF2B5EF4-FFF2-40B4-BE49-F238E27FC236}">
                <a16:creationId xmlns:a16="http://schemas.microsoft.com/office/drawing/2014/main" id="{026D7D51-38EF-4DA7-BF56-EC1E8845CA5C}"/>
              </a:ext>
            </a:extLst>
          </p:cNvPr>
          <p:cNvPicPr>
            <a:picLocks noChangeAspect="1"/>
          </p:cNvPicPr>
          <p:nvPr/>
        </p:nvPicPr>
        <p:blipFill>
          <a:blip r:embed="rId4"/>
          <a:stretch>
            <a:fillRect/>
          </a:stretch>
        </p:blipFill>
        <p:spPr>
          <a:xfrm>
            <a:off x="2671727" y="1497202"/>
            <a:ext cx="2572735" cy="3859102"/>
          </a:xfrm>
          <a:prstGeom prst="rect">
            <a:avLst/>
          </a:prstGeom>
        </p:spPr>
      </p:pic>
      <p:sp>
        <p:nvSpPr>
          <p:cNvPr id="8" name="Rectangle 7">
            <a:extLst>
              <a:ext uri="{FF2B5EF4-FFF2-40B4-BE49-F238E27FC236}">
                <a16:creationId xmlns:a16="http://schemas.microsoft.com/office/drawing/2014/main" id="{4F26CAF5-654F-4050-8E96-3094DD6D0D1D}"/>
              </a:ext>
            </a:extLst>
          </p:cNvPr>
          <p:cNvSpPr/>
          <p:nvPr/>
        </p:nvSpPr>
        <p:spPr>
          <a:xfrm>
            <a:off x="2666085" y="5356304"/>
            <a:ext cx="1851212" cy="276999"/>
          </a:xfrm>
          <a:prstGeom prst="rect">
            <a:avLst/>
          </a:prstGeom>
        </p:spPr>
        <p:txBody>
          <a:bodyPr wrap="none">
            <a:spAutoFit/>
          </a:bodyPr>
          <a:lstStyle/>
          <a:p>
            <a:r>
              <a:rPr lang="en-GB" sz="1200" dirty="0">
                <a:latin typeface="Arial" panose="020B0604020202020204" pitchFamily="34" charset="0"/>
              </a:rPr>
              <a:t>Samuel Coleridge Taylor</a:t>
            </a:r>
            <a:endParaRPr lang="en-GB" dirty="0">
              <a:latin typeface="Arial" panose="020B0604020202020204" pitchFamily="34" charset="0"/>
            </a:endParaRPr>
          </a:p>
        </p:txBody>
      </p:sp>
      <p:pic>
        <p:nvPicPr>
          <p:cNvPr id="9" name="Picture 8">
            <a:extLst>
              <a:ext uri="{FF2B5EF4-FFF2-40B4-BE49-F238E27FC236}">
                <a16:creationId xmlns:a16="http://schemas.microsoft.com/office/drawing/2014/main" id="{85F0AA5B-C25B-44BE-BB6E-34A4559E9B55}"/>
              </a:ext>
            </a:extLst>
          </p:cNvPr>
          <p:cNvPicPr>
            <a:picLocks noChangeAspect="1"/>
          </p:cNvPicPr>
          <p:nvPr/>
        </p:nvPicPr>
        <p:blipFill>
          <a:blip r:embed="rId5"/>
          <a:stretch>
            <a:fillRect/>
          </a:stretch>
        </p:blipFill>
        <p:spPr>
          <a:xfrm>
            <a:off x="5685368" y="1489962"/>
            <a:ext cx="3121572" cy="3887646"/>
          </a:xfrm>
          <a:prstGeom prst="rect">
            <a:avLst/>
          </a:prstGeom>
        </p:spPr>
      </p:pic>
      <p:sp>
        <p:nvSpPr>
          <p:cNvPr id="10" name="Rectangle 9">
            <a:extLst>
              <a:ext uri="{FF2B5EF4-FFF2-40B4-BE49-F238E27FC236}">
                <a16:creationId xmlns:a16="http://schemas.microsoft.com/office/drawing/2014/main" id="{6FDB9D6E-93A3-4928-ADC9-5761860C0D22}"/>
              </a:ext>
            </a:extLst>
          </p:cNvPr>
          <p:cNvSpPr/>
          <p:nvPr/>
        </p:nvSpPr>
        <p:spPr>
          <a:xfrm>
            <a:off x="5685368" y="5377608"/>
            <a:ext cx="1249271" cy="276999"/>
          </a:xfrm>
          <a:prstGeom prst="rect">
            <a:avLst/>
          </a:prstGeom>
        </p:spPr>
        <p:txBody>
          <a:bodyPr wrap="square">
            <a:spAutoFit/>
          </a:bodyPr>
          <a:lstStyle/>
          <a:p>
            <a:r>
              <a:rPr lang="en-GB" sz="1200" dirty="0">
                <a:latin typeface="Arial" panose="020B0604020202020204" pitchFamily="34" charset="0"/>
              </a:rPr>
              <a:t>Paul Robeson</a:t>
            </a:r>
          </a:p>
        </p:txBody>
      </p:sp>
      <p:sp>
        <p:nvSpPr>
          <p:cNvPr id="12" name="Title 1">
            <a:extLst>
              <a:ext uri="{FF2B5EF4-FFF2-40B4-BE49-F238E27FC236}">
                <a16:creationId xmlns:a16="http://schemas.microsoft.com/office/drawing/2014/main" id="{3A3FC00C-73A4-4D94-B83F-2DAB0F64F3AF}"/>
              </a:ext>
            </a:extLst>
          </p:cNvPr>
          <p:cNvSpPr>
            <a:spLocks noGrp="1"/>
          </p:cNvSpPr>
          <p:nvPr>
            <p:ph type="title"/>
          </p:nvPr>
        </p:nvSpPr>
        <p:spPr>
          <a:xfrm>
            <a:off x="0" y="557286"/>
            <a:ext cx="9144000" cy="782072"/>
          </a:xfrm>
        </p:spPr>
        <p:txBody>
          <a:bodyPr>
            <a:noAutofit/>
          </a:bodyPr>
          <a:lstStyle/>
          <a:p>
            <a:pPr algn="ctr"/>
            <a:r>
              <a:rPr lang="en-GB" sz="4800" b="1" dirty="0"/>
              <a:t>Entertainers</a:t>
            </a:r>
          </a:p>
        </p:txBody>
      </p:sp>
      <p:sp>
        <p:nvSpPr>
          <p:cNvPr id="11" name="TextBox 10">
            <a:extLst>
              <a:ext uri="{FF2B5EF4-FFF2-40B4-BE49-F238E27FC236}">
                <a16:creationId xmlns:a16="http://schemas.microsoft.com/office/drawing/2014/main" id="{9521F5D8-8A24-4A0A-B848-FA2F2C8F8560}"/>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368267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10A786-93FA-49A6-8729-C0BC593B6DA6}"/>
              </a:ext>
            </a:extLst>
          </p:cNvPr>
          <p:cNvSpPr/>
          <p:nvPr/>
        </p:nvSpPr>
        <p:spPr>
          <a:xfrm>
            <a:off x="5863894" y="5211299"/>
            <a:ext cx="3082656" cy="400110"/>
          </a:xfrm>
          <a:prstGeom prst="rect">
            <a:avLst/>
          </a:prstGeom>
        </p:spPr>
        <p:txBody>
          <a:bodyPr wrap="square">
            <a:spAutoFit/>
          </a:bodyPr>
          <a:lstStyle/>
          <a:p>
            <a:r>
              <a:rPr lang="en-GB" sz="1000" i="1" dirty="0">
                <a:latin typeface="Arial" panose="020B0604020202020204" pitchFamily="34" charset="0"/>
              </a:rPr>
              <a:t>Plaque commemorating first African Community, reproduced courtesy of Beverley Prevatt Goldstein</a:t>
            </a:r>
          </a:p>
        </p:txBody>
      </p:sp>
      <p:pic>
        <p:nvPicPr>
          <p:cNvPr id="6" name="Picture 5">
            <a:extLst>
              <a:ext uri="{FF2B5EF4-FFF2-40B4-BE49-F238E27FC236}">
                <a16:creationId xmlns:a16="http://schemas.microsoft.com/office/drawing/2014/main" id="{0A4861E9-026D-4652-BD34-5C1D255F919C}"/>
              </a:ext>
            </a:extLst>
          </p:cNvPr>
          <p:cNvPicPr>
            <a:picLocks noChangeAspect="1"/>
          </p:cNvPicPr>
          <p:nvPr/>
        </p:nvPicPr>
        <p:blipFill rotWithShape="1">
          <a:blip r:embed="rId3"/>
          <a:srcRect t="2432"/>
          <a:stretch/>
        </p:blipFill>
        <p:spPr>
          <a:xfrm>
            <a:off x="5863894" y="1995441"/>
            <a:ext cx="2964171" cy="3162273"/>
          </a:xfrm>
          <a:prstGeom prst="rect">
            <a:avLst/>
          </a:prstGeom>
        </p:spPr>
      </p:pic>
      <p:sp>
        <p:nvSpPr>
          <p:cNvPr id="9" name="Title 1">
            <a:extLst>
              <a:ext uri="{FF2B5EF4-FFF2-40B4-BE49-F238E27FC236}">
                <a16:creationId xmlns:a16="http://schemas.microsoft.com/office/drawing/2014/main" id="{4F0C2DBA-6929-457E-A65E-646A58EC9281}"/>
              </a:ext>
            </a:extLst>
          </p:cNvPr>
          <p:cNvSpPr>
            <a:spLocks noGrp="1"/>
          </p:cNvSpPr>
          <p:nvPr>
            <p:ph type="title"/>
          </p:nvPr>
        </p:nvSpPr>
        <p:spPr>
          <a:xfrm>
            <a:off x="0" y="557286"/>
            <a:ext cx="9144000" cy="782072"/>
          </a:xfrm>
        </p:spPr>
        <p:txBody>
          <a:bodyPr>
            <a:noAutofit/>
          </a:bodyPr>
          <a:lstStyle/>
          <a:p>
            <a:pPr marL="0" indent="0" algn="ctr">
              <a:lnSpc>
                <a:spcPct val="107000"/>
              </a:lnSpc>
              <a:spcAft>
                <a:spcPts val="800"/>
              </a:spcAft>
              <a:buNone/>
            </a:pPr>
            <a:r>
              <a:rPr lang="en-GB" sz="4800" b="1" dirty="0">
                <a:ea typeface="Calibri" panose="020F0502020204030204" pitchFamily="34" charset="0"/>
              </a:rPr>
              <a:t>The First African Community</a:t>
            </a:r>
          </a:p>
        </p:txBody>
      </p:sp>
      <p:sp>
        <p:nvSpPr>
          <p:cNvPr id="7" name="Rectangle 6">
            <a:extLst>
              <a:ext uri="{FF2B5EF4-FFF2-40B4-BE49-F238E27FC236}">
                <a16:creationId xmlns:a16="http://schemas.microsoft.com/office/drawing/2014/main" id="{E14CF16E-71C6-446E-9F50-EF8C8849F2C4}"/>
              </a:ext>
            </a:extLst>
          </p:cNvPr>
          <p:cNvSpPr/>
          <p:nvPr/>
        </p:nvSpPr>
        <p:spPr>
          <a:xfrm>
            <a:off x="315935" y="1655025"/>
            <a:ext cx="5343886" cy="3843103"/>
          </a:xfrm>
          <a:prstGeom prst="rect">
            <a:avLst/>
          </a:prstGeom>
        </p:spPr>
        <p:txBody>
          <a:bodyPr wrap="square">
            <a:spAutoFit/>
          </a:bodyPr>
          <a:lstStyle/>
          <a:p>
            <a:pPr lvl="0">
              <a:spcBef>
                <a:spcPct val="20000"/>
              </a:spcBef>
              <a:spcAft>
                <a:spcPts val="800"/>
              </a:spcAft>
            </a:pPr>
            <a:r>
              <a:rPr lang="en-GB" sz="1600" dirty="0">
                <a:solidFill>
                  <a:srgbClr val="000000"/>
                </a:solidFill>
                <a:latin typeface="Arial" panose="020B0604020202020204" pitchFamily="34" charset="0"/>
                <a:ea typeface="Calibri" panose="020F0502020204030204" pitchFamily="34" charset="0"/>
              </a:rPr>
              <a:t>There were people born in Africa living in Northern England 2,000 years ago, when it was part of the Roman Empire. Evidence shows that the first African community was in Cumbria.</a:t>
            </a:r>
          </a:p>
          <a:p>
            <a:pPr lvl="0">
              <a:spcBef>
                <a:spcPct val="20000"/>
              </a:spcBef>
              <a:spcAft>
                <a:spcPts val="800"/>
              </a:spcAft>
            </a:pPr>
            <a:r>
              <a:rPr lang="en-GB" sz="1600" dirty="0">
                <a:solidFill>
                  <a:prstClr val="black"/>
                </a:solidFill>
                <a:latin typeface="Arial" panose="020B0604020202020204" pitchFamily="34" charset="0"/>
                <a:ea typeface="Calibri" panose="020F0502020204030204" pitchFamily="34" charset="0"/>
              </a:rPr>
              <a:t>Hadrian’s Wall was protected by troops from across the Roman Empire. One unit from Mauretania (Tunisia/Libya/Algeria) in North West Africa lived at </a:t>
            </a:r>
            <a:r>
              <a:rPr lang="en-GB" sz="1600" dirty="0" err="1">
                <a:solidFill>
                  <a:prstClr val="black"/>
                </a:solidFill>
                <a:latin typeface="Arial" panose="020B0604020202020204" pitchFamily="34" charset="0"/>
                <a:ea typeface="Calibri" panose="020F0502020204030204" pitchFamily="34" charset="0"/>
              </a:rPr>
              <a:t>Aballava</a:t>
            </a:r>
            <a:r>
              <a:rPr lang="en-GB" sz="1600" dirty="0">
                <a:solidFill>
                  <a:prstClr val="black"/>
                </a:solidFill>
                <a:latin typeface="Arial" panose="020B0604020202020204" pitchFamily="34" charset="0"/>
                <a:ea typeface="Calibri" panose="020F0502020204030204" pitchFamily="34" charset="0"/>
              </a:rPr>
              <a:t> Roman Fort at Burgh by Sands in Cumbria in the third and fourth centuries AD.  Some of the soldiers would have had families living outside the fort and may have told their children songs and stories from Africa. </a:t>
            </a:r>
          </a:p>
          <a:p>
            <a:pPr lvl="0">
              <a:spcBef>
                <a:spcPct val="20000"/>
              </a:spcBef>
              <a:spcAft>
                <a:spcPts val="800"/>
              </a:spcAft>
            </a:pPr>
            <a:r>
              <a:rPr lang="en-GB" sz="1600" dirty="0">
                <a:solidFill>
                  <a:prstClr val="black"/>
                </a:solidFill>
                <a:latin typeface="Arial" panose="020B0604020202020204" pitchFamily="34" charset="0"/>
                <a:ea typeface="Calibri" panose="020F0502020204030204" pitchFamily="34" charset="0"/>
              </a:rPr>
              <a:t>This plaque placed outside St Michael’s Church, Burgh by Sands in 2016, recognises this first African community.</a:t>
            </a:r>
            <a:endParaRPr lang="en-GB" dirty="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3DFB5056-BD4B-4C1E-A40C-41901A884B5E}"/>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1633636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B0B774F-C458-446C-A8DE-E19CE4222852}"/>
              </a:ext>
            </a:extLst>
          </p:cNvPr>
          <p:cNvSpPr>
            <a:spLocks noGrp="1"/>
          </p:cNvSpPr>
          <p:nvPr>
            <p:ph type="title"/>
          </p:nvPr>
        </p:nvSpPr>
        <p:spPr>
          <a:xfrm>
            <a:off x="0" y="557286"/>
            <a:ext cx="9144000" cy="782072"/>
          </a:xfrm>
        </p:spPr>
        <p:txBody>
          <a:bodyPr>
            <a:noAutofit/>
          </a:bodyPr>
          <a:lstStyle/>
          <a:p>
            <a:pPr algn="ctr"/>
            <a:r>
              <a:rPr lang="en-GB" sz="4800" b="1" dirty="0"/>
              <a:t>Ira Aldridge</a:t>
            </a:r>
          </a:p>
        </p:txBody>
      </p:sp>
      <p:sp>
        <p:nvSpPr>
          <p:cNvPr id="4" name="Content Placeholder 3">
            <a:extLst>
              <a:ext uri="{FF2B5EF4-FFF2-40B4-BE49-F238E27FC236}">
                <a16:creationId xmlns:a16="http://schemas.microsoft.com/office/drawing/2014/main" id="{F430DE27-AC00-4465-99FE-8BC5E3F0E8A0}"/>
              </a:ext>
            </a:extLst>
          </p:cNvPr>
          <p:cNvSpPr>
            <a:spLocks noGrp="1"/>
          </p:cNvSpPr>
          <p:nvPr>
            <p:ph idx="1"/>
          </p:nvPr>
        </p:nvSpPr>
        <p:spPr>
          <a:xfrm>
            <a:off x="593852" y="1339358"/>
            <a:ext cx="5362193" cy="4195019"/>
          </a:xfrm>
        </p:spPr>
        <p:txBody>
          <a:bodyPr/>
          <a:lstStyle/>
          <a:p>
            <a:pPr marL="0" indent="0">
              <a:buNone/>
            </a:pPr>
            <a:r>
              <a:rPr lang="en-GB" sz="1800" dirty="0"/>
              <a:t>Ira Aldridge (1807-67), born in New York, North America, started acting at 14 years. Meeting racial discrimination, he moved to England, aged 17. </a:t>
            </a:r>
          </a:p>
          <a:p>
            <a:pPr marL="0" indent="0">
              <a:buNone/>
            </a:pPr>
            <a:endParaRPr lang="en-GB" sz="900" dirty="0"/>
          </a:p>
          <a:p>
            <a:pPr marL="0" indent="0">
              <a:buNone/>
            </a:pPr>
            <a:r>
              <a:rPr lang="en-GB" sz="1800" dirty="0"/>
              <a:t>He performed in Sunderland and Newcastle in 1827. Until recently a room at the Theatre Royal, Newcastle, was named after him. He was the first black Shakespearean actor, famous for his performance of Othello. He also played comedies joking on stage about local people. </a:t>
            </a:r>
          </a:p>
          <a:p>
            <a:pPr marL="0" indent="0">
              <a:buNone/>
            </a:pPr>
            <a:endParaRPr lang="en-GB" sz="900" dirty="0"/>
          </a:p>
          <a:p>
            <a:pPr marL="0" indent="0">
              <a:buNone/>
            </a:pPr>
            <a:r>
              <a:rPr lang="en-GB" sz="1800" dirty="0"/>
              <a:t>Popular in Europe, he received awards from the rulers of Prussia (a German state), Russia and Bern, Switzerland. He died in 1867 in Poland, before his planned return performance in the USA. </a:t>
            </a:r>
          </a:p>
          <a:p>
            <a:endParaRPr lang="en-GB" sz="2000" dirty="0"/>
          </a:p>
        </p:txBody>
      </p:sp>
      <p:pic>
        <p:nvPicPr>
          <p:cNvPr id="5" name="Picture 4">
            <a:extLst>
              <a:ext uri="{FF2B5EF4-FFF2-40B4-BE49-F238E27FC236}">
                <a16:creationId xmlns:a16="http://schemas.microsoft.com/office/drawing/2014/main" id="{3D1E86D5-D149-4E51-885A-3B8320264320}"/>
              </a:ext>
            </a:extLst>
          </p:cNvPr>
          <p:cNvPicPr>
            <a:picLocks noChangeAspect="1"/>
          </p:cNvPicPr>
          <p:nvPr/>
        </p:nvPicPr>
        <p:blipFill rotWithShape="1">
          <a:blip r:embed="rId3"/>
          <a:srcRect l="2321" t="1987" r="2437" b="2874"/>
          <a:stretch/>
        </p:blipFill>
        <p:spPr>
          <a:xfrm>
            <a:off x="5757333" y="1855106"/>
            <a:ext cx="3116026" cy="3257255"/>
          </a:xfrm>
          <a:prstGeom prst="rect">
            <a:avLst/>
          </a:prstGeom>
        </p:spPr>
      </p:pic>
      <p:sp>
        <p:nvSpPr>
          <p:cNvPr id="6" name="Rectangle 5">
            <a:extLst>
              <a:ext uri="{FF2B5EF4-FFF2-40B4-BE49-F238E27FC236}">
                <a16:creationId xmlns:a16="http://schemas.microsoft.com/office/drawing/2014/main" id="{7BA38FDE-D872-46D7-B6E4-4DEFA0274CFE}"/>
              </a:ext>
            </a:extLst>
          </p:cNvPr>
          <p:cNvSpPr/>
          <p:nvPr/>
        </p:nvSpPr>
        <p:spPr>
          <a:xfrm>
            <a:off x="5755415" y="5112361"/>
            <a:ext cx="3271679" cy="400110"/>
          </a:xfrm>
          <a:prstGeom prst="rect">
            <a:avLst/>
          </a:prstGeom>
        </p:spPr>
        <p:txBody>
          <a:bodyPr wrap="square">
            <a:spAutoFit/>
          </a:bodyPr>
          <a:lstStyle/>
          <a:p>
            <a:r>
              <a:rPr lang="en-GB" sz="1000" i="1" dirty="0">
                <a:latin typeface="Arial" panose="020B0604020202020204" pitchFamily="34" charset="0"/>
              </a:rPr>
              <a:t>Ira Aldridge portrait, © </a:t>
            </a:r>
            <a:r>
              <a:rPr lang="en-GB" sz="1000" i="1" dirty="0" err="1">
                <a:latin typeface="Arial" panose="020B0604020202020204" pitchFamily="34" charset="0"/>
              </a:rPr>
              <a:t>Alamy</a:t>
            </a:r>
            <a:r>
              <a:rPr lang="en-GB" sz="1000" i="1" dirty="0">
                <a:latin typeface="Arial" panose="020B0604020202020204" pitchFamily="34" charset="0"/>
              </a:rPr>
              <a:t> Stock Photo and 1947 Playbill, Public Domain</a:t>
            </a:r>
          </a:p>
        </p:txBody>
      </p:sp>
      <p:sp>
        <p:nvSpPr>
          <p:cNvPr id="8" name="TextBox 7">
            <a:extLst>
              <a:ext uri="{FF2B5EF4-FFF2-40B4-BE49-F238E27FC236}">
                <a16:creationId xmlns:a16="http://schemas.microsoft.com/office/drawing/2014/main" id="{23EF1D59-4871-4E56-B9A6-A75B97BFCF55}"/>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3821980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35A9E0-F209-4C76-96A0-61557A598E72}"/>
              </a:ext>
            </a:extLst>
          </p:cNvPr>
          <p:cNvSpPr/>
          <p:nvPr/>
        </p:nvSpPr>
        <p:spPr>
          <a:xfrm>
            <a:off x="354723" y="1681802"/>
            <a:ext cx="5454869" cy="3831818"/>
          </a:xfrm>
          <a:prstGeom prst="rect">
            <a:avLst/>
          </a:prstGeom>
        </p:spPr>
        <p:txBody>
          <a:bodyPr wrap="square">
            <a:spAutoFit/>
          </a:bodyPr>
          <a:lstStyle/>
          <a:p>
            <a:r>
              <a:rPr lang="en-GB" dirty="0">
                <a:latin typeface="Arial" panose="020B0604020202020204" pitchFamily="34" charset="0"/>
              </a:rPr>
              <a:t>Samuel Coleridge-Taylor (1875-1912), with a father from Sierra Leone, proudly mixed African and classical music. </a:t>
            </a:r>
          </a:p>
          <a:p>
            <a:endParaRPr lang="en-GB" dirty="0">
              <a:latin typeface="Arial" panose="020B0604020202020204" pitchFamily="34" charset="0"/>
            </a:endParaRPr>
          </a:p>
          <a:p>
            <a:r>
              <a:rPr lang="en-GB" dirty="0">
                <a:latin typeface="Arial" panose="020B0604020202020204" pitchFamily="34" charset="0"/>
              </a:rPr>
              <a:t>He attended the Royal College of Music at age 15. His music was celebrated in Europe and the USA.</a:t>
            </a:r>
          </a:p>
          <a:p>
            <a:endParaRPr lang="en-GB" dirty="0">
              <a:latin typeface="Arial" panose="020B0604020202020204" pitchFamily="34" charset="0"/>
            </a:endParaRPr>
          </a:p>
          <a:p>
            <a:r>
              <a:rPr lang="en-GB" dirty="0">
                <a:latin typeface="Arial" panose="020B0604020202020204" pitchFamily="34" charset="0"/>
              </a:rPr>
              <a:t>He was received by the President of the USA in 1903, when most black people there were being treated very badly.  </a:t>
            </a:r>
          </a:p>
          <a:p>
            <a:endParaRPr lang="en-GB" sz="900" dirty="0">
              <a:latin typeface="Arial" panose="020B0604020202020204" pitchFamily="34" charset="0"/>
            </a:endParaRPr>
          </a:p>
          <a:p>
            <a:r>
              <a:rPr lang="en-GB" dirty="0">
                <a:latin typeface="Arial" panose="020B0604020202020204" pitchFamily="34" charset="0"/>
              </a:rPr>
              <a:t>He conducted Hiawatha’s Wedding Feast, his most famous work, at the Sunderland Philharmonic Society in November 1898.  </a:t>
            </a:r>
          </a:p>
        </p:txBody>
      </p:sp>
      <p:pic>
        <p:nvPicPr>
          <p:cNvPr id="3" name="Picture 2">
            <a:extLst>
              <a:ext uri="{FF2B5EF4-FFF2-40B4-BE49-F238E27FC236}">
                <a16:creationId xmlns:a16="http://schemas.microsoft.com/office/drawing/2014/main" id="{E67892C4-A87B-4210-909C-694A415D23BC}"/>
              </a:ext>
            </a:extLst>
          </p:cNvPr>
          <p:cNvPicPr>
            <a:picLocks noChangeAspect="1"/>
          </p:cNvPicPr>
          <p:nvPr/>
        </p:nvPicPr>
        <p:blipFill>
          <a:blip r:embed="rId3"/>
          <a:stretch>
            <a:fillRect/>
          </a:stretch>
        </p:blipFill>
        <p:spPr>
          <a:xfrm>
            <a:off x="6216541" y="1529661"/>
            <a:ext cx="2572735" cy="3859102"/>
          </a:xfrm>
          <a:prstGeom prst="rect">
            <a:avLst/>
          </a:prstGeom>
        </p:spPr>
      </p:pic>
      <p:sp>
        <p:nvSpPr>
          <p:cNvPr id="4" name="Rectangle 3">
            <a:extLst>
              <a:ext uri="{FF2B5EF4-FFF2-40B4-BE49-F238E27FC236}">
                <a16:creationId xmlns:a16="http://schemas.microsoft.com/office/drawing/2014/main" id="{32D99B5A-B521-4C0B-B221-F97927376B8A}"/>
              </a:ext>
            </a:extLst>
          </p:cNvPr>
          <p:cNvSpPr/>
          <p:nvPr/>
        </p:nvSpPr>
        <p:spPr>
          <a:xfrm>
            <a:off x="6216541" y="5391225"/>
            <a:ext cx="2491388" cy="246221"/>
          </a:xfrm>
          <a:prstGeom prst="rect">
            <a:avLst/>
          </a:prstGeom>
        </p:spPr>
        <p:txBody>
          <a:bodyPr wrap="none">
            <a:spAutoFit/>
          </a:bodyPr>
          <a:lstStyle/>
          <a:p>
            <a:r>
              <a:rPr lang="en-GB" sz="1000" i="1" dirty="0">
                <a:latin typeface="Arial" panose="020B0604020202020204" pitchFamily="34" charset="0"/>
              </a:rPr>
              <a:t>Samuel Coleridge Taylor, Public domain </a:t>
            </a:r>
          </a:p>
        </p:txBody>
      </p:sp>
      <p:sp>
        <p:nvSpPr>
          <p:cNvPr id="5" name="Title 1">
            <a:extLst>
              <a:ext uri="{FF2B5EF4-FFF2-40B4-BE49-F238E27FC236}">
                <a16:creationId xmlns:a16="http://schemas.microsoft.com/office/drawing/2014/main" id="{51E4F391-2F88-49A1-A364-78EEF254E57A}"/>
              </a:ext>
            </a:extLst>
          </p:cNvPr>
          <p:cNvSpPr>
            <a:spLocks noGrp="1"/>
          </p:cNvSpPr>
          <p:nvPr>
            <p:ph type="title"/>
          </p:nvPr>
        </p:nvSpPr>
        <p:spPr>
          <a:xfrm>
            <a:off x="0" y="557286"/>
            <a:ext cx="9144000" cy="782072"/>
          </a:xfrm>
        </p:spPr>
        <p:txBody>
          <a:bodyPr>
            <a:noAutofit/>
          </a:bodyPr>
          <a:lstStyle/>
          <a:p>
            <a:pPr algn="ctr"/>
            <a:r>
              <a:rPr lang="en-GB" sz="4800" b="1" dirty="0"/>
              <a:t>Samuel Coleridge-Taylor</a:t>
            </a:r>
          </a:p>
        </p:txBody>
      </p:sp>
      <p:sp>
        <p:nvSpPr>
          <p:cNvPr id="6" name="TextBox 5">
            <a:extLst>
              <a:ext uri="{FF2B5EF4-FFF2-40B4-BE49-F238E27FC236}">
                <a16:creationId xmlns:a16="http://schemas.microsoft.com/office/drawing/2014/main" id="{5B927451-9592-4114-BDCB-718C3B041264}"/>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4138704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98FBD6-8BB6-4AD6-8ADA-A3FDEC945179}"/>
              </a:ext>
            </a:extLst>
          </p:cNvPr>
          <p:cNvSpPr/>
          <p:nvPr/>
        </p:nvSpPr>
        <p:spPr>
          <a:xfrm>
            <a:off x="331075" y="1797595"/>
            <a:ext cx="4918841" cy="3554819"/>
          </a:xfrm>
          <a:prstGeom prst="rect">
            <a:avLst/>
          </a:prstGeom>
        </p:spPr>
        <p:txBody>
          <a:bodyPr wrap="square">
            <a:spAutoFit/>
          </a:bodyPr>
          <a:lstStyle/>
          <a:p>
            <a:r>
              <a:rPr lang="en-GB" dirty="0">
                <a:latin typeface="Arial" panose="020B0604020202020204" pitchFamily="34" charset="0"/>
              </a:rPr>
              <a:t>Paul Robeson (1898-1976), the son of an enslaved African American, was a famous  singer and  actor. </a:t>
            </a:r>
          </a:p>
          <a:p>
            <a:endParaRPr lang="en-GB" sz="900" dirty="0">
              <a:latin typeface="Arial" panose="020B0604020202020204" pitchFamily="34" charset="0"/>
            </a:endParaRPr>
          </a:p>
          <a:p>
            <a:r>
              <a:rPr lang="en-GB" dirty="0">
                <a:latin typeface="Arial" panose="020B0604020202020204" pitchFamily="34" charset="0"/>
              </a:rPr>
              <a:t>His performances in England (1923-39) include the play Show Boat, the song, Old Man River, and the play Othello. </a:t>
            </a:r>
          </a:p>
          <a:p>
            <a:endParaRPr lang="en-GB" sz="900" dirty="0">
              <a:latin typeface="Arial" panose="020B0604020202020204" pitchFamily="34" charset="0"/>
            </a:endParaRPr>
          </a:p>
          <a:p>
            <a:r>
              <a:rPr lang="en-GB" dirty="0">
                <a:latin typeface="Arial" panose="020B0604020202020204" pitchFamily="34" charset="0"/>
              </a:rPr>
              <a:t>From 1933 onwards he supported the rights of black people and workers everywhere, despite the damage to his career.</a:t>
            </a:r>
          </a:p>
          <a:p>
            <a:endParaRPr lang="en-GB" sz="900" dirty="0">
              <a:latin typeface="Arial" panose="020B0604020202020204" pitchFamily="34" charset="0"/>
            </a:endParaRPr>
          </a:p>
          <a:p>
            <a:r>
              <a:rPr lang="en-GB" dirty="0">
                <a:latin typeface="Arial" panose="020B0604020202020204" pitchFamily="34" charset="0"/>
              </a:rPr>
              <a:t>In 1958, he sang in Newcastle City Hall to a full audience.</a:t>
            </a:r>
          </a:p>
        </p:txBody>
      </p:sp>
      <p:pic>
        <p:nvPicPr>
          <p:cNvPr id="4" name="Picture 3">
            <a:extLst>
              <a:ext uri="{FF2B5EF4-FFF2-40B4-BE49-F238E27FC236}">
                <a16:creationId xmlns:a16="http://schemas.microsoft.com/office/drawing/2014/main" id="{58A96D00-E0F2-4C81-B33A-E60AF0CDF2B2}"/>
              </a:ext>
            </a:extLst>
          </p:cNvPr>
          <p:cNvPicPr>
            <a:picLocks noChangeAspect="1"/>
          </p:cNvPicPr>
          <p:nvPr/>
        </p:nvPicPr>
        <p:blipFill>
          <a:blip r:embed="rId3"/>
          <a:stretch>
            <a:fillRect/>
          </a:stretch>
        </p:blipFill>
        <p:spPr>
          <a:xfrm>
            <a:off x="5622090" y="1850548"/>
            <a:ext cx="2836110" cy="3532128"/>
          </a:xfrm>
          <a:prstGeom prst="rect">
            <a:avLst/>
          </a:prstGeom>
        </p:spPr>
      </p:pic>
      <p:sp>
        <p:nvSpPr>
          <p:cNvPr id="2" name="Rectangle 1">
            <a:extLst>
              <a:ext uri="{FF2B5EF4-FFF2-40B4-BE49-F238E27FC236}">
                <a16:creationId xmlns:a16="http://schemas.microsoft.com/office/drawing/2014/main" id="{DB58505F-AE70-41E4-8991-B0877AA7AC2A}"/>
              </a:ext>
            </a:extLst>
          </p:cNvPr>
          <p:cNvSpPr/>
          <p:nvPr/>
        </p:nvSpPr>
        <p:spPr>
          <a:xfrm>
            <a:off x="5622090" y="5396649"/>
            <a:ext cx="2658086" cy="246221"/>
          </a:xfrm>
          <a:prstGeom prst="rect">
            <a:avLst/>
          </a:prstGeom>
        </p:spPr>
        <p:txBody>
          <a:bodyPr wrap="square">
            <a:spAutoFit/>
          </a:bodyPr>
          <a:lstStyle/>
          <a:p>
            <a:r>
              <a:rPr lang="en-GB" sz="1000" i="1" dirty="0">
                <a:latin typeface="Arial" panose="020B0604020202020204" pitchFamily="34" charset="0"/>
              </a:rPr>
              <a:t>Paul Robeson, Public Domain</a:t>
            </a:r>
          </a:p>
        </p:txBody>
      </p:sp>
      <p:sp>
        <p:nvSpPr>
          <p:cNvPr id="5" name="Title 1">
            <a:extLst>
              <a:ext uri="{FF2B5EF4-FFF2-40B4-BE49-F238E27FC236}">
                <a16:creationId xmlns:a16="http://schemas.microsoft.com/office/drawing/2014/main" id="{B4AEC1E3-DF74-40FC-A38E-A80A510ADE9E}"/>
              </a:ext>
            </a:extLst>
          </p:cNvPr>
          <p:cNvSpPr>
            <a:spLocks noGrp="1"/>
          </p:cNvSpPr>
          <p:nvPr>
            <p:ph type="title"/>
          </p:nvPr>
        </p:nvSpPr>
        <p:spPr>
          <a:xfrm>
            <a:off x="0" y="557286"/>
            <a:ext cx="9144000" cy="782072"/>
          </a:xfrm>
        </p:spPr>
        <p:txBody>
          <a:bodyPr>
            <a:noAutofit/>
          </a:bodyPr>
          <a:lstStyle/>
          <a:p>
            <a:pPr algn="ctr"/>
            <a:r>
              <a:rPr lang="en-GB" sz="4800" b="1" dirty="0"/>
              <a:t>Paul Robeson</a:t>
            </a:r>
          </a:p>
        </p:txBody>
      </p:sp>
      <p:sp>
        <p:nvSpPr>
          <p:cNvPr id="6" name="TextBox 5">
            <a:extLst>
              <a:ext uri="{FF2B5EF4-FFF2-40B4-BE49-F238E27FC236}">
                <a16:creationId xmlns:a16="http://schemas.microsoft.com/office/drawing/2014/main" id="{DB54C238-954E-42D1-A11A-6CCF762E08DF}"/>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1156356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33E2A-6DE3-43DB-961C-5960DE1D6ADB}"/>
              </a:ext>
            </a:extLst>
          </p:cNvPr>
          <p:cNvSpPr/>
          <p:nvPr/>
        </p:nvSpPr>
        <p:spPr>
          <a:xfrm>
            <a:off x="194734" y="1549673"/>
            <a:ext cx="4538134" cy="646331"/>
          </a:xfrm>
          <a:prstGeom prst="rect">
            <a:avLst/>
          </a:prstGeom>
        </p:spPr>
        <p:txBody>
          <a:bodyPr wrap="square">
            <a:spAutoFit/>
          </a:bodyPr>
          <a:lstStyle/>
          <a:p>
            <a:endParaRPr lang="en-GB" dirty="0">
              <a:latin typeface="Arial" panose="020B0604020202020204" pitchFamily="34" charset="0"/>
            </a:endParaRPr>
          </a:p>
          <a:p>
            <a:endParaRPr lang="en-GB" dirty="0">
              <a:latin typeface="Arial" panose="020B0604020202020204" pitchFamily="34" charset="0"/>
            </a:endParaRPr>
          </a:p>
        </p:txBody>
      </p:sp>
      <p:sp>
        <p:nvSpPr>
          <p:cNvPr id="6" name="Title 1">
            <a:extLst>
              <a:ext uri="{FF2B5EF4-FFF2-40B4-BE49-F238E27FC236}">
                <a16:creationId xmlns:a16="http://schemas.microsoft.com/office/drawing/2014/main" id="{BABE5A74-F70F-4655-8734-8B1364171276}"/>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
        <p:nvSpPr>
          <p:cNvPr id="11" name="Content Placeholder 10">
            <a:extLst>
              <a:ext uri="{FF2B5EF4-FFF2-40B4-BE49-F238E27FC236}">
                <a16:creationId xmlns:a16="http://schemas.microsoft.com/office/drawing/2014/main" id="{5F5BC26E-BD67-4339-A6BF-1EFCEC61D833}"/>
              </a:ext>
            </a:extLst>
          </p:cNvPr>
          <p:cNvSpPr>
            <a:spLocks noGrp="1"/>
          </p:cNvSpPr>
          <p:nvPr>
            <p:ph idx="1"/>
          </p:nvPr>
        </p:nvSpPr>
        <p:spPr>
          <a:xfrm>
            <a:off x="158969" y="1549673"/>
            <a:ext cx="8851024" cy="3337638"/>
          </a:xfrm>
        </p:spPr>
        <p:txBody>
          <a:bodyPr>
            <a:noAutofit/>
          </a:bodyPr>
          <a:lstStyle/>
          <a:p>
            <a:pPr marL="0" indent="0">
              <a:buNone/>
            </a:pPr>
            <a:r>
              <a:rPr lang="en-GB" sz="1800" dirty="0"/>
              <a:t>Use the web to find out more and to complete the following tasks: </a:t>
            </a:r>
          </a:p>
          <a:p>
            <a:pPr marL="0" indent="0">
              <a:buNone/>
            </a:pPr>
            <a:endParaRPr lang="en-GB" sz="1800" dirty="0"/>
          </a:p>
          <a:p>
            <a:r>
              <a:rPr lang="en-GB" sz="1800" dirty="0"/>
              <a:t>Why do you think Aldridge took so long to consider returning to the USA?   What law was passed in 1865 in the USA that might have encouraged him to return?</a:t>
            </a:r>
          </a:p>
          <a:p>
            <a:pPr marL="0" indent="0">
              <a:buNone/>
            </a:pPr>
            <a:endParaRPr lang="en-GB" sz="900" dirty="0"/>
          </a:p>
          <a:p>
            <a:r>
              <a:rPr lang="en-GB" sz="1800" dirty="0"/>
              <a:t>Can you find Germany, Russia, Poland, and Switzerland on a map ? Which countries are in Europe and which in Asia?</a:t>
            </a:r>
          </a:p>
          <a:p>
            <a:pPr marL="0" indent="0">
              <a:buNone/>
            </a:pPr>
            <a:endParaRPr lang="en-GB" sz="900" dirty="0"/>
          </a:p>
          <a:p>
            <a:r>
              <a:rPr lang="en-GB" sz="1800" dirty="0"/>
              <a:t>Can you name any kinds of music which started in Africa or among African people in the Caribbean and the USA which is popular in Britain? </a:t>
            </a:r>
          </a:p>
        </p:txBody>
      </p:sp>
      <p:sp>
        <p:nvSpPr>
          <p:cNvPr id="5" name="TextBox 4">
            <a:extLst>
              <a:ext uri="{FF2B5EF4-FFF2-40B4-BE49-F238E27FC236}">
                <a16:creationId xmlns:a16="http://schemas.microsoft.com/office/drawing/2014/main" id="{292EFD90-A0C8-4563-9473-3B72A54A7814}"/>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743496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33E2A-6DE3-43DB-961C-5960DE1D6ADB}"/>
              </a:ext>
            </a:extLst>
          </p:cNvPr>
          <p:cNvSpPr/>
          <p:nvPr/>
        </p:nvSpPr>
        <p:spPr>
          <a:xfrm>
            <a:off x="194734" y="1549673"/>
            <a:ext cx="4538134" cy="646331"/>
          </a:xfrm>
          <a:prstGeom prst="rect">
            <a:avLst/>
          </a:prstGeom>
        </p:spPr>
        <p:txBody>
          <a:bodyPr wrap="square">
            <a:spAutoFit/>
          </a:bodyPr>
          <a:lstStyle/>
          <a:p>
            <a:endParaRPr lang="en-GB" dirty="0">
              <a:latin typeface="Arial" panose="020B0604020202020204" pitchFamily="34" charset="0"/>
            </a:endParaRPr>
          </a:p>
          <a:p>
            <a:endParaRPr lang="en-GB" dirty="0">
              <a:latin typeface="Arial" panose="020B0604020202020204" pitchFamily="34" charset="0"/>
            </a:endParaRPr>
          </a:p>
        </p:txBody>
      </p:sp>
      <p:sp>
        <p:nvSpPr>
          <p:cNvPr id="11" name="Content Placeholder 10">
            <a:extLst>
              <a:ext uri="{FF2B5EF4-FFF2-40B4-BE49-F238E27FC236}">
                <a16:creationId xmlns:a16="http://schemas.microsoft.com/office/drawing/2014/main" id="{5F5BC26E-BD67-4339-A6BF-1EFCEC61D833}"/>
              </a:ext>
            </a:extLst>
          </p:cNvPr>
          <p:cNvSpPr>
            <a:spLocks noGrp="1"/>
          </p:cNvSpPr>
          <p:nvPr>
            <p:ph idx="1"/>
          </p:nvPr>
        </p:nvSpPr>
        <p:spPr>
          <a:xfrm>
            <a:off x="158968" y="1549672"/>
            <a:ext cx="8790297" cy="3865783"/>
          </a:xfrm>
        </p:spPr>
        <p:txBody>
          <a:bodyPr>
            <a:noAutofit/>
          </a:bodyPr>
          <a:lstStyle/>
          <a:p>
            <a:r>
              <a:rPr lang="en-GB" sz="1800" dirty="0"/>
              <a:t>In the song ‘Old Man River’, Paul Robeson sang about which river? It begins with M, has 11 letters and is in the Southern United States. Can you name it?</a:t>
            </a:r>
          </a:p>
          <a:p>
            <a:r>
              <a:rPr lang="en-GB" sz="1800" dirty="0"/>
              <a:t>In the song ‘Old Man River’ Paul Robeson sings:</a:t>
            </a:r>
          </a:p>
          <a:p>
            <a:pPr marL="0" indent="0">
              <a:buNone/>
            </a:pPr>
            <a:r>
              <a:rPr lang="en-GB" sz="1800" dirty="0"/>
              <a:t>		[The river] don’t plant taters (potatoes) and [it] don’t plant cotton.</a:t>
            </a:r>
          </a:p>
          <a:p>
            <a:pPr marL="0" indent="0">
              <a:buNone/>
            </a:pPr>
            <a:r>
              <a:rPr lang="en-GB" sz="1800" dirty="0"/>
              <a:t>		And them what plants cotton is soon forgotten.</a:t>
            </a:r>
          </a:p>
          <a:p>
            <a:pPr marL="0" indent="0">
              <a:buNone/>
            </a:pPr>
            <a:r>
              <a:rPr lang="en-GB" sz="1800" dirty="0"/>
              <a:t>		But </a:t>
            </a:r>
            <a:r>
              <a:rPr lang="en-GB" sz="1800" dirty="0" err="1"/>
              <a:t>ol</a:t>
            </a:r>
            <a:r>
              <a:rPr lang="en-GB" sz="1800" dirty="0"/>
              <a:t>’ Man River, jest keeps </a:t>
            </a:r>
            <a:r>
              <a:rPr lang="en-GB" sz="1800" dirty="0" err="1"/>
              <a:t>rollin</a:t>
            </a:r>
            <a:r>
              <a:rPr lang="en-GB" sz="1800" dirty="0"/>
              <a:t>’ along.</a:t>
            </a:r>
          </a:p>
          <a:p>
            <a:pPr marL="0" indent="0">
              <a:buNone/>
            </a:pPr>
            <a:endParaRPr lang="en-GB" sz="900" dirty="0"/>
          </a:p>
          <a:p>
            <a:pPr marL="0" indent="0" algn="ctr">
              <a:buNone/>
            </a:pPr>
            <a:r>
              <a:rPr lang="en-GB" sz="1800" b="1" dirty="0"/>
              <a:t>Enquiry Question?</a:t>
            </a:r>
          </a:p>
          <a:p>
            <a:pPr marL="0" indent="0" algn="ctr">
              <a:buNone/>
            </a:pPr>
            <a:endParaRPr lang="en-GB" sz="900" b="1" dirty="0"/>
          </a:p>
          <a:p>
            <a:pPr marL="0" indent="0" algn="ctr">
              <a:buNone/>
            </a:pPr>
            <a:r>
              <a:rPr lang="en-GB" sz="1800" dirty="0"/>
              <a:t>Who planted the cotton in the Southern United States? What was life like for a cotton picker on a plantation in the southern states of the USA?</a:t>
            </a:r>
          </a:p>
          <a:p>
            <a:pPr marL="0" indent="0" algn="ctr">
              <a:buNone/>
            </a:pPr>
            <a:endParaRPr lang="en-GB" sz="1800" dirty="0"/>
          </a:p>
          <a:p>
            <a:pPr marL="0" indent="0" algn="ctr">
              <a:buNone/>
            </a:pPr>
            <a:r>
              <a:rPr lang="en-GB" sz="1400" dirty="0"/>
              <a:t>You can listen to the song here: </a:t>
            </a:r>
            <a:r>
              <a:rPr lang="en-GB" sz="1400" dirty="0">
                <a:hlinkClick r:id="rId3"/>
              </a:rPr>
              <a:t>https://www.youtube.com/watch?v=eh9WayN7R-s</a:t>
            </a:r>
            <a:r>
              <a:rPr lang="en-GB" sz="1400" dirty="0"/>
              <a:t> </a:t>
            </a:r>
          </a:p>
          <a:p>
            <a:pPr marL="0" indent="0">
              <a:buNone/>
            </a:pPr>
            <a:endParaRPr lang="en-GB" sz="1800" dirty="0"/>
          </a:p>
          <a:p>
            <a:pPr marL="0" indent="0">
              <a:buNone/>
            </a:pPr>
            <a:endParaRPr lang="en-GB" sz="900" dirty="0"/>
          </a:p>
          <a:p>
            <a:pPr marL="0" indent="0">
              <a:buNone/>
            </a:pPr>
            <a:endParaRPr lang="en-GB" sz="900" dirty="0"/>
          </a:p>
          <a:p>
            <a:pPr marL="0" indent="0">
              <a:buNone/>
            </a:pPr>
            <a:endParaRPr lang="en-GB" sz="1600" dirty="0"/>
          </a:p>
        </p:txBody>
      </p:sp>
      <p:sp>
        <p:nvSpPr>
          <p:cNvPr id="5" name="TextBox 4">
            <a:extLst>
              <a:ext uri="{FF2B5EF4-FFF2-40B4-BE49-F238E27FC236}">
                <a16:creationId xmlns:a16="http://schemas.microsoft.com/office/drawing/2014/main" id="{0E2EB7E8-4A94-4D06-8713-3745A1D8A396}"/>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
        <p:nvSpPr>
          <p:cNvPr id="8" name="Title 1">
            <a:extLst>
              <a:ext uri="{FF2B5EF4-FFF2-40B4-BE49-F238E27FC236}">
                <a16:creationId xmlns:a16="http://schemas.microsoft.com/office/drawing/2014/main" id="{D240B20F-6DDE-493D-8B8D-C16884F15A70}"/>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Tree>
    <p:extLst>
      <p:ext uri="{BB962C8B-B14F-4D97-AF65-F5344CB8AC3E}">
        <p14:creationId xmlns:p14="http://schemas.microsoft.com/office/powerpoint/2010/main" val="1443505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1EFC0-1931-4059-9A0C-72E57DC9E98A}"/>
              </a:ext>
            </a:extLst>
          </p:cNvPr>
          <p:cNvPicPr>
            <a:picLocks noChangeAspect="1"/>
          </p:cNvPicPr>
          <p:nvPr/>
        </p:nvPicPr>
        <p:blipFill>
          <a:blip r:embed="rId3"/>
          <a:stretch>
            <a:fillRect/>
          </a:stretch>
        </p:blipFill>
        <p:spPr>
          <a:xfrm>
            <a:off x="272839" y="2021252"/>
            <a:ext cx="2403583" cy="3030988"/>
          </a:xfrm>
          <a:prstGeom prst="rect">
            <a:avLst/>
          </a:prstGeom>
        </p:spPr>
      </p:pic>
      <p:sp>
        <p:nvSpPr>
          <p:cNvPr id="6" name="Rectangle 5">
            <a:extLst>
              <a:ext uri="{FF2B5EF4-FFF2-40B4-BE49-F238E27FC236}">
                <a16:creationId xmlns:a16="http://schemas.microsoft.com/office/drawing/2014/main" id="{5D5075EF-2248-4C50-A5D3-56ADCC1DBBE3}"/>
              </a:ext>
            </a:extLst>
          </p:cNvPr>
          <p:cNvSpPr/>
          <p:nvPr/>
        </p:nvSpPr>
        <p:spPr>
          <a:xfrm>
            <a:off x="272839" y="5035623"/>
            <a:ext cx="2411715" cy="275653"/>
          </a:xfrm>
          <a:prstGeom prst="rect">
            <a:avLst/>
          </a:prstGeom>
        </p:spPr>
        <p:txBody>
          <a:bodyPr wrap="squar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rPr>
              <a:t>Charles Duncan O’ Neal</a:t>
            </a:r>
          </a:p>
        </p:txBody>
      </p:sp>
      <p:sp>
        <p:nvSpPr>
          <p:cNvPr id="8" name="Title 1">
            <a:extLst>
              <a:ext uri="{FF2B5EF4-FFF2-40B4-BE49-F238E27FC236}">
                <a16:creationId xmlns:a16="http://schemas.microsoft.com/office/drawing/2014/main" id="{AE7AE5E8-0E1B-42EC-82B5-145718C339D1}"/>
              </a:ext>
            </a:extLst>
          </p:cNvPr>
          <p:cNvSpPr>
            <a:spLocks noGrp="1"/>
          </p:cNvSpPr>
          <p:nvPr>
            <p:ph type="title"/>
          </p:nvPr>
        </p:nvSpPr>
        <p:spPr>
          <a:xfrm>
            <a:off x="0" y="557286"/>
            <a:ext cx="9144000" cy="782072"/>
          </a:xfrm>
        </p:spPr>
        <p:txBody>
          <a:bodyPr>
            <a:noAutofit/>
          </a:bodyPr>
          <a:lstStyle/>
          <a:p>
            <a:pPr algn="ctr"/>
            <a:r>
              <a:rPr lang="en-GB" sz="4800" b="1" dirty="0"/>
              <a:t>Nation Builders</a:t>
            </a:r>
          </a:p>
        </p:txBody>
      </p:sp>
      <p:pic>
        <p:nvPicPr>
          <p:cNvPr id="9" name="Picture 8">
            <a:extLst>
              <a:ext uri="{FF2B5EF4-FFF2-40B4-BE49-F238E27FC236}">
                <a16:creationId xmlns:a16="http://schemas.microsoft.com/office/drawing/2014/main" id="{73377125-5F29-425B-B732-5FD9F660AF0D}"/>
              </a:ext>
            </a:extLst>
          </p:cNvPr>
          <p:cNvPicPr>
            <a:picLocks noChangeAspect="1"/>
          </p:cNvPicPr>
          <p:nvPr/>
        </p:nvPicPr>
        <p:blipFill>
          <a:blip r:embed="rId4"/>
          <a:stretch>
            <a:fillRect/>
          </a:stretch>
        </p:blipFill>
        <p:spPr>
          <a:xfrm>
            <a:off x="2818293" y="3523593"/>
            <a:ext cx="2920623" cy="1522541"/>
          </a:xfrm>
          <a:prstGeom prst="rect">
            <a:avLst/>
          </a:prstGeom>
        </p:spPr>
      </p:pic>
      <p:sp>
        <p:nvSpPr>
          <p:cNvPr id="10" name="Rectangle 9">
            <a:extLst>
              <a:ext uri="{FF2B5EF4-FFF2-40B4-BE49-F238E27FC236}">
                <a16:creationId xmlns:a16="http://schemas.microsoft.com/office/drawing/2014/main" id="{BD3AEB4C-2CC5-4B86-B569-EAE0EEF9B65D}"/>
              </a:ext>
            </a:extLst>
          </p:cNvPr>
          <p:cNvSpPr/>
          <p:nvPr/>
        </p:nvSpPr>
        <p:spPr>
          <a:xfrm>
            <a:off x="2788745" y="5047568"/>
            <a:ext cx="1783255" cy="275653"/>
          </a:xfrm>
          <a:prstGeom prst="rect">
            <a:avLst/>
          </a:prstGeom>
        </p:spPr>
        <p:txBody>
          <a:bodyPr wrap="squar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rPr>
              <a:t>HMT Empire Windrush</a:t>
            </a:r>
          </a:p>
        </p:txBody>
      </p:sp>
      <p:pic>
        <p:nvPicPr>
          <p:cNvPr id="11" name="Picture 10">
            <a:extLst>
              <a:ext uri="{FF2B5EF4-FFF2-40B4-BE49-F238E27FC236}">
                <a16:creationId xmlns:a16="http://schemas.microsoft.com/office/drawing/2014/main" id="{72EF6FBC-0FDE-4F40-AAA1-F697FDF498D3}"/>
              </a:ext>
            </a:extLst>
          </p:cNvPr>
          <p:cNvPicPr>
            <a:picLocks noChangeAspect="1"/>
          </p:cNvPicPr>
          <p:nvPr/>
        </p:nvPicPr>
        <p:blipFill>
          <a:blip r:embed="rId5"/>
          <a:stretch>
            <a:fillRect/>
          </a:stretch>
        </p:blipFill>
        <p:spPr>
          <a:xfrm>
            <a:off x="5872655" y="1947959"/>
            <a:ext cx="3062557" cy="3104281"/>
          </a:xfrm>
          <a:prstGeom prst="rect">
            <a:avLst/>
          </a:prstGeom>
        </p:spPr>
      </p:pic>
      <p:sp>
        <p:nvSpPr>
          <p:cNvPr id="12" name="Rectangle 11">
            <a:extLst>
              <a:ext uri="{FF2B5EF4-FFF2-40B4-BE49-F238E27FC236}">
                <a16:creationId xmlns:a16="http://schemas.microsoft.com/office/drawing/2014/main" id="{55DF6F88-AEE3-48DC-90F2-B11642A9D6CB}"/>
              </a:ext>
            </a:extLst>
          </p:cNvPr>
          <p:cNvSpPr/>
          <p:nvPr/>
        </p:nvSpPr>
        <p:spPr>
          <a:xfrm>
            <a:off x="5872655" y="5054599"/>
            <a:ext cx="2411715" cy="275653"/>
          </a:xfrm>
          <a:prstGeom prst="rect">
            <a:avLst/>
          </a:prstGeom>
        </p:spPr>
        <p:txBody>
          <a:bodyPr wrap="squar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rPr>
              <a:t>Archie Sibeko</a:t>
            </a:r>
          </a:p>
        </p:txBody>
      </p:sp>
      <p:sp>
        <p:nvSpPr>
          <p:cNvPr id="13" name="TextBox 12">
            <a:extLst>
              <a:ext uri="{FF2B5EF4-FFF2-40B4-BE49-F238E27FC236}">
                <a16:creationId xmlns:a16="http://schemas.microsoft.com/office/drawing/2014/main" id="{76309982-F3A0-41DF-9399-F398CCFAEDE1}"/>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780716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1EFC0-1931-4059-9A0C-72E57DC9E98A}"/>
              </a:ext>
            </a:extLst>
          </p:cNvPr>
          <p:cNvPicPr>
            <a:picLocks noChangeAspect="1"/>
          </p:cNvPicPr>
          <p:nvPr/>
        </p:nvPicPr>
        <p:blipFill>
          <a:blip r:embed="rId3"/>
          <a:stretch>
            <a:fillRect/>
          </a:stretch>
        </p:blipFill>
        <p:spPr>
          <a:xfrm>
            <a:off x="6235263" y="1762292"/>
            <a:ext cx="2692188" cy="3394927"/>
          </a:xfrm>
          <a:prstGeom prst="rect">
            <a:avLst/>
          </a:prstGeom>
        </p:spPr>
      </p:pic>
      <p:sp>
        <p:nvSpPr>
          <p:cNvPr id="7" name="Title 1">
            <a:extLst>
              <a:ext uri="{FF2B5EF4-FFF2-40B4-BE49-F238E27FC236}">
                <a16:creationId xmlns:a16="http://schemas.microsoft.com/office/drawing/2014/main" id="{4A61F2DD-A626-4DD0-AB7F-F110F96CDEFD}"/>
              </a:ext>
            </a:extLst>
          </p:cNvPr>
          <p:cNvSpPr>
            <a:spLocks noGrp="1"/>
          </p:cNvSpPr>
          <p:nvPr>
            <p:ph type="title"/>
          </p:nvPr>
        </p:nvSpPr>
        <p:spPr>
          <a:xfrm>
            <a:off x="0" y="557286"/>
            <a:ext cx="9144000" cy="782072"/>
          </a:xfrm>
        </p:spPr>
        <p:txBody>
          <a:bodyPr>
            <a:noAutofit/>
          </a:bodyPr>
          <a:lstStyle/>
          <a:p>
            <a:pPr algn="ctr"/>
            <a:r>
              <a:rPr lang="en-GB" sz="4800" b="1" dirty="0" err="1"/>
              <a:t>Dr.</a:t>
            </a:r>
            <a:r>
              <a:rPr lang="en-GB" sz="4800" b="1" dirty="0"/>
              <a:t> Charles Duncan O’Neal </a:t>
            </a:r>
          </a:p>
        </p:txBody>
      </p:sp>
      <p:sp>
        <p:nvSpPr>
          <p:cNvPr id="5" name="Content Placeholder 4">
            <a:extLst>
              <a:ext uri="{FF2B5EF4-FFF2-40B4-BE49-F238E27FC236}">
                <a16:creationId xmlns:a16="http://schemas.microsoft.com/office/drawing/2014/main" id="{7FC71ECB-D05D-4DE7-B68F-C4D1D9AAAE8E}"/>
              </a:ext>
            </a:extLst>
          </p:cNvPr>
          <p:cNvSpPr>
            <a:spLocks noGrp="1"/>
          </p:cNvSpPr>
          <p:nvPr>
            <p:ph idx="1"/>
          </p:nvPr>
        </p:nvSpPr>
        <p:spPr>
          <a:xfrm>
            <a:off x="346841" y="1762292"/>
            <a:ext cx="5647904" cy="3856455"/>
          </a:xfrm>
        </p:spPr>
        <p:txBody>
          <a:bodyPr/>
          <a:lstStyle/>
          <a:p>
            <a:pPr marL="0" indent="0">
              <a:buNone/>
            </a:pPr>
            <a:r>
              <a:rPr lang="en-GB" sz="1800" dirty="0" err="1"/>
              <a:t>Dr.</a:t>
            </a:r>
            <a:r>
              <a:rPr lang="en-GB" sz="1800" dirty="0"/>
              <a:t> Charles Duncan O’Neal (1879-1936), from Barbados, studied medicine at Edinburgh University. While a doctor and a councillor in the Sunderland area (1905-1910) he worked to help the poorer people.</a:t>
            </a:r>
          </a:p>
          <a:p>
            <a:pPr marL="0" indent="0">
              <a:buNone/>
            </a:pPr>
            <a:endParaRPr lang="en-GB" sz="900" dirty="0"/>
          </a:p>
          <a:p>
            <a:pPr marL="0" indent="0">
              <a:buNone/>
            </a:pPr>
            <a:r>
              <a:rPr lang="en-GB" sz="1800" dirty="0"/>
              <a:t>After spending 14 years in Trinidad and Dominica, he helped set up organisations in Barbados to work for better conditions for workers, for women and for compulsory free education for children. </a:t>
            </a:r>
          </a:p>
          <a:p>
            <a:pPr marL="0" indent="0">
              <a:buNone/>
            </a:pPr>
            <a:endParaRPr lang="en-GB" sz="900" dirty="0"/>
          </a:p>
          <a:p>
            <a:pPr marL="0" indent="0">
              <a:buNone/>
            </a:pPr>
            <a:r>
              <a:rPr lang="en-GB" sz="1800" dirty="0"/>
              <a:t>He became a Member of Parliament in Barbados and his picture is on the Barbados $1 stamp and $10 note.</a:t>
            </a:r>
          </a:p>
          <a:p>
            <a:endParaRPr lang="en-GB" sz="1800" dirty="0"/>
          </a:p>
        </p:txBody>
      </p:sp>
      <p:sp>
        <p:nvSpPr>
          <p:cNvPr id="6" name="Rectangle 5">
            <a:extLst>
              <a:ext uri="{FF2B5EF4-FFF2-40B4-BE49-F238E27FC236}">
                <a16:creationId xmlns:a16="http://schemas.microsoft.com/office/drawing/2014/main" id="{5D5075EF-2248-4C50-A5D3-56ADCC1DBBE3}"/>
              </a:ext>
            </a:extLst>
          </p:cNvPr>
          <p:cNvSpPr/>
          <p:nvPr/>
        </p:nvSpPr>
        <p:spPr>
          <a:xfrm>
            <a:off x="6235264" y="5157219"/>
            <a:ext cx="2692188" cy="275653"/>
          </a:xfrm>
          <a:prstGeom prst="rect">
            <a:avLst/>
          </a:prstGeom>
        </p:spPr>
        <p:txBody>
          <a:bodyPr wrap="squar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rPr>
              <a:t>Charles Duncan O’ Neal Stamp</a:t>
            </a:r>
          </a:p>
        </p:txBody>
      </p:sp>
      <p:sp>
        <p:nvSpPr>
          <p:cNvPr id="8" name="TextBox 7">
            <a:extLst>
              <a:ext uri="{FF2B5EF4-FFF2-40B4-BE49-F238E27FC236}">
                <a16:creationId xmlns:a16="http://schemas.microsoft.com/office/drawing/2014/main" id="{A041A055-0973-486D-A88E-A22DB38EFAF0}"/>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390807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1F2644-542F-4F67-B400-B1C46F2C4249}"/>
              </a:ext>
            </a:extLst>
          </p:cNvPr>
          <p:cNvSpPr/>
          <p:nvPr/>
        </p:nvSpPr>
        <p:spPr>
          <a:xfrm>
            <a:off x="338959" y="1606849"/>
            <a:ext cx="4513085" cy="3970318"/>
          </a:xfrm>
          <a:prstGeom prst="rect">
            <a:avLst/>
          </a:prstGeom>
        </p:spPr>
        <p:txBody>
          <a:bodyPr wrap="square">
            <a:spAutoFit/>
          </a:bodyPr>
          <a:lstStyle/>
          <a:p>
            <a:r>
              <a:rPr lang="en-GB" dirty="0">
                <a:latin typeface="Arial" panose="020B0604020202020204" pitchFamily="34" charset="0"/>
              </a:rPr>
              <a:t>Ivor Cummings (1913-1992) was born in West Hartlepool. His father, from Sierra Leone, and his Yorkshire mother both worked at the Royal Victoria Infirmary, Newcastle.  </a:t>
            </a:r>
          </a:p>
          <a:p>
            <a:endParaRPr lang="en-GB" sz="900" dirty="0">
              <a:latin typeface="Arial" panose="020B0604020202020204" pitchFamily="34" charset="0"/>
            </a:endParaRPr>
          </a:p>
          <a:p>
            <a:r>
              <a:rPr lang="en-GB" dirty="0">
                <a:latin typeface="Arial" panose="020B0604020202020204" pitchFamily="34" charset="0"/>
              </a:rPr>
              <a:t>Cummings supported the colonial hostels in Newcastle and North Shields and tried to make life in England better for students, residents and war volunteers from Africa and the Caribbean. </a:t>
            </a:r>
          </a:p>
          <a:p>
            <a:endParaRPr lang="en-GB" sz="900" dirty="0">
              <a:latin typeface="Arial" panose="020B0604020202020204" pitchFamily="34" charset="0"/>
            </a:endParaRPr>
          </a:p>
          <a:p>
            <a:r>
              <a:rPr lang="en-GB" dirty="0">
                <a:latin typeface="Arial" panose="020B0604020202020204" pitchFamily="34" charset="0"/>
              </a:rPr>
              <a:t>In 1948 he met the Caribbean passengers who came on the Windrush Ship to build up Britain after the war.</a:t>
            </a:r>
          </a:p>
        </p:txBody>
      </p:sp>
      <p:pic>
        <p:nvPicPr>
          <p:cNvPr id="3" name="Picture 2">
            <a:extLst>
              <a:ext uri="{FF2B5EF4-FFF2-40B4-BE49-F238E27FC236}">
                <a16:creationId xmlns:a16="http://schemas.microsoft.com/office/drawing/2014/main" id="{64614B8F-DB05-4E32-9F40-91A836480F4E}"/>
              </a:ext>
            </a:extLst>
          </p:cNvPr>
          <p:cNvPicPr>
            <a:picLocks noChangeAspect="1"/>
          </p:cNvPicPr>
          <p:nvPr/>
        </p:nvPicPr>
        <p:blipFill>
          <a:blip r:embed="rId3"/>
          <a:stretch>
            <a:fillRect/>
          </a:stretch>
        </p:blipFill>
        <p:spPr>
          <a:xfrm>
            <a:off x="4852044" y="2380593"/>
            <a:ext cx="4028560" cy="2100116"/>
          </a:xfrm>
          <a:prstGeom prst="rect">
            <a:avLst/>
          </a:prstGeom>
        </p:spPr>
      </p:pic>
      <p:sp>
        <p:nvSpPr>
          <p:cNvPr id="4" name="Rectangle 3">
            <a:extLst>
              <a:ext uri="{FF2B5EF4-FFF2-40B4-BE49-F238E27FC236}">
                <a16:creationId xmlns:a16="http://schemas.microsoft.com/office/drawing/2014/main" id="{2B625591-EC4C-41C8-91E1-7538040F4CAA}"/>
              </a:ext>
            </a:extLst>
          </p:cNvPr>
          <p:cNvSpPr/>
          <p:nvPr/>
        </p:nvSpPr>
        <p:spPr>
          <a:xfrm>
            <a:off x="4852044" y="4468569"/>
            <a:ext cx="3454400" cy="275653"/>
          </a:xfrm>
          <a:prstGeom prst="rect">
            <a:avLst/>
          </a:prstGeom>
        </p:spPr>
        <p:txBody>
          <a:bodyPr wrap="square">
            <a:spAutoFit/>
          </a:bodyPr>
          <a:lstStyle/>
          <a:p>
            <a:pPr>
              <a:lnSpc>
                <a:spcPct val="107000"/>
              </a:lnSpc>
              <a:spcAft>
                <a:spcPts val="800"/>
              </a:spcAft>
            </a:pPr>
            <a:r>
              <a:rPr lang="en-GB" sz="1200" i="1" dirty="0">
                <a:latin typeface="Arial" panose="020B0604020202020204" pitchFamily="34" charset="0"/>
                <a:ea typeface="Calibri" panose="020F0502020204030204" pitchFamily="34" charset="0"/>
              </a:rPr>
              <a:t>HMT Empire Windrush, Public Domain</a:t>
            </a:r>
            <a:endParaRPr lang="en-GB" sz="1200" dirty="0">
              <a:latin typeface="Arial" panose="020B0604020202020204" pitchFamily="34" charset="0"/>
              <a:ea typeface="Calibri" panose="020F0502020204030204" pitchFamily="34" charset="0"/>
            </a:endParaRPr>
          </a:p>
        </p:txBody>
      </p:sp>
      <p:sp>
        <p:nvSpPr>
          <p:cNvPr id="5" name="Title 1">
            <a:extLst>
              <a:ext uri="{FF2B5EF4-FFF2-40B4-BE49-F238E27FC236}">
                <a16:creationId xmlns:a16="http://schemas.microsoft.com/office/drawing/2014/main" id="{EF6012D5-CAC0-40B0-8CB4-7547CE304E09}"/>
              </a:ext>
            </a:extLst>
          </p:cNvPr>
          <p:cNvSpPr>
            <a:spLocks noGrp="1"/>
          </p:cNvSpPr>
          <p:nvPr>
            <p:ph type="title"/>
          </p:nvPr>
        </p:nvSpPr>
        <p:spPr>
          <a:xfrm>
            <a:off x="0" y="557286"/>
            <a:ext cx="9144000" cy="782072"/>
          </a:xfrm>
        </p:spPr>
        <p:txBody>
          <a:bodyPr>
            <a:noAutofit/>
          </a:bodyPr>
          <a:lstStyle/>
          <a:p>
            <a:pPr algn="ctr"/>
            <a:r>
              <a:rPr lang="en-GB" sz="4800" b="1" dirty="0"/>
              <a:t>Ivor Cummings</a:t>
            </a:r>
          </a:p>
        </p:txBody>
      </p:sp>
      <p:sp>
        <p:nvSpPr>
          <p:cNvPr id="6" name="TextBox 5">
            <a:extLst>
              <a:ext uri="{FF2B5EF4-FFF2-40B4-BE49-F238E27FC236}">
                <a16:creationId xmlns:a16="http://schemas.microsoft.com/office/drawing/2014/main" id="{D68614B2-825F-4647-B4EA-BEF43F5EF931}"/>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33558897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4B5067-2DF0-47B6-BB57-F1211F0E6E4E}"/>
              </a:ext>
            </a:extLst>
          </p:cNvPr>
          <p:cNvSpPr/>
          <p:nvPr/>
        </p:nvSpPr>
        <p:spPr>
          <a:xfrm>
            <a:off x="307427" y="1644714"/>
            <a:ext cx="4769069" cy="3693319"/>
          </a:xfrm>
          <a:prstGeom prst="rect">
            <a:avLst/>
          </a:prstGeom>
        </p:spPr>
        <p:txBody>
          <a:bodyPr wrap="square">
            <a:spAutoFit/>
          </a:bodyPr>
          <a:lstStyle/>
          <a:p>
            <a:r>
              <a:rPr lang="en-GB" dirty="0">
                <a:latin typeface="Arial" panose="020B0604020202020204" pitchFamily="34" charset="0"/>
              </a:rPr>
              <a:t>Zola </a:t>
            </a:r>
            <a:r>
              <a:rPr lang="en-GB" dirty="0" err="1">
                <a:latin typeface="Arial" panose="020B0604020202020204" pitchFamily="34" charset="0"/>
              </a:rPr>
              <a:t>Ntambo</a:t>
            </a:r>
            <a:r>
              <a:rPr lang="en-GB" dirty="0">
                <a:latin typeface="Arial" panose="020B0604020202020204" pitchFamily="34" charset="0"/>
              </a:rPr>
              <a:t>, (1928–2018), born Archie Sibeko in South Africa, was a member of its African National Congress. </a:t>
            </a:r>
          </a:p>
          <a:p>
            <a:endParaRPr lang="en-GB" sz="900" dirty="0">
              <a:latin typeface="Arial" panose="020B0604020202020204" pitchFamily="34" charset="0"/>
            </a:endParaRPr>
          </a:p>
          <a:p>
            <a:r>
              <a:rPr lang="en-GB" dirty="0">
                <a:latin typeface="Arial" panose="020B0604020202020204" pitchFamily="34" charset="0"/>
              </a:rPr>
              <a:t>He trained in guerrilla warfare in Russia, he led guerrilla camps in Tanzania and Zambia. During his exile (1963-90) he encouraged unions to support the South African unions and their struggle for freedom. </a:t>
            </a:r>
          </a:p>
          <a:p>
            <a:endParaRPr lang="en-GB" sz="900" dirty="0">
              <a:latin typeface="Arial" panose="020B0604020202020204" pitchFamily="34" charset="0"/>
            </a:endParaRPr>
          </a:p>
          <a:p>
            <a:r>
              <a:rPr lang="en-GB" dirty="0">
                <a:latin typeface="Arial" panose="020B0604020202020204" pitchFamily="34" charset="0"/>
              </a:rPr>
              <a:t>He retired to Tynemouth in 2002, receiving an Honorary Doctorate from Newcastle University in 2017 for his contribution to overcoming racial discrimination. </a:t>
            </a:r>
          </a:p>
        </p:txBody>
      </p:sp>
      <p:pic>
        <p:nvPicPr>
          <p:cNvPr id="3" name="Picture 2">
            <a:extLst>
              <a:ext uri="{FF2B5EF4-FFF2-40B4-BE49-F238E27FC236}">
                <a16:creationId xmlns:a16="http://schemas.microsoft.com/office/drawing/2014/main" id="{D11CAC98-8873-4138-8A34-1BDE9FB1B395}"/>
              </a:ext>
            </a:extLst>
          </p:cNvPr>
          <p:cNvPicPr>
            <a:picLocks noChangeAspect="1"/>
          </p:cNvPicPr>
          <p:nvPr/>
        </p:nvPicPr>
        <p:blipFill>
          <a:blip r:embed="rId2"/>
          <a:stretch>
            <a:fillRect/>
          </a:stretch>
        </p:blipFill>
        <p:spPr>
          <a:xfrm>
            <a:off x="5436795" y="1672304"/>
            <a:ext cx="3300805" cy="3345775"/>
          </a:xfrm>
          <a:prstGeom prst="rect">
            <a:avLst/>
          </a:prstGeom>
        </p:spPr>
      </p:pic>
      <p:sp>
        <p:nvSpPr>
          <p:cNvPr id="4" name="Rectangle 3">
            <a:extLst>
              <a:ext uri="{FF2B5EF4-FFF2-40B4-BE49-F238E27FC236}">
                <a16:creationId xmlns:a16="http://schemas.microsoft.com/office/drawing/2014/main" id="{7CBB99AE-BD75-476D-80EF-7389D95284DC}"/>
              </a:ext>
            </a:extLst>
          </p:cNvPr>
          <p:cNvSpPr/>
          <p:nvPr/>
        </p:nvSpPr>
        <p:spPr>
          <a:xfrm>
            <a:off x="5436795" y="5018079"/>
            <a:ext cx="3107266" cy="245003"/>
          </a:xfrm>
          <a:prstGeom prst="rect">
            <a:avLst/>
          </a:prstGeom>
        </p:spPr>
        <p:txBody>
          <a:bodyPr wrap="square">
            <a:spAutoFit/>
          </a:bodyPr>
          <a:lstStyle/>
          <a:p>
            <a:pPr>
              <a:lnSpc>
                <a:spcPct val="107000"/>
              </a:lnSpc>
              <a:spcAft>
                <a:spcPts val="800"/>
              </a:spcAft>
            </a:pPr>
            <a:r>
              <a:rPr lang="en-GB" sz="1000" i="1" dirty="0">
                <a:latin typeface="Arial" panose="020B0604020202020204" pitchFamily="34" charset="0"/>
                <a:ea typeface="Calibri" panose="020F0502020204030204" pitchFamily="34" charset="0"/>
              </a:rPr>
              <a:t>Archie Sibeko, reproduced courtesy of Steve Brock</a:t>
            </a:r>
          </a:p>
        </p:txBody>
      </p:sp>
      <p:sp>
        <p:nvSpPr>
          <p:cNvPr id="5" name="Title 1">
            <a:extLst>
              <a:ext uri="{FF2B5EF4-FFF2-40B4-BE49-F238E27FC236}">
                <a16:creationId xmlns:a16="http://schemas.microsoft.com/office/drawing/2014/main" id="{E0E12515-6FE5-4186-906A-E0774CB2B12E}"/>
              </a:ext>
            </a:extLst>
          </p:cNvPr>
          <p:cNvSpPr>
            <a:spLocks noGrp="1"/>
          </p:cNvSpPr>
          <p:nvPr>
            <p:ph type="title"/>
          </p:nvPr>
        </p:nvSpPr>
        <p:spPr>
          <a:xfrm>
            <a:off x="0" y="557286"/>
            <a:ext cx="9144000" cy="782072"/>
          </a:xfrm>
        </p:spPr>
        <p:txBody>
          <a:bodyPr>
            <a:noAutofit/>
          </a:bodyPr>
          <a:lstStyle/>
          <a:p>
            <a:pPr algn="ctr"/>
            <a:r>
              <a:rPr lang="en-GB" sz="4800" b="1" dirty="0"/>
              <a:t>Archie Sibeko</a:t>
            </a:r>
          </a:p>
        </p:txBody>
      </p:sp>
      <p:sp>
        <p:nvSpPr>
          <p:cNvPr id="6" name="TextBox 5">
            <a:extLst>
              <a:ext uri="{FF2B5EF4-FFF2-40B4-BE49-F238E27FC236}">
                <a16:creationId xmlns:a16="http://schemas.microsoft.com/office/drawing/2014/main" id="{17571CE7-AF2D-4931-A02F-FEC7E211D54B}"/>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1274175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33E2A-6DE3-43DB-961C-5960DE1D6ADB}"/>
              </a:ext>
            </a:extLst>
          </p:cNvPr>
          <p:cNvSpPr/>
          <p:nvPr/>
        </p:nvSpPr>
        <p:spPr>
          <a:xfrm>
            <a:off x="194734" y="1549673"/>
            <a:ext cx="4538134" cy="646331"/>
          </a:xfrm>
          <a:prstGeom prst="rect">
            <a:avLst/>
          </a:prstGeom>
        </p:spPr>
        <p:txBody>
          <a:bodyPr wrap="square">
            <a:spAutoFit/>
          </a:bodyPr>
          <a:lstStyle/>
          <a:p>
            <a:endParaRPr lang="en-GB" dirty="0">
              <a:latin typeface="Arial" panose="020B0604020202020204" pitchFamily="34" charset="0"/>
            </a:endParaRPr>
          </a:p>
          <a:p>
            <a:endParaRPr lang="en-GB" dirty="0">
              <a:latin typeface="Arial" panose="020B0604020202020204" pitchFamily="34" charset="0"/>
            </a:endParaRPr>
          </a:p>
        </p:txBody>
      </p:sp>
      <p:sp>
        <p:nvSpPr>
          <p:cNvPr id="6" name="Title 1">
            <a:extLst>
              <a:ext uri="{FF2B5EF4-FFF2-40B4-BE49-F238E27FC236}">
                <a16:creationId xmlns:a16="http://schemas.microsoft.com/office/drawing/2014/main" id="{BABE5A74-F70F-4655-8734-8B1364171276}"/>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
        <p:nvSpPr>
          <p:cNvPr id="11" name="Content Placeholder 10">
            <a:extLst>
              <a:ext uri="{FF2B5EF4-FFF2-40B4-BE49-F238E27FC236}">
                <a16:creationId xmlns:a16="http://schemas.microsoft.com/office/drawing/2014/main" id="{5F5BC26E-BD67-4339-A6BF-1EFCEC61D833}"/>
              </a:ext>
            </a:extLst>
          </p:cNvPr>
          <p:cNvSpPr>
            <a:spLocks noGrp="1"/>
          </p:cNvSpPr>
          <p:nvPr>
            <p:ph idx="1"/>
          </p:nvPr>
        </p:nvSpPr>
        <p:spPr>
          <a:xfrm>
            <a:off x="158968" y="1549672"/>
            <a:ext cx="8790297" cy="4165327"/>
          </a:xfrm>
        </p:spPr>
        <p:txBody>
          <a:bodyPr>
            <a:noAutofit/>
          </a:bodyPr>
          <a:lstStyle/>
          <a:p>
            <a:pPr marL="0" indent="0">
              <a:buNone/>
            </a:pPr>
            <a:r>
              <a:rPr lang="en-GB" sz="1600" dirty="0"/>
              <a:t>Use the web to find out more and to complete the following tasks: </a:t>
            </a:r>
          </a:p>
          <a:p>
            <a:pPr marL="0" indent="0">
              <a:buNone/>
            </a:pPr>
            <a:endParaRPr lang="en-GB" sz="900" dirty="0"/>
          </a:p>
          <a:p>
            <a:r>
              <a:rPr lang="en-GB" sz="1600" dirty="0"/>
              <a:t>Can you look at the £5- and £10-pound notes in Britain or Scotland. Whose pictures are on them? Can you say what they have done to improve life for others?</a:t>
            </a:r>
          </a:p>
          <a:p>
            <a:pPr marL="0" indent="0">
              <a:buNone/>
            </a:pPr>
            <a:endParaRPr lang="en-GB" sz="800" dirty="0"/>
          </a:p>
          <a:p>
            <a:r>
              <a:rPr lang="en-GB" sz="1600" dirty="0"/>
              <a:t>Can you draw two triangles, one connecting Edinburgh, Newcastle, and Sunderland and one connecting Barbados, Trinidad, and Dominica, marking the distances between each place. Did Charles Duncan O’Neal travel further in the United Kingdom or in the Caribbean?</a:t>
            </a:r>
          </a:p>
          <a:p>
            <a:pPr marL="0" indent="0">
              <a:buNone/>
            </a:pPr>
            <a:endParaRPr lang="en-GB" sz="800" dirty="0"/>
          </a:p>
          <a:p>
            <a:pPr marL="0" indent="0">
              <a:buNone/>
            </a:pPr>
            <a:r>
              <a:rPr lang="en-GB" sz="1600" dirty="0"/>
              <a:t>Look at this photo from the Colonial House, North Shields </a:t>
            </a:r>
            <a:r>
              <a:rPr lang="en-GB" sz="1600" dirty="0">
                <a:hlinkClick r:id="rId3"/>
              </a:rPr>
              <a:t>https://www.iwm.org.uk/collections/item/object/205199635</a:t>
            </a:r>
            <a:r>
              <a:rPr lang="en-GB" sz="1600" dirty="0"/>
              <a:t> </a:t>
            </a:r>
          </a:p>
          <a:p>
            <a:pPr marL="0" indent="0">
              <a:buNone/>
            </a:pPr>
            <a:endParaRPr lang="en-GB" sz="800" dirty="0"/>
          </a:p>
          <a:p>
            <a:r>
              <a:rPr lang="en-GB" sz="1600" dirty="0"/>
              <a:t>Why do you think colonial hostels were needed for people from Africa and the Caribbean who wanted to study or work in the North East or who came to help Britain in World War Two? </a:t>
            </a:r>
          </a:p>
        </p:txBody>
      </p:sp>
      <p:sp>
        <p:nvSpPr>
          <p:cNvPr id="5" name="TextBox 4">
            <a:extLst>
              <a:ext uri="{FF2B5EF4-FFF2-40B4-BE49-F238E27FC236}">
                <a16:creationId xmlns:a16="http://schemas.microsoft.com/office/drawing/2014/main" id="{6A539F4B-C188-4150-89C7-25DCAC2A2D6D}"/>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311876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56425A-33D3-4AA0-B048-7E338DAAEF9D}"/>
              </a:ext>
            </a:extLst>
          </p:cNvPr>
          <p:cNvSpPr/>
          <p:nvPr/>
        </p:nvSpPr>
        <p:spPr>
          <a:xfrm>
            <a:off x="338959" y="1471235"/>
            <a:ext cx="4516822" cy="3970318"/>
          </a:xfrm>
          <a:prstGeom prst="rect">
            <a:avLst/>
          </a:prstGeom>
        </p:spPr>
        <p:txBody>
          <a:bodyPr wrap="square">
            <a:spAutoFit/>
          </a:bodyPr>
          <a:lstStyle/>
          <a:p>
            <a:r>
              <a:rPr lang="en-GB" b="1" dirty="0" err="1">
                <a:latin typeface="Arial" panose="020B0604020202020204" pitchFamily="34" charset="0"/>
              </a:rPr>
              <a:t>Septimus</a:t>
            </a:r>
            <a:r>
              <a:rPr lang="en-GB" b="1" dirty="0">
                <a:latin typeface="Arial" panose="020B0604020202020204" pitchFamily="34" charset="0"/>
              </a:rPr>
              <a:t> Severus</a:t>
            </a:r>
          </a:p>
          <a:p>
            <a:endParaRPr lang="en-GB" dirty="0">
              <a:latin typeface="Arial" panose="020B0604020202020204" pitchFamily="34" charset="0"/>
            </a:endParaRPr>
          </a:p>
          <a:p>
            <a:r>
              <a:rPr lang="en-GB" dirty="0" err="1">
                <a:latin typeface="Arial" panose="020B0604020202020204" pitchFamily="34" charset="0"/>
              </a:rPr>
              <a:t>Septimus</a:t>
            </a:r>
            <a:r>
              <a:rPr lang="en-GB" dirty="0">
                <a:latin typeface="Arial" panose="020B0604020202020204" pitchFamily="34" charset="0"/>
              </a:rPr>
              <a:t> Severus, the Emperor of Rome, AD 193-211, was born in </a:t>
            </a:r>
            <a:r>
              <a:rPr lang="en-GB" dirty="0" err="1">
                <a:latin typeface="Arial" panose="020B0604020202020204" pitchFamily="34" charset="0"/>
              </a:rPr>
              <a:t>Lepcis</a:t>
            </a:r>
            <a:r>
              <a:rPr lang="en-GB" dirty="0">
                <a:latin typeface="Arial" panose="020B0604020202020204" pitchFamily="34" charset="0"/>
              </a:rPr>
              <a:t> (Libya) and was of mixed African and Roman heritage. </a:t>
            </a:r>
          </a:p>
          <a:p>
            <a:endParaRPr lang="en-GB" dirty="0">
              <a:latin typeface="Arial" panose="020B0604020202020204" pitchFamily="34" charset="0"/>
            </a:endParaRPr>
          </a:p>
          <a:p>
            <a:r>
              <a:rPr lang="en-GB" dirty="0">
                <a:latin typeface="Arial" panose="020B0604020202020204" pitchFamily="34" charset="0"/>
              </a:rPr>
              <a:t>He came to Britain in the early third century AD and rebuilt much of Hadrian’s Wall, including the fort at South Shields. </a:t>
            </a:r>
          </a:p>
          <a:p>
            <a:endParaRPr lang="en-GB" dirty="0">
              <a:latin typeface="Arial" panose="020B0604020202020204" pitchFamily="34" charset="0"/>
            </a:endParaRPr>
          </a:p>
          <a:p>
            <a:r>
              <a:rPr lang="en-GB" dirty="0">
                <a:latin typeface="Arial" panose="020B0604020202020204" pitchFamily="34" charset="0"/>
              </a:rPr>
              <a:t>He had problems with his two quarrelling sons and ill-health and died in York in 211AD.  </a:t>
            </a:r>
          </a:p>
        </p:txBody>
      </p:sp>
      <p:pic>
        <p:nvPicPr>
          <p:cNvPr id="3" name="Picture 2">
            <a:extLst>
              <a:ext uri="{FF2B5EF4-FFF2-40B4-BE49-F238E27FC236}">
                <a16:creationId xmlns:a16="http://schemas.microsoft.com/office/drawing/2014/main" id="{4602AEE1-00E4-4712-889A-675179F51486}"/>
              </a:ext>
            </a:extLst>
          </p:cNvPr>
          <p:cNvPicPr>
            <a:picLocks noChangeAspect="1"/>
          </p:cNvPicPr>
          <p:nvPr/>
        </p:nvPicPr>
        <p:blipFill rotWithShape="1">
          <a:blip r:embed="rId3"/>
          <a:srcRect l="19121" t="19662" r="19161" b="20027"/>
          <a:stretch/>
        </p:blipFill>
        <p:spPr>
          <a:xfrm>
            <a:off x="5454952" y="1663262"/>
            <a:ext cx="3350089" cy="3113690"/>
          </a:xfrm>
          <a:prstGeom prst="rect">
            <a:avLst/>
          </a:prstGeom>
        </p:spPr>
      </p:pic>
      <p:sp>
        <p:nvSpPr>
          <p:cNvPr id="4" name="Rectangle 3">
            <a:extLst>
              <a:ext uri="{FF2B5EF4-FFF2-40B4-BE49-F238E27FC236}">
                <a16:creationId xmlns:a16="http://schemas.microsoft.com/office/drawing/2014/main" id="{684C6418-07DD-489F-94CA-7853805BFC9B}"/>
              </a:ext>
            </a:extLst>
          </p:cNvPr>
          <p:cNvSpPr/>
          <p:nvPr/>
        </p:nvSpPr>
        <p:spPr>
          <a:xfrm>
            <a:off x="6082565" y="4777663"/>
            <a:ext cx="2722476" cy="400110"/>
          </a:xfrm>
          <a:prstGeom prst="rect">
            <a:avLst/>
          </a:prstGeom>
        </p:spPr>
        <p:txBody>
          <a:bodyPr wrap="square">
            <a:spAutoFit/>
          </a:bodyPr>
          <a:lstStyle/>
          <a:p>
            <a:r>
              <a:rPr lang="en-GB" sz="1000" i="1" dirty="0">
                <a:latin typeface="Arial" panose="020B0604020202020204" pitchFamily="34" charset="0"/>
              </a:rPr>
              <a:t>Coin with </a:t>
            </a:r>
            <a:r>
              <a:rPr lang="en-GB" sz="1000" i="1" dirty="0" err="1">
                <a:latin typeface="Arial" panose="020B0604020202020204" pitchFamily="34" charset="0"/>
              </a:rPr>
              <a:t>Septimus</a:t>
            </a:r>
            <a:r>
              <a:rPr lang="en-GB" sz="1000" i="1" dirty="0">
                <a:latin typeface="Arial" panose="020B0604020202020204" pitchFamily="34" charset="0"/>
              </a:rPr>
              <a:t> Severus, dated 201AD, reproduced courtesy of TWAM</a:t>
            </a:r>
          </a:p>
        </p:txBody>
      </p:sp>
      <p:sp>
        <p:nvSpPr>
          <p:cNvPr id="5" name="Title 1">
            <a:extLst>
              <a:ext uri="{FF2B5EF4-FFF2-40B4-BE49-F238E27FC236}">
                <a16:creationId xmlns:a16="http://schemas.microsoft.com/office/drawing/2014/main" id="{275E034F-C3BD-4D78-8E52-9D0E5E41C0F5}"/>
              </a:ext>
            </a:extLst>
          </p:cNvPr>
          <p:cNvSpPr>
            <a:spLocks noGrp="1"/>
          </p:cNvSpPr>
          <p:nvPr>
            <p:ph type="title"/>
          </p:nvPr>
        </p:nvSpPr>
        <p:spPr>
          <a:xfrm>
            <a:off x="0" y="557286"/>
            <a:ext cx="9144000" cy="782072"/>
          </a:xfrm>
        </p:spPr>
        <p:txBody>
          <a:bodyPr>
            <a:noAutofit/>
          </a:bodyPr>
          <a:lstStyle/>
          <a:p>
            <a:pPr algn="ctr"/>
            <a:r>
              <a:rPr lang="en-GB" sz="4800" b="1" dirty="0"/>
              <a:t>The African Emperor</a:t>
            </a:r>
          </a:p>
        </p:txBody>
      </p:sp>
      <p:sp>
        <p:nvSpPr>
          <p:cNvPr id="6" name="TextBox 5">
            <a:extLst>
              <a:ext uri="{FF2B5EF4-FFF2-40B4-BE49-F238E27FC236}">
                <a16:creationId xmlns:a16="http://schemas.microsoft.com/office/drawing/2014/main" id="{8221DB1C-135C-475A-97C6-6E2F234BE522}"/>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834617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33E2A-6DE3-43DB-961C-5960DE1D6ADB}"/>
              </a:ext>
            </a:extLst>
          </p:cNvPr>
          <p:cNvSpPr/>
          <p:nvPr/>
        </p:nvSpPr>
        <p:spPr>
          <a:xfrm>
            <a:off x="194734" y="1549673"/>
            <a:ext cx="4538134" cy="646331"/>
          </a:xfrm>
          <a:prstGeom prst="rect">
            <a:avLst/>
          </a:prstGeom>
        </p:spPr>
        <p:txBody>
          <a:bodyPr wrap="square">
            <a:spAutoFit/>
          </a:bodyPr>
          <a:lstStyle/>
          <a:p>
            <a:endParaRPr lang="en-GB" dirty="0">
              <a:latin typeface="Arial" panose="020B0604020202020204" pitchFamily="34" charset="0"/>
            </a:endParaRPr>
          </a:p>
          <a:p>
            <a:endParaRPr lang="en-GB" dirty="0">
              <a:latin typeface="Arial" panose="020B0604020202020204" pitchFamily="34" charset="0"/>
            </a:endParaRPr>
          </a:p>
        </p:txBody>
      </p:sp>
      <p:sp>
        <p:nvSpPr>
          <p:cNvPr id="11" name="Content Placeholder 10">
            <a:extLst>
              <a:ext uri="{FF2B5EF4-FFF2-40B4-BE49-F238E27FC236}">
                <a16:creationId xmlns:a16="http://schemas.microsoft.com/office/drawing/2014/main" id="{5F5BC26E-BD67-4339-A6BF-1EFCEC61D833}"/>
              </a:ext>
            </a:extLst>
          </p:cNvPr>
          <p:cNvSpPr>
            <a:spLocks noGrp="1"/>
          </p:cNvSpPr>
          <p:nvPr>
            <p:ph idx="1"/>
          </p:nvPr>
        </p:nvSpPr>
        <p:spPr>
          <a:xfrm>
            <a:off x="158969" y="1354729"/>
            <a:ext cx="8790297" cy="4165328"/>
          </a:xfrm>
        </p:spPr>
        <p:txBody>
          <a:bodyPr>
            <a:noAutofit/>
          </a:bodyPr>
          <a:lstStyle/>
          <a:p>
            <a:pPr marL="0" indent="0">
              <a:buNone/>
            </a:pPr>
            <a:r>
              <a:rPr lang="en-GB" sz="1800" dirty="0"/>
              <a:t>Use the web and this link to find out more and to complete the following tasks:  </a:t>
            </a:r>
          </a:p>
          <a:p>
            <a:pPr marL="0" indent="0">
              <a:buNone/>
            </a:pPr>
            <a:endParaRPr lang="en-GB" sz="900" dirty="0"/>
          </a:p>
          <a:p>
            <a:pPr marL="0" indent="0">
              <a:buNone/>
            </a:pPr>
            <a:r>
              <a:rPr lang="en-GB" sz="1400" dirty="0">
                <a:hlinkClick r:id="rId3"/>
              </a:rPr>
              <a:t>https://www.bbc.co.uk/teach/how-did-the-heroes-of-the-caribbean-help-win-ww2/zn96d6f</a:t>
            </a:r>
            <a:r>
              <a:rPr lang="en-GB" sz="1400" dirty="0"/>
              <a:t> </a:t>
            </a:r>
          </a:p>
          <a:p>
            <a:pPr marL="0" indent="0">
              <a:buNone/>
            </a:pPr>
            <a:endParaRPr lang="en-GB" sz="900" dirty="0"/>
          </a:p>
          <a:p>
            <a:pPr marL="0" indent="0">
              <a:buNone/>
            </a:pPr>
            <a:r>
              <a:rPr lang="en-GB" sz="1800" dirty="0"/>
              <a:t>372,000 Africans and 12,000 West Indians fought with Britain in the Second World War. Many were volunteers and some paid their own passage or stowed away to come to Britain. Why were they so keen to help Britain win the war against the Nazis?</a:t>
            </a:r>
          </a:p>
          <a:p>
            <a:pPr marL="0" indent="0">
              <a:buNone/>
            </a:pPr>
            <a:endParaRPr lang="en-GB" sz="900" dirty="0"/>
          </a:p>
          <a:p>
            <a:pPr marL="0" indent="0">
              <a:buNone/>
            </a:pPr>
            <a:r>
              <a:rPr lang="en-GB" sz="1800" dirty="0"/>
              <a:t>Why did some unions outside South Africa support the unions in South Africa and their struggle for freedom? Is there a union for schoolteachers? Is there a union for school children?</a:t>
            </a:r>
            <a:endParaRPr lang="en-GB" sz="900" dirty="0"/>
          </a:p>
          <a:p>
            <a:pPr marL="0" indent="0" algn="ctr">
              <a:buNone/>
            </a:pPr>
            <a:r>
              <a:rPr lang="en-GB" sz="1800" b="1" dirty="0"/>
              <a:t>Enquiry Question?</a:t>
            </a:r>
            <a:endParaRPr lang="en-GB" sz="900" b="1" dirty="0"/>
          </a:p>
          <a:p>
            <a:pPr marL="0" lvl="0" indent="0" algn="ctr">
              <a:buNone/>
            </a:pPr>
            <a:r>
              <a:rPr lang="en-GB" sz="1800" dirty="0"/>
              <a:t>How did the West Indians who came on the Windrush and their descendants help build up Britain?</a:t>
            </a:r>
          </a:p>
          <a:p>
            <a:pPr marL="0" indent="0">
              <a:buNone/>
            </a:pPr>
            <a:endParaRPr lang="en-GB" sz="1800" dirty="0"/>
          </a:p>
          <a:p>
            <a:pPr marL="0" indent="0">
              <a:buNone/>
            </a:pPr>
            <a:endParaRPr lang="en-GB" sz="1800" dirty="0"/>
          </a:p>
          <a:p>
            <a:pPr marL="0" indent="0">
              <a:buNone/>
            </a:pPr>
            <a:endParaRPr lang="en-GB" sz="1800" dirty="0"/>
          </a:p>
          <a:p>
            <a:pPr marL="0" indent="0">
              <a:buNone/>
            </a:pPr>
            <a:endParaRPr lang="en-GB" sz="900" dirty="0"/>
          </a:p>
          <a:p>
            <a:pPr marL="0" indent="0">
              <a:buNone/>
            </a:pPr>
            <a:endParaRPr lang="en-GB" sz="900" dirty="0"/>
          </a:p>
          <a:p>
            <a:pPr marL="0" indent="0">
              <a:buNone/>
            </a:pPr>
            <a:endParaRPr lang="en-GB" sz="1600" dirty="0"/>
          </a:p>
        </p:txBody>
      </p:sp>
      <p:sp>
        <p:nvSpPr>
          <p:cNvPr id="5" name="TextBox 4">
            <a:extLst>
              <a:ext uri="{FF2B5EF4-FFF2-40B4-BE49-F238E27FC236}">
                <a16:creationId xmlns:a16="http://schemas.microsoft.com/office/drawing/2014/main" id="{C6134E0B-1EE4-4838-9DD2-C8D8DE26FE32}"/>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
        <p:nvSpPr>
          <p:cNvPr id="8" name="Title 1">
            <a:extLst>
              <a:ext uri="{FF2B5EF4-FFF2-40B4-BE49-F238E27FC236}">
                <a16:creationId xmlns:a16="http://schemas.microsoft.com/office/drawing/2014/main" id="{F574BCD6-E5BC-4925-AF0C-02301C0CB733}"/>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Tree>
    <p:extLst>
      <p:ext uri="{BB962C8B-B14F-4D97-AF65-F5344CB8AC3E}">
        <p14:creationId xmlns:p14="http://schemas.microsoft.com/office/powerpoint/2010/main" val="3278691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16B4EF-5F2D-401C-A37D-F1E58CE5BEBE}"/>
              </a:ext>
            </a:extLst>
          </p:cNvPr>
          <p:cNvSpPr/>
          <p:nvPr/>
        </p:nvSpPr>
        <p:spPr>
          <a:xfrm>
            <a:off x="354724" y="2159970"/>
            <a:ext cx="4934166" cy="2308324"/>
          </a:xfrm>
          <a:prstGeom prst="rect">
            <a:avLst/>
          </a:prstGeom>
        </p:spPr>
        <p:txBody>
          <a:bodyPr wrap="square">
            <a:spAutoFit/>
          </a:bodyPr>
          <a:lstStyle/>
          <a:p>
            <a:r>
              <a:rPr lang="en-GB" dirty="0">
                <a:latin typeface="Arial" panose="020B0604020202020204" pitchFamily="34" charset="0"/>
              </a:rPr>
              <a:t>Victor, a Moor from Mauretania in North West Africa, is remembered on this tombstone at </a:t>
            </a:r>
            <a:r>
              <a:rPr lang="en-GB" dirty="0" err="1">
                <a:latin typeface="Arial" panose="020B0604020202020204" pitchFamily="34" charset="0"/>
              </a:rPr>
              <a:t>Arbeia</a:t>
            </a:r>
            <a:r>
              <a:rPr lang="en-GB" dirty="0">
                <a:latin typeface="Arial" panose="020B0604020202020204" pitchFamily="34" charset="0"/>
              </a:rPr>
              <a:t> in South Shields. </a:t>
            </a:r>
          </a:p>
          <a:p>
            <a:endParaRPr lang="en-GB" dirty="0">
              <a:latin typeface="Arial" panose="020B0604020202020204" pitchFamily="34" charset="0"/>
            </a:endParaRPr>
          </a:p>
          <a:p>
            <a:r>
              <a:rPr lang="en-GB" dirty="0">
                <a:latin typeface="Arial" panose="020B0604020202020204" pitchFamily="34" charset="0"/>
              </a:rPr>
              <a:t>He was servant to a cavalryman, </a:t>
            </a:r>
            <a:r>
              <a:rPr lang="en-GB" dirty="0" err="1">
                <a:latin typeface="Arial" panose="020B0604020202020204" pitchFamily="34" charset="0"/>
              </a:rPr>
              <a:t>Numerianus</a:t>
            </a:r>
            <a:r>
              <a:rPr lang="en-GB" dirty="0">
                <a:latin typeface="Arial" panose="020B0604020202020204" pitchFamily="34" charset="0"/>
              </a:rPr>
              <a:t>, who was devoted to him and provided him with this beautiful tombstone, carved by a Syrian stonemason.</a:t>
            </a:r>
          </a:p>
        </p:txBody>
      </p:sp>
      <p:pic>
        <p:nvPicPr>
          <p:cNvPr id="3" name="Picture 2">
            <a:extLst>
              <a:ext uri="{FF2B5EF4-FFF2-40B4-BE49-F238E27FC236}">
                <a16:creationId xmlns:a16="http://schemas.microsoft.com/office/drawing/2014/main" id="{1CD8163B-8B09-4FBB-B9B0-EE4DD47E2C68}"/>
              </a:ext>
            </a:extLst>
          </p:cNvPr>
          <p:cNvPicPr>
            <a:picLocks noChangeAspect="1"/>
          </p:cNvPicPr>
          <p:nvPr/>
        </p:nvPicPr>
        <p:blipFill>
          <a:blip r:embed="rId3"/>
          <a:stretch>
            <a:fillRect/>
          </a:stretch>
        </p:blipFill>
        <p:spPr>
          <a:xfrm>
            <a:off x="6150773" y="1339358"/>
            <a:ext cx="2667991" cy="4005217"/>
          </a:xfrm>
          <a:prstGeom prst="rect">
            <a:avLst/>
          </a:prstGeom>
        </p:spPr>
      </p:pic>
      <p:sp>
        <p:nvSpPr>
          <p:cNvPr id="4" name="Rectangle 3">
            <a:extLst>
              <a:ext uri="{FF2B5EF4-FFF2-40B4-BE49-F238E27FC236}">
                <a16:creationId xmlns:a16="http://schemas.microsoft.com/office/drawing/2014/main" id="{43D3A03E-8B5F-434A-962A-94CE61BCED79}"/>
              </a:ext>
            </a:extLst>
          </p:cNvPr>
          <p:cNvSpPr/>
          <p:nvPr/>
        </p:nvSpPr>
        <p:spPr>
          <a:xfrm>
            <a:off x="6140934" y="5288906"/>
            <a:ext cx="2517866" cy="400110"/>
          </a:xfrm>
          <a:prstGeom prst="rect">
            <a:avLst/>
          </a:prstGeom>
        </p:spPr>
        <p:txBody>
          <a:bodyPr wrap="square">
            <a:spAutoFit/>
          </a:bodyPr>
          <a:lstStyle/>
          <a:p>
            <a:r>
              <a:rPr lang="en-GB" sz="1000" i="1" dirty="0">
                <a:latin typeface="Arial" panose="020B0604020202020204" pitchFamily="34" charset="0"/>
              </a:rPr>
              <a:t>The Victor Tombstone reproduced courtesy of TWAM</a:t>
            </a:r>
          </a:p>
        </p:txBody>
      </p:sp>
      <p:sp>
        <p:nvSpPr>
          <p:cNvPr id="5" name="Title 1">
            <a:extLst>
              <a:ext uri="{FF2B5EF4-FFF2-40B4-BE49-F238E27FC236}">
                <a16:creationId xmlns:a16="http://schemas.microsoft.com/office/drawing/2014/main" id="{DC5E716A-938F-4C99-A84A-194632EF056B}"/>
              </a:ext>
            </a:extLst>
          </p:cNvPr>
          <p:cNvSpPr>
            <a:spLocks noGrp="1"/>
          </p:cNvSpPr>
          <p:nvPr>
            <p:ph type="title"/>
          </p:nvPr>
        </p:nvSpPr>
        <p:spPr>
          <a:xfrm>
            <a:off x="0" y="557286"/>
            <a:ext cx="9144000" cy="782072"/>
          </a:xfrm>
        </p:spPr>
        <p:txBody>
          <a:bodyPr>
            <a:noAutofit/>
          </a:bodyPr>
          <a:lstStyle/>
          <a:p>
            <a:pPr algn="ctr"/>
            <a:r>
              <a:rPr lang="en-GB" sz="4800" b="1" dirty="0"/>
              <a:t>Victor, the Freedman</a:t>
            </a:r>
          </a:p>
        </p:txBody>
      </p:sp>
      <p:sp>
        <p:nvSpPr>
          <p:cNvPr id="6" name="TextBox 5">
            <a:extLst>
              <a:ext uri="{FF2B5EF4-FFF2-40B4-BE49-F238E27FC236}">
                <a16:creationId xmlns:a16="http://schemas.microsoft.com/office/drawing/2014/main" id="{07AD79F9-C26E-44F6-8FFD-A0B913632E0E}"/>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297659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49C343-D0AF-422B-8F0C-4543C27F7846}"/>
              </a:ext>
            </a:extLst>
          </p:cNvPr>
          <p:cNvPicPr>
            <a:picLocks noChangeAspect="1"/>
          </p:cNvPicPr>
          <p:nvPr/>
        </p:nvPicPr>
        <p:blipFill>
          <a:blip r:embed="rId3"/>
          <a:stretch>
            <a:fillRect/>
          </a:stretch>
        </p:blipFill>
        <p:spPr>
          <a:xfrm>
            <a:off x="309367" y="2877207"/>
            <a:ext cx="8542993" cy="2332402"/>
          </a:xfrm>
          <a:prstGeom prst="rect">
            <a:avLst/>
          </a:prstGeom>
        </p:spPr>
      </p:pic>
      <p:sp>
        <p:nvSpPr>
          <p:cNvPr id="4" name="Rectangle 3">
            <a:extLst>
              <a:ext uri="{FF2B5EF4-FFF2-40B4-BE49-F238E27FC236}">
                <a16:creationId xmlns:a16="http://schemas.microsoft.com/office/drawing/2014/main" id="{663F8F28-B408-4408-80C9-30AE9DC0FCEB}"/>
              </a:ext>
            </a:extLst>
          </p:cNvPr>
          <p:cNvSpPr/>
          <p:nvPr/>
        </p:nvSpPr>
        <p:spPr>
          <a:xfrm>
            <a:off x="305651" y="1564037"/>
            <a:ext cx="8546709" cy="1200329"/>
          </a:xfrm>
          <a:prstGeom prst="rect">
            <a:avLst/>
          </a:prstGeom>
        </p:spPr>
        <p:txBody>
          <a:bodyPr wrap="square">
            <a:spAutoFit/>
          </a:bodyPr>
          <a:lstStyle/>
          <a:p>
            <a:r>
              <a:rPr lang="en-GB" dirty="0">
                <a:latin typeface="Arial" panose="020B0604020202020204" pitchFamily="34" charset="0"/>
              </a:rPr>
              <a:t>How many Roman forts are between </a:t>
            </a:r>
            <a:r>
              <a:rPr lang="en-GB" dirty="0" err="1">
                <a:latin typeface="Arial" panose="020B0604020202020204" pitchFamily="34" charset="0"/>
              </a:rPr>
              <a:t>Aballava</a:t>
            </a:r>
            <a:r>
              <a:rPr lang="en-GB" dirty="0">
                <a:latin typeface="Arial" panose="020B0604020202020204" pitchFamily="34" charset="0"/>
              </a:rPr>
              <a:t>, the site of the first African community in England, and </a:t>
            </a:r>
            <a:r>
              <a:rPr lang="en-GB" dirty="0" err="1">
                <a:latin typeface="Arial" panose="020B0604020202020204" pitchFamily="34" charset="0"/>
              </a:rPr>
              <a:t>Arbeia</a:t>
            </a:r>
            <a:r>
              <a:rPr lang="en-GB" dirty="0">
                <a:latin typeface="Arial" panose="020B0604020202020204" pitchFamily="34" charset="0"/>
              </a:rPr>
              <a:t> where Victor is buried? </a:t>
            </a:r>
          </a:p>
          <a:p>
            <a:endParaRPr lang="en-GB" dirty="0">
              <a:latin typeface="Arial" panose="020B0604020202020204" pitchFamily="34" charset="0"/>
            </a:endParaRPr>
          </a:p>
          <a:p>
            <a:r>
              <a:rPr lang="en-GB" dirty="0">
                <a:latin typeface="Arial" panose="020B0604020202020204" pitchFamily="34" charset="0"/>
              </a:rPr>
              <a:t>The map below of Hadrian’s wall will help you!</a:t>
            </a:r>
          </a:p>
        </p:txBody>
      </p:sp>
      <p:sp>
        <p:nvSpPr>
          <p:cNvPr id="3" name="Rectangle 2">
            <a:extLst>
              <a:ext uri="{FF2B5EF4-FFF2-40B4-BE49-F238E27FC236}">
                <a16:creationId xmlns:a16="http://schemas.microsoft.com/office/drawing/2014/main" id="{EE53DBFB-3193-4E98-BFA5-096F3AE3C268}"/>
              </a:ext>
            </a:extLst>
          </p:cNvPr>
          <p:cNvSpPr/>
          <p:nvPr/>
        </p:nvSpPr>
        <p:spPr>
          <a:xfrm>
            <a:off x="305651" y="5229344"/>
            <a:ext cx="3586655" cy="246221"/>
          </a:xfrm>
          <a:prstGeom prst="rect">
            <a:avLst/>
          </a:prstGeom>
        </p:spPr>
        <p:txBody>
          <a:bodyPr wrap="square">
            <a:spAutoFit/>
          </a:bodyPr>
          <a:lstStyle/>
          <a:p>
            <a:r>
              <a:rPr lang="en-GB" sz="1000" i="1" dirty="0">
                <a:latin typeface="Arial" panose="020B0604020202020204" pitchFamily="34" charset="0"/>
              </a:rPr>
              <a:t>Map reproduced courtesy of Don O’Meara, Historic England</a:t>
            </a:r>
          </a:p>
        </p:txBody>
      </p:sp>
      <p:sp>
        <p:nvSpPr>
          <p:cNvPr id="9" name="Title 1">
            <a:extLst>
              <a:ext uri="{FF2B5EF4-FFF2-40B4-BE49-F238E27FC236}">
                <a16:creationId xmlns:a16="http://schemas.microsoft.com/office/drawing/2014/main" id="{FAD2456B-2332-44CC-99EA-78C0BA3FB41E}"/>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Task</a:t>
            </a:r>
          </a:p>
        </p:txBody>
      </p:sp>
      <p:sp>
        <p:nvSpPr>
          <p:cNvPr id="6" name="TextBox 5">
            <a:extLst>
              <a:ext uri="{FF2B5EF4-FFF2-40B4-BE49-F238E27FC236}">
                <a16:creationId xmlns:a16="http://schemas.microsoft.com/office/drawing/2014/main" id="{27371888-BE04-43C9-B5E7-A1C28249CE0E}"/>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1073433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33E2A-6DE3-43DB-961C-5960DE1D6ADB}"/>
              </a:ext>
            </a:extLst>
          </p:cNvPr>
          <p:cNvSpPr/>
          <p:nvPr/>
        </p:nvSpPr>
        <p:spPr>
          <a:xfrm>
            <a:off x="194734" y="1549673"/>
            <a:ext cx="4538134" cy="646331"/>
          </a:xfrm>
          <a:prstGeom prst="rect">
            <a:avLst/>
          </a:prstGeom>
        </p:spPr>
        <p:txBody>
          <a:bodyPr wrap="square">
            <a:spAutoFit/>
          </a:bodyPr>
          <a:lstStyle/>
          <a:p>
            <a:endParaRPr lang="en-GB" dirty="0">
              <a:latin typeface="Arial" panose="020B0604020202020204" pitchFamily="34" charset="0"/>
            </a:endParaRPr>
          </a:p>
          <a:p>
            <a:endParaRPr lang="en-GB" dirty="0">
              <a:latin typeface="Arial" panose="020B0604020202020204" pitchFamily="34" charset="0"/>
            </a:endParaRPr>
          </a:p>
        </p:txBody>
      </p:sp>
      <p:sp>
        <p:nvSpPr>
          <p:cNvPr id="6" name="Title 1">
            <a:extLst>
              <a:ext uri="{FF2B5EF4-FFF2-40B4-BE49-F238E27FC236}">
                <a16:creationId xmlns:a16="http://schemas.microsoft.com/office/drawing/2014/main" id="{BABE5A74-F70F-4655-8734-8B1364171276}"/>
              </a:ext>
            </a:extLst>
          </p:cNvPr>
          <p:cNvSpPr>
            <a:spLocks noGrp="1"/>
          </p:cNvSpPr>
          <p:nvPr>
            <p:ph type="title"/>
          </p:nvPr>
        </p:nvSpPr>
        <p:spPr>
          <a:xfrm>
            <a:off x="0" y="557286"/>
            <a:ext cx="9144000" cy="782072"/>
          </a:xfrm>
        </p:spPr>
        <p:txBody>
          <a:bodyPr>
            <a:noAutofit/>
          </a:bodyPr>
          <a:lstStyle/>
          <a:p>
            <a:r>
              <a:rPr lang="en-GB" sz="4800" b="1" dirty="0">
                <a:solidFill>
                  <a:srgbClr val="31A2DA"/>
                </a:solidFill>
              </a:rPr>
              <a:t>Research Tasks</a:t>
            </a:r>
          </a:p>
        </p:txBody>
      </p:sp>
      <p:sp>
        <p:nvSpPr>
          <p:cNvPr id="11" name="Content Placeholder 10">
            <a:extLst>
              <a:ext uri="{FF2B5EF4-FFF2-40B4-BE49-F238E27FC236}">
                <a16:creationId xmlns:a16="http://schemas.microsoft.com/office/drawing/2014/main" id="{5F5BC26E-BD67-4339-A6BF-1EFCEC61D833}"/>
              </a:ext>
            </a:extLst>
          </p:cNvPr>
          <p:cNvSpPr>
            <a:spLocks noGrp="1"/>
          </p:cNvSpPr>
          <p:nvPr>
            <p:ph idx="1"/>
          </p:nvPr>
        </p:nvSpPr>
        <p:spPr>
          <a:xfrm>
            <a:off x="158968" y="1353846"/>
            <a:ext cx="8790297" cy="4361154"/>
          </a:xfrm>
        </p:spPr>
        <p:txBody>
          <a:bodyPr>
            <a:noAutofit/>
          </a:bodyPr>
          <a:lstStyle/>
          <a:p>
            <a:pPr marL="0" indent="0">
              <a:buNone/>
            </a:pPr>
            <a:r>
              <a:rPr lang="en-GB" sz="1800" dirty="0"/>
              <a:t>Use these weblinks to find out more and to complete the following tasks: </a:t>
            </a:r>
          </a:p>
          <a:p>
            <a:pPr marL="0" indent="0">
              <a:buNone/>
            </a:pPr>
            <a:endParaRPr lang="en-GB" sz="900" dirty="0"/>
          </a:p>
          <a:p>
            <a:pPr marL="0" indent="0">
              <a:buNone/>
            </a:pPr>
            <a:r>
              <a:rPr lang="en-GB" sz="1400" dirty="0">
                <a:hlinkClick r:id="rId3"/>
              </a:rPr>
              <a:t>https://www.history.org.uk/primary/resource/7010/the-world-on-the-wall-exploring-diversity-on-hadr</a:t>
            </a:r>
            <a:r>
              <a:rPr lang="en-GB" sz="1400" dirty="0"/>
              <a:t> </a:t>
            </a:r>
          </a:p>
          <a:p>
            <a:pPr marL="0" indent="0">
              <a:buNone/>
            </a:pPr>
            <a:r>
              <a:rPr lang="en-GB" sz="1400" dirty="0">
                <a:hlinkClick r:id="rId4"/>
              </a:rPr>
              <a:t>https://www.blackpast.org/global-african-history/africans-hadrians-wall/</a:t>
            </a:r>
            <a:r>
              <a:rPr lang="en-GB" sz="1400" dirty="0"/>
              <a:t> </a:t>
            </a:r>
          </a:p>
          <a:p>
            <a:pPr marL="0" indent="0">
              <a:buNone/>
            </a:pPr>
            <a:r>
              <a:rPr lang="en-GB" sz="1400" dirty="0">
                <a:hlinkClick r:id="rId5"/>
              </a:rPr>
              <a:t>https://www.bbc.co.uk/programmes/p0113mp1</a:t>
            </a:r>
            <a:r>
              <a:rPr lang="en-GB" sz="1400" dirty="0"/>
              <a:t> </a:t>
            </a:r>
          </a:p>
          <a:p>
            <a:pPr marL="0" indent="0">
              <a:buNone/>
            </a:pPr>
            <a:r>
              <a:rPr lang="en-GB" sz="1400" dirty="0">
                <a:hlinkClick r:id="rId6"/>
              </a:rPr>
              <a:t>https://www.english-heritage.org.uk/visit/places/hadrians-wall/hadrians-wall-history-and-stories/</a:t>
            </a:r>
            <a:r>
              <a:rPr lang="en-GB" sz="1400" dirty="0"/>
              <a:t> </a:t>
            </a:r>
          </a:p>
          <a:p>
            <a:pPr marL="0" indent="0">
              <a:buNone/>
            </a:pPr>
            <a:endParaRPr lang="en-GB" sz="900" dirty="0"/>
          </a:p>
          <a:p>
            <a:r>
              <a:rPr lang="en-GB" sz="1800" dirty="0"/>
              <a:t>Between </a:t>
            </a:r>
            <a:r>
              <a:rPr lang="en-GB" sz="1800" dirty="0" err="1"/>
              <a:t>Aballava</a:t>
            </a:r>
            <a:r>
              <a:rPr lang="en-GB" sz="1800" dirty="0"/>
              <a:t> and </a:t>
            </a:r>
            <a:r>
              <a:rPr lang="en-GB" sz="1800" dirty="0" err="1"/>
              <a:t>Arbeia</a:t>
            </a:r>
            <a:r>
              <a:rPr lang="en-GB" sz="1800" dirty="0"/>
              <a:t> we find the modern towns of  Carlisle, Corbridge, Newcastle and Wallsend. Can you find the name of the Roman fort on which any one of these towns were built? </a:t>
            </a:r>
          </a:p>
          <a:p>
            <a:pPr marL="0" indent="0">
              <a:buNone/>
            </a:pPr>
            <a:endParaRPr lang="en-GB" sz="900" dirty="0"/>
          </a:p>
          <a:p>
            <a:r>
              <a:rPr lang="en-GB" sz="1800" dirty="0"/>
              <a:t>Can you draw a picture of a Roman soldier from North Africa?</a:t>
            </a:r>
          </a:p>
          <a:p>
            <a:pPr marL="0" indent="0">
              <a:buNone/>
            </a:pPr>
            <a:endParaRPr lang="en-GB" sz="900" dirty="0"/>
          </a:p>
          <a:p>
            <a:pPr marL="0" indent="0" algn="ctr">
              <a:buNone/>
            </a:pPr>
            <a:r>
              <a:rPr lang="en-GB" sz="1800" b="1" dirty="0"/>
              <a:t>Enquiry Question</a:t>
            </a:r>
            <a:endParaRPr lang="en-GB" sz="900" b="1" dirty="0"/>
          </a:p>
          <a:p>
            <a:pPr marL="0" indent="0" algn="ctr">
              <a:buNone/>
            </a:pPr>
            <a:r>
              <a:rPr lang="en-GB" sz="1800" dirty="0"/>
              <a:t>What did these diverse Romans contribute to Britain?</a:t>
            </a:r>
          </a:p>
          <a:p>
            <a:endParaRPr lang="en-GB" sz="1800" dirty="0"/>
          </a:p>
          <a:p>
            <a:pPr marL="0" indent="0">
              <a:buNone/>
            </a:pPr>
            <a:endParaRPr lang="en-GB" dirty="0"/>
          </a:p>
        </p:txBody>
      </p:sp>
      <p:sp>
        <p:nvSpPr>
          <p:cNvPr id="5" name="TextBox 4">
            <a:extLst>
              <a:ext uri="{FF2B5EF4-FFF2-40B4-BE49-F238E27FC236}">
                <a16:creationId xmlns:a16="http://schemas.microsoft.com/office/drawing/2014/main" id="{7CD3357F-4EB8-4DCE-A452-E86F92D72EC6}"/>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1295517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212C14-FC27-4A0B-9D8E-F2BFE8F45211}"/>
              </a:ext>
            </a:extLst>
          </p:cNvPr>
          <p:cNvSpPr/>
          <p:nvPr/>
        </p:nvSpPr>
        <p:spPr>
          <a:xfrm>
            <a:off x="5741009" y="971034"/>
            <a:ext cx="248786" cy="369332"/>
          </a:xfrm>
          <a:prstGeom prst="rect">
            <a:avLst/>
          </a:prstGeom>
        </p:spPr>
        <p:txBody>
          <a:bodyPr wrap="none">
            <a:spAutoFit/>
          </a:bodyPr>
          <a:lstStyle/>
          <a:p>
            <a:r>
              <a:rPr lang="en-GB" dirty="0">
                <a:latin typeface="Arial" panose="020B0604020202020204" pitchFamily="34" charset="0"/>
              </a:rPr>
              <a:t>.</a:t>
            </a:r>
          </a:p>
        </p:txBody>
      </p:sp>
      <p:sp>
        <p:nvSpPr>
          <p:cNvPr id="5" name="Rectangle 4">
            <a:extLst>
              <a:ext uri="{FF2B5EF4-FFF2-40B4-BE49-F238E27FC236}">
                <a16:creationId xmlns:a16="http://schemas.microsoft.com/office/drawing/2014/main" id="{EB1D9FC3-9036-4708-8811-F92070069183}"/>
              </a:ext>
            </a:extLst>
          </p:cNvPr>
          <p:cNvSpPr/>
          <p:nvPr/>
        </p:nvSpPr>
        <p:spPr>
          <a:xfrm>
            <a:off x="333326" y="4767288"/>
            <a:ext cx="1314171" cy="275653"/>
          </a:xfrm>
          <a:prstGeom prst="rect">
            <a:avLst/>
          </a:prstGeom>
        </p:spPr>
        <p:txBody>
          <a:bodyPr wrap="squar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rPr>
              <a:t>The Black Gate</a:t>
            </a:r>
          </a:p>
        </p:txBody>
      </p:sp>
      <p:pic>
        <p:nvPicPr>
          <p:cNvPr id="8" name="Picture 7">
            <a:extLst>
              <a:ext uri="{FF2B5EF4-FFF2-40B4-BE49-F238E27FC236}">
                <a16:creationId xmlns:a16="http://schemas.microsoft.com/office/drawing/2014/main" id="{5CE77986-2FB4-4872-A272-AD46B6D68007}"/>
              </a:ext>
            </a:extLst>
          </p:cNvPr>
          <p:cNvPicPr>
            <a:picLocks noChangeAspect="1"/>
          </p:cNvPicPr>
          <p:nvPr/>
        </p:nvPicPr>
        <p:blipFill rotWithShape="1">
          <a:blip r:embed="rId3"/>
          <a:srcRect t="17477"/>
          <a:stretch/>
        </p:blipFill>
        <p:spPr>
          <a:xfrm>
            <a:off x="333326" y="1742477"/>
            <a:ext cx="3197804" cy="3008066"/>
          </a:xfrm>
          <a:prstGeom prst="rect">
            <a:avLst/>
          </a:prstGeom>
        </p:spPr>
      </p:pic>
      <p:sp>
        <p:nvSpPr>
          <p:cNvPr id="9" name="Title 1">
            <a:extLst>
              <a:ext uri="{FF2B5EF4-FFF2-40B4-BE49-F238E27FC236}">
                <a16:creationId xmlns:a16="http://schemas.microsoft.com/office/drawing/2014/main" id="{86BCC014-7FEB-4B42-AF6D-0774302717DD}"/>
              </a:ext>
            </a:extLst>
          </p:cNvPr>
          <p:cNvSpPr>
            <a:spLocks noGrp="1"/>
          </p:cNvSpPr>
          <p:nvPr>
            <p:ph type="title"/>
          </p:nvPr>
        </p:nvSpPr>
        <p:spPr>
          <a:xfrm>
            <a:off x="0" y="557286"/>
            <a:ext cx="9144000" cy="782072"/>
          </a:xfrm>
        </p:spPr>
        <p:txBody>
          <a:bodyPr>
            <a:noAutofit/>
          </a:bodyPr>
          <a:lstStyle/>
          <a:p>
            <a:pPr algn="ctr"/>
            <a:r>
              <a:rPr lang="en-GB" sz="4800" b="1" dirty="0"/>
              <a:t>Early Residents</a:t>
            </a:r>
          </a:p>
        </p:txBody>
      </p:sp>
      <p:pic>
        <p:nvPicPr>
          <p:cNvPr id="10" name="Picture 9">
            <a:extLst>
              <a:ext uri="{FF2B5EF4-FFF2-40B4-BE49-F238E27FC236}">
                <a16:creationId xmlns:a16="http://schemas.microsoft.com/office/drawing/2014/main" id="{A4B791B4-5B00-4990-B579-AD24451DECAE}"/>
              </a:ext>
            </a:extLst>
          </p:cNvPr>
          <p:cNvPicPr>
            <a:picLocks noChangeAspect="1"/>
          </p:cNvPicPr>
          <p:nvPr/>
        </p:nvPicPr>
        <p:blipFill rotWithShape="1">
          <a:blip r:embed="rId4"/>
          <a:srcRect t="8235"/>
          <a:stretch/>
        </p:blipFill>
        <p:spPr>
          <a:xfrm>
            <a:off x="3651864" y="1531480"/>
            <a:ext cx="2195567" cy="3219063"/>
          </a:xfrm>
          <a:prstGeom prst="rect">
            <a:avLst/>
          </a:prstGeom>
        </p:spPr>
      </p:pic>
      <p:sp>
        <p:nvSpPr>
          <p:cNvPr id="11" name="Rectangle 10">
            <a:extLst>
              <a:ext uri="{FF2B5EF4-FFF2-40B4-BE49-F238E27FC236}">
                <a16:creationId xmlns:a16="http://schemas.microsoft.com/office/drawing/2014/main" id="{14448CCF-D12D-4661-955B-6820DD259799}"/>
              </a:ext>
            </a:extLst>
          </p:cNvPr>
          <p:cNvSpPr/>
          <p:nvPr/>
        </p:nvSpPr>
        <p:spPr>
          <a:xfrm>
            <a:off x="3651863" y="4750543"/>
            <a:ext cx="1793546" cy="275653"/>
          </a:xfrm>
          <a:prstGeom prst="rect">
            <a:avLst/>
          </a:prstGeom>
        </p:spPr>
        <p:txBody>
          <a:bodyPr wrap="squar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rPr>
              <a:t>Mary Ann Macham</a:t>
            </a:r>
          </a:p>
        </p:txBody>
      </p:sp>
      <p:pic>
        <p:nvPicPr>
          <p:cNvPr id="12" name="Picture 11">
            <a:extLst>
              <a:ext uri="{FF2B5EF4-FFF2-40B4-BE49-F238E27FC236}">
                <a16:creationId xmlns:a16="http://schemas.microsoft.com/office/drawing/2014/main" id="{A7A96E8F-2B11-4209-8B51-01EAA0CCD24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5973510" y="1540286"/>
            <a:ext cx="2837164" cy="3227002"/>
          </a:xfrm>
          <a:prstGeom prst="rect">
            <a:avLst/>
          </a:prstGeom>
        </p:spPr>
      </p:pic>
      <p:sp>
        <p:nvSpPr>
          <p:cNvPr id="13" name="Rectangle 12">
            <a:extLst>
              <a:ext uri="{FF2B5EF4-FFF2-40B4-BE49-F238E27FC236}">
                <a16:creationId xmlns:a16="http://schemas.microsoft.com/office/drawing/2014/main" id="{BD97D186-EFDE-4CEF-8B79-A9B6163141B6}"/>
              </a:ext>
            </a:extLst>
          </p:cNvPr>
          <p:cNvSpPr/>
          <p:nvPr/>
        </p:nvSpPr>
        <p:spPr>
          <a:xfrm>
            <a:off x="5973510" y="4761485"/>
            <a:ext cx="1793546" cy="275653"/>
          </a:xfrm>
          <a:prstGeom prst="rect">
            <a:avLst/>
          </a:prstGeom>
        </p:spPr>
        <p:txBody>
          <a:bodyPr wrap="square">
            <a:spAutoFit/>
          </a:bodyPr>
          <a:lstStyle/>
          <a:p>
            <a:pPr>
              <a:lnSpc>
                <a:spcPct val="107000"/>
              </a:lnSpc>
              <a:spcAft>
                <a:spcPts val="800"/>
              </a:spcAft>
            </a:pPr>
            <a:r>
              <a:rPr lang="en-GB" sz="1200" dirty="0">
                <a:latin typeface="Arial" panose="020B0604020202020204" pitchFamily="34" charset="0"/>
                <a:ea typeface="Calibri" panose="020F0502020204030204" pitchFamily="34" charset="0"/>
              </a:rPr>
              <a:t>Unknown servant</a:t>
            </a:r>
          </a:p>
        </p:txBody>
      </p:sp>
      <p:sp>
        <p:nvSpPr>
          <p:cNvPr id="14" name="TextBox 13">
            <a:extLst>
              <a:ext uri="{FF2B5EF4-FFF2-40B4-BE49-F238E27FC236}">
                <a16:creationId xmlns:a16="http://schemas.microsoft.com/office/drawing/2014/main" id="{75354F48-A717-47DE-9770-FDD240C849B4}"/>
              </a:ext>
            </a:extLst>
          </p:cNvPr>
          <p:cNvSpPr txBox="1"/>
          <p:nvPr/>
        </p:nvSpPr>
        <p:spPr>
          <a:xfrm>
            <a:off x="158969" y="80250"/>
            <a:ext cx="1598113" cy="461665"/>
          </a:xfrm>
          <a:prstGeom prst="rect">
            <a:avLst/>
          </a:prstGeom>
          <a:solidFill>
            <a:srgbClr val="C00000"/>
          </a:solidFill>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African Lives in Northern England</a:t>
            </a:r>
          </a:p>
        </p:txBody>
      </p:sp>
    </p:spTree>
    <p:extLst>
      <p:ext uri="{BB962C8B-B14F-4D97-AF65-F5344CB8AC3E}">
        <p14:creationId xmlns:p14="http://schemas.microsoft.com/office/powerpoint/2010/main" val="29348376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7B8FA9C4496643A3364BAD06B7A8E6" ma:contentTypeVersion="14" ma:contentTypeDescription="Create a new document." ma:contentTypeScope="" ma:versionID="bc65522e6926bd623cf5ab6ae3c30f73">
  <xsd:schema xmlns:xsd="http://www.w3.org/2001/XMLSchema" xmlns:xs="http://www.w3.org/2001/XMLSchema" xmlns:p="http://schemas.microsoft.com/office/2006/metadata/properties" xmlns:ns3="889b6155-cf3c-45bb-b42b-07061d98ac44" xmlns:ns4="202ec51b-5f43-4cc0-b714-70aa5cb8cc5b" targetNamespace="http://schemas.microsoft.com/office/2006/metadata/properties" ma:root="true" ma:fieldsID="98d32789e9b10bdc8c50c5055dd77445" ns3:_="" ns4:_="">
    <xsd:import namespace="889b6155-cf3c-45bb-b42b-07061d98ac44"/>
    <xsd:import namespace="202ec51b-5f43-4cc0-b714-70aa5cb8cc5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9b6155-cf3c-45bb-b42b-07061d98ac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2ec51b-5f43-4cc0-b714-70aa5cb8cc5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D327E8-C168-4932-AB18-58B5F16F85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9b6155-cf3c-45bb-b42b-07061d98ac44"/>
    <ds:schemaRef ds:uri="202ec51b-5f43-4cc0-b714-70aa5cb8c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58B9B1-372C-471E-A3B5-05176B6F8312}">
  <ds:schemaRefs>
    <ds:schemaRef ds:uri="http://schemas.microsoft.com/sharepoint/v3/contenttype/forms"/>
  </ds:schemaRefs>
</ds:datastoreItem>
</file>

<file path=customXml/itemProps3.xml><?xml version="1.0" encoding="utf-8"?>
<ds:datastoreItem xmlns:ds="http://schemas.openxmlformats.org/officeDocument/2006/customXml" ds:itemID="{4FE96638-FDA9-4A51-9586-A75274C85063}">
  <ds:schemaRefs>
    <ds:schemaRef ds:uri="889b6155-cf3c-45bb-b42b-07061d98ac44"/>
    <ds:schemaRef ds:uri="http://schemas.openxmlformats.org/package/2006/metadata/core-properties"/>
    <ds:schemaRef ds:uri="http://schemas.microsoft.com/office/infopath/2007/PartnerControls"/>
    <ds:schemaRef ds:uri="http://purl.org/dc/terms/"/>
    <ds:schemaRef ds:uri="http://purl.org/dc/elements/1.1/"/>
    <ds:schemaRef ds:uri="http://schemas.microsoft.com/office/2006/documentManagement/types"/>
    <ds:schemaRef ds:uri="http://schemas.microsoft.com/office/2006/metadata/properties"/>
    <ds:schemaRef ds:uri="202ec51b-5f43-4cc0-b714-70aa5cb8cc5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19874</TotalTime>
  <Words>6565</Words>
  <Application>Microsoft Office PowerPoint</Application>
  <PresentationFormat>On-screen Show (16:10)</PresentationFormat>
  <Paragraphs>556</Paragraphs>
  <Slides>50</Slides>
  <Notes>48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50</vt:i4>
      </vt:variant>
    </vt:vector>
  </HeadingPairs>
  <TitlesOfParts>
    <vt:vector size="53" baseType="lpstr">
      <vt:lpstr>Arial</vt:lpstr>
      <vt:lpstr>Wingdings</vt:lpstr>
      <vt:lpstr>Office Theme</vt:lpstr>
      <vt:lpstr>PowerPoint Presentation</vt:lpstr>
      <vt:lpstr>PowerPoint Presentation</vt:lpstr>
      <vt:lpstr>Romans</vt:lpstr>
      <vt:lpstr>The First African Community</vt:lpstr>
      <vt:lpstr>The African Emperor</vt:lpstr>
      <vt:lpstr>Victor, the Freedman</vt:lpstr>
      <vt:lpstr>Task</vt:lpstr>
      <vt:lpstr>Research Tasks</vt:lpstr>
      <vt:lpstr>Early Residents</vt:lpstr>
      <vt:lpstr>William Fifefield</vt:lpstr>
      <vt:lpstr>Mary Ann Macham</vt:lpstr>
      <vt:lpstr>Unknown young black servant </vt:lpstr>
      <vt:lpstr>Research Tasks</vt:lpstr>
      <vt:lpstr>Research Tasks</vt:lpstr>
      <vt:lpstr>Africans in Uniform</vt:lpstr>
      <vt:lpstr>Jimmy Durham</vt:lpstr>
      <vt:lpstr>John Kent</vt:lpstr>
      <vt:lpstr>Research Tasks</vt:lpstr>
      <vt:lpstr>Writers</vt:lpstr>
      <vt:lpstr>Olaudah Equiano </vt:lpstr>
      <vt:lpstr>Celestine Edwards  </vt:lpstr>
      <vt:lpstr>Research Tasks</vt:lpstr>
      <vt:lpstr>Orators</vt:lpstr>
      <vt:lpstr>Ellen Craft</vt:lpstr>
      <vt:lpstr>Frederick Douglass</vt:lpstr>
      <vt:lpstr>Martin Luther King</vt:lpstr>
      <vt:lpstr>Research Tasks</vt:lpstr>
      <vt:lpstr>Research Tasks</vt:lpstr>
      <vt:lpstr>Sports People</vt:lpstr>
      <vt:lpstr>Arthur Wharton</vt:lpstr>
      <vt:lpstr>Learie Constantine</vt:lpstr>
      <vt:lpstr>Muhammad Ali</vt:lpstr>
      <vt:lpstr>Research Tasks</vt:lpstr>
      <vt:lpstr>Medical People</vt:lpstr>
      <vt:lpstr>Ishmael Cummings</vt:lpstr>
      <vt:lpstr>Robert Wellesley-Cole</vt:lpstr>
      <vt:lpstr>Research Tasks</vt:lpstr>
      <vt:lpstr>Research Tasks</vt:lpstr>
      <vt:lpstr>Entertainers</vt:lpstr>
      <vt:lpstr>Ira Aldridge</vt:lpstr>
      <vt:lpstr>Samuel Coleridge-Taylor</vt:lpstr>
      <vt:lpstr>Paul Robeson</vt:lpstr>
      <vt:lpstr>Research Tasks</vt:lpstr>
      <vt:lpstr>Research Tasks</vt:lpstr>
      <vt:lpstr>Nation Builders</vt:lpstr>
      <vt:lpstr>Dr. Charles Duncan O’Neal </vt:lpstr>
      <vt:lpstr>Ivor Cummings</vt:lpstr>
      <vt:lpstr>Archie Sibeko</vt:lpstr>
      <vt:lpstr>Research Tasks</vt:lpstr>
      <vt:lpstr>Research Tasks</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lastModifiedBy>McHarg, Catherine</cp:lastModifiedBy>
  <cp:revision>21</cp:revision>
  <cp:lastPrinted>2015-02-17T12:32:08Z</cp:lastPrinted>
  <dcterms:created xsi:type="dcterms:W3CDTF">2021-06-22T14:48:08Z</dcterms:created>
  <dcterms:modified xsi:type="dcterms:W3CDTF">2021-10-15T07:51:15Z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0x010100D67B8FA9C4496643A3364BAD06B7A8E6</vt:lpwstr>
  </property>
</Properties>
</file>